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1C4A"/>
    <a:srgbClr val="A71D4A"/>
    <a:srgbClr val="AE2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85" d="100"/>
          <a:sy n="185" d="100"/>
        </p:scale>
        <p:origin x="-2536"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5" name="Shape 4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861629333"/>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788440"/>
            <a:ext cx="7772400" cy="2299276"/>
          </a:xfrm>
          <a:prstGeom prst="rect">
            <a:avLst/>
          </a:prstGeom>
        </p:spPr>
        <p:txBody>
          <a:bodyPr/>
          <a:lstStyle>
            <a:lvl1pPr algn="ctr">
              <a:defRPr>
                <a:solidFill>
                  <a:srgbClr val="000000"/>
                </a:solidFill>
              </a:defRPr>
            </a:lvl1pPr>
          </a:lstStyle>
          <a:p>
            <a:pPr lvl="0">
              <a:defRPr sz="1800" cap="none"/>
            </a:pPr>
            <a:r>
              <a:rPr sz="3200" cap="all"/>
              <a:t>Title Text</a:t>
            </a:r>
          </a:p>
        </p:txBody>
      </p:sp>
      <p:sp>
        <p:nvSpPr>
          <p:cNvPr id="8" name="Shape 8"/>
          <p:cNvSpPr>
            <a:spLocks noGrp="1"/>
          </p:cNvSpPr>
          <p:nvPr>
            <p:ph type="body" idx="1"/>
          </p:nvPr>
        </p:nvSpPr>
        <p:spPr>
          <a:xfrm>
            <a:off x="685800" y="3232214"/>
            <a:ext cx="7772400" cy="2299277"/>
          </a:xfrm>
          <a:prstGeom prst="rect">
            <a:avLst/>
          </a:prstGeom>
        </p:spPr>
        <p:txBody>
          <a:bodyPr>
            <a:noAutofit/>
          </a:bodyPr>
          <a:lstStyle>
            <a:lvl1pPr marL="0" indent="0" algn="ctr">
              <a:spcBef>
                <a:spcPts val="700"/>
              </a:spcBef>
              <a:buSzTx/>
              <a:buFontTx/>
              <a:buNone/>
              <a:defRPr sz="3200">
                <a:latin typeface="Arial Bold"/>
                <a:ea typeface="Arial Bold"/>
                <a:cs typeface="Arial Bold"/>
                <a:sym typeface="Arial Bold"/>
              </a:defRPr>
            </a:lvl1pPr>
            <a:lvl2pPr marL="0" indent="457200" algn="ctr">
              <a:spcBef>
                <a:spcPts val="700"/>
              </a:spcBef>
              <a:buSzTx/>
              <a:buFontTx/>
              <a:buNone/>
              <a:defRPr sz="3200">
                <a:latin typeface="Arial Bold"/>
                <a:ea typeface="Arial Bold"/>
                <a:cs typeface="Arial Bold"/>
                <a:sym typeface="Arial Bold"/>
              </a:defRPr>
            </a:lvl2pPr>
            <a:lvl3pPr marL="0" indent="914400" algn="ctr">
              <a:spcBef>
                <a:spcPts val="700"/>
              </a:spcBef>
              <a:buSzTx/>
              <a:buFontTx/>
              <a:buNone/>
              <a:defRPr sz="3200">
                <a:latin typeface="Arial Bold"/>
                <a:ea typeface="Arial Bold"/>
                <a:cs typeface="Arial Bold"/>
                <a:sym typeface="Arial Bold"/>
              </a:defRPr>
            </a:lvl3pPr>
            <a:lvl4pPr marL="0" indent="1371600" algn="ctr">
              <a:spcBef>
                <a:spcPts val="700"/>
              </a:spcBef>
              <a:buSzTx/>
              <a:buFontTx/>
              <a:buNone/>
              <a:defRPr sz="3200">
                <a:latin typeface="Arial Bold"/>
                <a:ea typeface="Arial Bold"/>
                <a:cs typeface="Arial Bold"/>
                <a:sym typeface="Arial Bold"/>
              </a:defRPr>
            </a:lvl4pPr>
            <a:lvl5pPr marL="0" indent="1828800" algn="ctr">
              <a:spcBef>
                <a:spcPts val="700"/>
              </a:spcBef>
              <a:buSzTx/>
              <a:buFontTx/>
              <a:buNone/>
              <a:defRPr sz="3200">
                <a:latin typeface="Arial Bold"/>
                <a:ea typeface="Arial Bold"/>
                <a:cs typeface="Arial Bold"/>
                <a:sym typeface="Arial Bold"/>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36" name="Shape 36"/>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37" name="Shape 37"/>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6_Custom Layout">
    <p:spTree>
      <p:nvGrpSpPr>
        <p:cNvPr id="1" name=""/>
        <p:cNvGrpSpPr/>
        <p:nvPr/>
      </p:nvGrpSpPr>
      <p:grpSpPr>
        <a:xfrm>
          <a:off x="0" y="0"/>
          <a:ext cx="0" cy="0"/>
          <a:chOff x="0" y="0"/>
          <a:chExt cx="0" cy="0"/>
        </a:xfrm>
      </p:grpSpPr>
      <p:sp>
        <p:nvSpPr>
          <p:cNvPr id="39" name="Shape 39"/>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0" name="Shape 40"/>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448616"/>
            <a:ext cx="8229600" cy="79504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3" name="Shape 43"/>
          <p:cNvSpPr>
            <a:spLocks noGrp="1"/>
          </p:cNvSpPr>
          <p:nvPr>
            <p:ph type="body" idx="1"/>
          </p:nvPr>
        </p:nvSpPr>
        <p:spPr>
          <a:xfrm>
            <a:off x="457200" y="1243659"/>
            <a:ext cx="4040188" cy="931216"/>
          </a:xfrm>
          <a:prstGeom prst="rect">
            <a:avLst/>
          </a:prstGeom>
        </p:spPr>
        <p:txBody>
          <a:bodyPr anchor="b"/>
          <a:lstStyle>
            <a:lvl1pPr marL="0" indent="0">
              <a:spcBef>
                <a:spcPts val="500"/>
              </a:spcBef>
              <a:buSzTx/>
              <a:buFontTx/>
              <a:buNone/>
              <a:defRPr sz="2400"/>
            </a:lvl1pPr>
            <a:lvl2pPr marL="0" indent="457200">
              <a:spcBef>
                <a:spcPts val="500"/>
              </a:spcBef>
              <a:buSzTx/>
              <a:buFontTx/>
              <a:buNone/>
              <a:defRPr sz="2400"/>
            </a:lvl2pPr>
            <a:lvl3pPr marL="0" indent="914400">
              <a:spcBef>
                <a:spcPts val="500"/>
              </a:spcBef>
              <a:buSzTx/>
              <a:buFontTx/>
              <a:buNone/>
              <a:defRPr sz="2400"/>
            </a:lvl3pPr>
            <a:lvl4pPr marL="0" indent="1371600">
              <a:spcBef>
                <a:spcPts val="500"/>
              </a:spcBef>
              <a:buSzTx/>
              <a:buFontTx/>
              <a:buNone/>
              <a:defRPr sz="2400"/>
            </a:lvl4pPr>
            <a:lvl5pPr marL="0" indent="1828800">
              <a:spcBef>
                <a:spcPts val="500"/>
              </a:spcBef>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cap="none">
                <a:solidFill>
                  <a:srgbClr val="000000"/>
                </a:solidFill>
              </a:defRPr>
            </a:pPr>
            <a:r>
              <a:rPr sz="3200" cap="all">
                <a:solidFill>
                  <a:srgbClr val="1897D3"/>
                </a:solidFill>
              </a:rPr>
              <a:t>Title Text</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3" name="Shape 13"/>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 name="Shape 15"/>
          <p:cNvSpPr>
            <a:spLocks noGrp="1"/>
          </p:cNvSpPr>
          <p:nvPr>
            <p:ph type="title"/>
          </p:nvPr>
        </p:nvSpPr>
        <p:spPr>
          <a:xfrm>
            <a:off x="457200" y="274638"/>
            <a:ext cx="8229600" cy="1325562"/>
          </a:xfrm>
          <a:prstGeom prst="rect">
            <a:avLst/>
          </a:prstGeom>
        </p:spPr>
        <p:txBody>
          <a:bodyPr anchor="t"/>
          <a:lstStyle/>
          <a:p>
            <a:pPr lvl="0">
              <a:defRPr sz="1800" cap="none">
                <a:solidFill>
                  <a:srgbClr val="000000"/>
                </a:solidFill>
              </a:defRPr>
            </a:pPr>
            <a:r>
              <a:rPr sz="3200" cap="all">
                <a:solidFill>
                  <a:srgbClr val="1897D3"/>
                </a:solidFill>
              </a:rPr>
              <a:t>Title Text</a:t>
            </a:r>
          </a:p>
        </p:txBody>
      </p:sp>
      <p:sp>
        <p:nvSpPr>
          <p:cNvPr id="16" name="Shape 16"/>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ustom Layou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9" name="Shape 19"/>
          <p:cNvSpPr/>
          <p:nvPr/>
        </p:nvSpPr>
        <p:spPr>
          <a:xfrm>
            <a:off x="2831893" y="5392094"/>
            <a:ext cx="3480214" cy="3752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2000">
                <a:solidFill>
                  <a:srgbClr val="FFFFFF"/>
                </a:solidFill>
                <a:latin typeface="Arial"/>
                <a:ea typeface="Arial"/>
                <a:cs typeface="Arial"/>
                <a:sym typeface="Arial"/>
              </a:defRPr>
            </a:lvl1pPr>
          </a:lstStyle>
          <a:p>
            <a:pPr lvl="0">
              <a:defRPr sz="1800">
                <a:solidFill>
                  <a:srgbClr val="000000"/>
                </a:solidFill>
              </a:defRPr>
            </a:pPr>
            <a:r>
              <a:rPr sz="2000">
                <a:solidFill>
                  <a:srgbClr val="FFFFFF"/>
                </a:solidFill>
              </a:rPr>
              <a:t>www.unhabitat.org</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21" name="Shape 21"/>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2" name="Shape 22"/>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24" name="Shape 24"/>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5" name="Shape 25"/>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8" name="Shape 28"/>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2801566" y="1380133"/>
            <a:ext cx="6068100" cy="3076576"/>
          </a:xfrm>
          <a:prstGeom prst="rect">
            <a:avLst/>
          </a:prstGeom>
        </p:spPr>
        <p:txBody>
          <a:bodyPr/>
          <a:lstStyle>
            <a:lvl1pPr>
              <a:defRPr>
                <a:solidFill>
                  <a:srgbClr val="FFFFFF"/>
                </a:solidFill>
                <a:latin typeface="Arial"/>
                <a:ea typeface="Arial"/>
                <a:cs typeface="Arial"/>
                <a:sym typeface="Arial"/>
              </a:defRPr>
            </a:lvl1pPr>
          </a:lstStyle>
          <a:p>
            <a:pPr lvl="0">
              <a:defRPr sz="1800" cap="none">
                <a:solidFill>
                  <a:srgbClr val="000000"/>
                </a:solidFill>
              </a:defRPr>
            </a:pPr>
            <a:r>
              <a:rPr sz="3200" cap="all">
                <a:solidFill>
                  <a:srgbClr val="FFFFFF"/>
                </a:solidFill>
              </a:rPr>
              <a:t>Title Text</a:t>
            </a:r>
          </a:p>
        </p:txBody>
      </p:sp>
      <p:sp>
        <p:nvSpPr>
          <p:cNvPr id="31" name="Shape 31"/>
          <p:cNvSpPr>
            <a:spLocks noGrp="1"/>
          </p:cNvSpPr>
          <p:nvPr>
            <p:ph type="body" idx="1"/>
          </p:nvPr>
        </p:nvSpPr>
        <p:spPr>
          <a:xfrm>
            <a:off x="2801565" y="4694446"/>
            <a:ext cx="6068100" cy="2163554"/>
          </a:xfrm>
          <a:prstGeom prst="rect">
            <a:avLst/>
          </a:prstGeom>
        </p:spPr>
        <p:txBody>
          <a:bodyPr/>
          <a:lstStyle>
            <a:lvl1pPr marL="0" indent="0">
              <a:spcBef>
                <a:spcPts val="500"/>
              </a:spcBef>
              <a:buSzTx/>
              <a:buFontTx/>
              <a:buNone/>
              <a:defRPr sz="2400">
                <a:solidFill>
                  <a:srgbClr val="FFFFFF"/>
                </a:solidFill>
                <a:latin typeface="Gill Sans"/>
                <a:ea typeface="Gill Sans"/>
                <a:cs typeface="Gill Sans"/>
                <a:sym typeface="Gill Sans"/>
              </a:defRPr>
            </a:lvl1pPr>
            <a:lvl2pPr marL="0" indent="457200">
              <a:spcBef>
                <a:spcPts val="500"/>
              </a:spcBef>
              <a:buSzTx/>
              <a:buFontTx/>
              <a:buNone/>
              <a:defRPr sz="2400">
                <a:solidFill>
                  <a:srgbClr val="FFFFFF"/>
                </a:solidFill>
                <a:latin typeface="Gill Sans"/>
                <a:ea typeface="Gill Sans"/>
                <a:cs typeface="Gill Sans"/>
                <a:sym typeface="Gill Sans"/>
              </a:defRPr>
            </a:lvl2pPr>
            <a:lvl3pPr marL="0" indent="914400">
              <a:spcBef>
                <a:spcPts val="500"/>
              </a:spcBef>
              <a:buSzTx/>
              <a:buFontTx/>
              <a:buNone/>
              <a:defRPr sz="2400">
                <a:solidFill>
                  <a:srgbClr val="FFFFFF"/>
                </a:solidFill>
                <a:latin typeface="Gill Sans"/>
                <a:ea typeface="Gill Sans"/>
                <a:cs typeface="Gill Sans"/>
                <a:sym typeface="Gill Sans"/>
              </a:defRPr>
            </a:lvl3pPr>
            <a:lvl4pPr marL="0" indent="1371600">
              <a:spcBef>
                <a:spcPts val="500"/>
              </a:spcBef>
              <a:buSzTx/>
              <a:buFontTx/>
              <a:buNone/>
              <a:defRPr sz="2400">
                <a:solidFill>
                  <a:srgbClr val="FFFFFF"/>
                </a:solidFill>
                <a:latin typeface="Gill Sans"/>
                <a:ea typeface="Gill Sans"/>
                <a:cs typeface="Gill Sans"/>
                <a:sym typeface="Gill Sans"/>
              </a:defRPr>
            </a:lvl4pPr>
            <a:lvl5pPr marL="0" indent="1828800">
              <a:spcBef>
                <a:spcPts val="500"/>
              </a:spcBef>
              <a:buSzTx/>
              <a:buFontTx/>
              <a:buNone/>
              <a:defRPr sz="2400">
                <a:solidFill>
                  <a:srgbClr val="FFFFFF"/>
                </a:solidFill>
                <a:latin typeface="Gill Sans"/>
                <a:ea typeface="Gill Sans"/>
                <a:cs typeface="Gill Sans"/>
                <a:sym typeface="Gill Sans"/>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0"/>
            <a:ext cx="8229600" cy="1364403"/>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lvl="0">
              <a:defRPr sz="1800" cap="none">
                <a:solidFill>
                  <a:srgbClr val="000000"/>
                </a:solidFill>
              </a:defRPr>
            </a:pPr>
            <a:r>
              <a:rPr sz="3200" cap="all" dirty="0">
                <a:solidFill>
                  <a:srgbClr val="1897D3"/>
                </a:solidFill>
              </a:rPr>
              <a:t>Title Text</a:t>
            </a:r>
          </a:p>
        </p:txBody>
      </p:sp>
      <p:sp>
        <p:nvSpPr>
          <p:cNvPr id="3" name="Shape 3"/>
          <p:cNvSpPr>
            <a:spLocks noGrp="1"/>
          </p:cNvSpPr>
          <p:nvPr>
            <p:ph type="sldNum" sz="quarter" idx="2"/>
          </p:nvPr>
        </p:nvSpPr>
        <p:spPr>
          <a:xfrm>
            <a:off x="1" y="6473475"/>
            <a:ext cx="562766" cy="313394"/>
          </a:xfrm>
          <a:prstGeom prst="rect">
            <a:avLst/>
          </a:prstGeom>
          <a:ln w="12700">
            <a:miter lim="400000"/>
          </a:ln>
        </p:spPr>
        <p:txBody>
          <a:bodyPr lIns="45719" rIns="45719" anchor="ctr">
            <a:spAutoFit/>
          </a:bodyPr>
          <a:lstStyle>
            <a:lvl1pPr algn="r" defTabSz="457200">
              <a:defRPr sz="1600">
                <a:solidFill>
                  <a:srgbClr val="FFFFFF"/>
                </a:solidFill>
                <a:latin typeface="Arial Bold"/>
                <a:ea typeface="Arial Bold"/>
                <a:cs typeface="Arial Bold"/>
                <a:sym typeface="Arial Bold"/>
              </a:defRPr>
            </a:lvl1pPr>
          </a:lstStyle>
          <a:p>
            <a:pPr lvl="0"/>
            <a:fld id="{86CB4B4D-7CA3-9044-876B-883B54F8677D}" type="slidenum">
              <a:t>‹#›</a:t>
            </a:fld>
            <a:endParaRPr/>
          </a:p>
        </p:txBody>
      </p:sp>
      <p:sp>
        <p:nvSpPr>
          <p:cNvPr id="4" name="Shape 4"/>
          <p:cNvSpPr/>
          <p:nvPr/>
        </p:nvSpPr>
        <p:spPr>
          <a:xfrm>
            <a:off x="-1" y="1417638"/>
            <a:ext cx="9144001" cy="1588"/>
          </a:xfrm>
          <a:prstGeom prst="line">
            <a:avLst/>
          </a:prstGeom>
          <a:ln w="25400">
            <a:solidFill/>
          </a:ln>
        </p:spPr>
        <p:txBody>
          <a:bodyPr lIns="0" tIns="0" rIns="0" bIns="0"/>
          <a:lstStyle/>
          <a:p>
            <a:pPr lvl="0" defTabSz="457200">
              <a:defRPr sz="1200">
                <a:latin typeface="+mn-lt"/>
                <a:ea typeface="+mn-ea"/>
                <a:cs typeface="+mn-cs"/>
                <a:sym typeface="Helvetica"/>
              </a:defRPr>
            </a:pPr>
            <a:endParaRPr/>
          </a:p>
        </p:txBody>
      </p:sp>
      <p:sp>
        <p:nvSpPr>
          <p:cNvPr id="5" name="Shape 5"/>
          <p:cNvSpPr>
            <a:spLocks noGrp="1"/>
          </p:cNvSpPr>
          <p:nvPr>
            <p:ph type="body" idx="1"/>
          </p:nvPr>
        </p:nvSpPr>
        <p:spPr>
          <a:xfrm>
            <a:off x="457200" y="1752600"/>
            <a:ext cx="8229600" cy="51054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pPr lvl="0"/>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xmlns:p14="http://schemas.microsoft.com/office/powerpoint/2010/main" spd="med"/>
  <p:hf hdr="0" ftr="0" dt="0"/>
  <p:txStyles>
    <p:titleStyle>
      <a:lvl1pPr defTabSz="457200">
        <a:defRPr sz="3600" cap="all">
          <a:solidFill>
            <a:srgbClr val="1897D3"/>
          </a:solidFill>
          <a:latin typeface="Memphis"/>
          <a:ea typeface="Arial Bold"/>
          <a:cs typeface="Memphis"/>
          <a:sym typeface="Arial Bold"/>
        </a:defRPr>
      </a:lvl1pPr>
      <a:lvl2pPr defTabSz="457200">
        <a:defRPr sz="3200" cap="all">
          <a:solidFill>
            <a:srgbClr val="1897D3"/>
          </a:solidFill>
          <a:latin typeface="Arial Bold"/>
          <a:ea typeface="Arial Bold"/>
          <a:cs typeface="Arial Bold"/>
          <a:sym typeface="Arial Bold"/>
        </a:defRPr>
      </a:lvl2pPr>
      <a:lvl3pPr defTabSz="457200">
        <a:defRPr sz="3200" cap="all">
          <a:solidFill>
            <a:srgbClr val="1897D3"/>
          </a:solidFill>
          <a:latin typeface="Arial Bold"/>
          <a:ea typeface="Arial Bold"/>
          <a:cs typeface="Arial Bold"/>
          <a:sym typeface="Arial Bold"/>
        </a:defRPr>
      </a:lvl3pPr>
      <a:lvl4pPr defTabSz="457200">
        <a:defRPr sz="3200" cap="all">
          <a:solidFill>
            <a:srgbClr val="1897D3"/>
          </a:solidFill>
          <a:latin typeface="Arial Bold"/>
          <a:ea typeface="Arial Bold"/>
          <a:cs typeface="Arial Bold"/>
          <a:sym typeface="Arial Bold"/>
        </a:defRPr>
      </a:lvl4pPr>
      <a:lvl5pPr defTabSz="457200">
        <a:defRPr sz="3200" cap="all">
          <a:solidFill>
            <a:srgbClr val="1897D3"/>
          </a:solidFill>
          <a:latin typeface="Arial Bold"/>
          <a:ea typeface="Arial Bold"/>
          <a:cs typeface="Arial Bold"/>
          <a:sym typeface="Arial Bold"/>
        </a:defRPr>
      </a:lvl5pPr>
      <a:lvl6pPr defTabSz="457200">
        <a:defRPr sz="3200" cap="all">
          <a:solidFill>
            <a:srgbClr val="1897D3"/>
          </a:solidFill>
          <a:latin typeface="Arial Bold"/>
          <a:ea typeface="Arial Bold"/>
          <a:cs typeface="Arial Bold"/>
          <a:sym typeface="Arial Bold"/>
        </a:defRPr>
      </a:lvl6pPr>
      <a:lvl7pPr defTabSz="457200">
        <a:defRPr sz="3200" cap="all">
          <a:solidFill>
            <a:srgbClr val="1897D3"/>
          </a:solidFill>
          <a:latin typeface="Arial Bold"/>
          <a:ea typeface="Arial Bold"/>
          <a:cs typeface="Arial Bold"/>
          <a:sym typeface="Arial Bold"/>
        </a:defRPr>
      </a:lvl7pPr>
      <a:lvl8pPr defTabSz="457200">
        <a:defRPr sz="3200" cap="all">
          <a:solidFill>
            <a:srgbClr val="1897D3"/>
          </a:solidFill>
          <a:latin typeface="Arial Bold"/>
          <a:ea typeface="Arial Bold"/>
          <a:cs typeface="Arial Bold"/>
          <a:sym typeface="Arial Bold"/>
        </a:defRPr>
      </a:lvl8pPr>
      <a:lvl9pPr defTabSz="457200">
        <a:defRPr sz="3200" cap="all">
          <a:solidFill>
            <a:srgbClr val="1897D3"/>
          </a:solidFill>
          <a:latin typeface="Arial Bold"/>
          <a:ea typeface="Arial Bold"/>
          <a:cs typeface="Arial Bold"/>
          <a:sym typeface="Arial Bold"/>
        </a:defRPr>
      </a:lvl9pPr>
    </p:titleStyle>
    <p:bodyStyle>
      <a:lvl1pPr marL="268288" indent="-268288" defTabSz="457200">
        <a:spcBef>
          <a:spcPts val="400"/>
        </a:spcBef>
        <a:spcAft>
          <a:spcPts val="1200"/>
        </a:spcAft>
        <a:buSzPct val="100000"/>
        <a:buFont typeface="Arial"/>
        <a:buChar char="•"/>
        <a:defRPr sz="2000">
          <a:latin typeface="Myriad Pro"/>
          <a:ea typeface="Verdana"/>
          <a:cs typeface="Myriad Pro"/>
          <a:sym typeface="Verdana"/>
        </a:defRPr>
      </a:lvl1pPr>
      <a:lvl2pPr marL="628650" indent="-360363" defTabSz="457200">
        <a:spcBef>
          <a:spcPts val="400"/>
        </a:spcBef>
        <a:spcAft>
          <a:spcPts val="1200"/>
        </a:spcAft>
        <a:buSzPct val="100000"/>
        <a:buFont typeface="Arial"/>
        <a:buChar char="–"/>
        <a:defRPr sz="2000">
          <a:latin typeface="Myriad Pro"/>
          <a:ea typeface="Verdana"/>
          <a:cs typeface="Myriad Pro"/>
          <a:sym typeface="Verdana"/>
        </a:defRPr>
      </a:lvl2pPr>
      <a:lvl3pPr marL="1143000" indent="-228600" defTabSz="457200">
        <a:spcBef>
          <a:spcPts val="400"/>
        </a:spcBef>
        <a:spcAft>
          <a:spcPts val="1200"/>
        </a:spcAft>
        <a:buSzPct val="100000"/>
        <a:buFont typeface="Arial"/>
        <a:buChar char="•"/>
        <a:defRPr sz="2000">
          <a:latin typeface="Myriad Pro"/>
          <a:ea typeface="Verdana"/>
          <a:cs typeface="Myriad Pro"/>
          <a:sym typeface="Verdana"/>
        </a:defRPr>
      </a:lvl3pPr>
      <a:lvl4pPr marL="1600200" indent="-228600" defTabSz="457200">
        <a:spcBef>
          <a:spcPts val="400"/>
        </a:spcBef>
        <a:spcAft>
          <a:spcPts val="1200"/>
        </a:spcAft>
        <a:buSzPct val="100000"/>
        <a:buFont typeface="Arial"/>
        <a:buChar char="–"/>
        <a:defRPr sz="2000">
          <a:latin typeface="Myriad Pro"/>
          <a:ea typeface="Verdana"/>
          <a:cs typeface="Myriad Pro"/>
          <a:sym typeface="Verdana"/>
        </a:defRPr>
      </a:lvl4pPr>
      <a:lvl5pPr marL="2057400" indent="-228600" defTabSz="457200">
        <a:spcBef>
          <a:spcPts val="400"/>
        </a:spcBef>
        <a:spcAft>
          <a:spcPts val="1200"/>
        </a:spcAft>
        <a:buSzPct val="100000"/>
        <a:buFont typeface="Arial"/>
        <a:buChar char="»"/>
        <a:defRPr sz="2000">
          <a:latin typeface="Myriad Pro"/>
          <a:ea typeface="Verdana"/>
          <a:cs typeface="Myriad Pro"/>
          <a:sym typeface="Verdana"/>
        </a:defRPr>
      </a:lvl5pPr>
      <a:lvl6pPr marL="2491739" indent="-205739" defTabSz="457200">
        <a:spcBef>
          <a:spcPts val="400"/>
        </a:spcBef>
        <a:buSzPct val="100000"/>
        <a:buFont typeface="Arial"/>
        <a:buChar char="•"/>
        <a:defRPr>
          <a:latin typeface="Verdana"/>
          <a:ea typeface="Verdana"/>
          <a:cs typeface="Verdana"/>
          <a:sym typeface="Verdana"/>
        </a:defRPr>
      </a:lvl6pPr>
      <a:lvl7pPr marL="2948939" indent="-205739" defTabSz="457200">
        <a:spcBef>
          <a:spcPts val="400"/>
        </a:spcBef>
        <a:buSzPct val="100000"/>
        <a:buFont typeface="Arial"/>
        <a:buChar char="•"/>
        <a:defRPr>
          <a:latin typeface="Verdana"/>
          <a:ea typeface="Verdana"/>
          <a:cs typeface="Verdana"/>
          <a:sym typeface="Verdana"/>
        </a:defRPr>
      </a:lvl7pPr>
      <a:lvl8pPr marL="3406140" indent="-205740" defTabSz="457200">
        <a:spcBef>
          <a:spcPts val="400"/>
        </a:spcBef>
        <a:buSzPct val="100000"/>
        <a:buFont typeface="Arial"/>
        <a:buChar char="•"/>
        <a:defRPr>
          <a:latin typeface="Verdana"/>
          <a:ea typeface="Verdana"/>
          <a:cs typeface="Verdana"/>
          <a:sym typeface="Verdana"/>
        </a:defRPr>
      </a:lvl8pPr>
      <a:lvl9pPr marL="3863340" indent="-205740" defTabSz="457200">
        <a:spcBef>
          <a:spcPts val="400"/>
        </a:spcBef>
        <a:buSzPct val="100000"/>
        <a:buFont typeface="Arial"/>
        <a:buChar char="•"/>
        <a:defRPr>
          <a:latin typeface="Verdana"/>
          <a:ea typeface="Verdana"/>
          <a:cs typeface="Verdana"/>
          <a:sym typeface="Verdana"/>
        </a:defRPr>
      </a:lvl9pPr>
    </p:bodyStyle>
    <p:otherStyle>
      <a:lvl1pPr algn="r" defTabSz="457200">
        <a:defRPr sz="1600">
          <a:solidFill>
            <a:schemeClr val="tx1"/>
          </a:solidFill>
          <a:latin typeface="+mn-lt"/>
          <a:ea typeface="+mn-ea"/>
          <a:cs typeface="+mn-cs"/>
          <a:sym typeface="Arial Bold"/>
        </a:defRPr>
      </a:lvl1pPr>
      <a:lvl2pPr indent="457200" algn="r" defTabSz="457200">
        <a:defRPr sz="1600">
          <a:solidFill>
            <a:schemeClr val="tx1"/>
          </a:solidFill>
          <a:latin typeface="+mn-lt"/>
          <a:ea typeface="+mn-ea"/>
          <a:cs typeface="+mn-cs"/>
          <a:sym typeface="Arial Bold"/>
        </a:defRPr>
      </a:lvl2pPr>
      <a:lvl3pPr indent="914400" algn="r" defTabSz="457200">
        <a:defRPr sz="1600">
          <a:solidFill>
            <a:schemeClr val="tx1"/>
          </a:solidFill>
          <a:latin typeface="+mn-lt"/>
          <a:ea typeface="+mn-ea"/>
          <a:cs typeface="+mn-cs"/>
          <a:sym typeface="Arial Bold"/>
        </a:defRPr>
      </a:lvl3pPr>
      <a:lvl4pPr indent="1371600" algn="r" defTabSz="457200">
        <a:defRPr sz="1600">
          <a:solidFill>
            <a:schemeClr val="tx1"/>
          </a:solidFill>
          <a:latin typeface="+mn-lt"/>
          <a:ea typeface="+mn-ea"/>
          <a:cs typeface="+mn-cs"/>
          <a:sym typeface="Arial Bold"/>
        </a:defRPr>
      </a:lvl4pPr>
      <a:lvl5pPr indent="1828800" algn="r" defTabSz="457200">
        <a:defRPr sz="1600">
          <a:solidFill>
            <a:schemeClr val="tx1"/>
          </a:solidFill>
          <a:latin typeface="+mn-lt"/>
          <a:ea typeface="+mn-ea"/>
          <a:cs typeface="+mn-cs"/>
          <a:sym typeface="Arial Bold"/>
        </a:defRPr>
      </a:lvl5pPr>
      <a:lvl6pPr indent="2286000" algn="r" defTabSz="457200">
        <a:defRPr sz="1600">
          <a:solidFill>
            <a:schemeClr val="tx1"/>
          </a:solidFill>
          <a:latin typeface="+mn-lt"/>
          <a:ea typeface="+mn-ea"/>
          <a:cs typeface="+mn-cs"/>
          <a:sym typeface="Arial Bold"/>
        </a:defRPr>
      </a:lvl6pPr>
      <a:lvl7pPr indent="2743200" algn="r" defTabSz="457200">
        <a:defRPr sz="1600">
          <a:solidFill>
            <a:schemeClr val="tx1"/>
          </a:solidFill>
          <a:latin typeface="+mn-lt"/>
          <a:ea typeface="+mn-ea"/>
          <a:cs typeface="+mn-cs"/>
          <a:sym typeface="Arial Bold"/>
        </a:defRPr>
      </a:lvl7pPr>
      <a:lvl8pPr indent="3200400" algn="r" defTabSz="457200">
        <a:defRPr sz="1600">
          <a:solidFill>
            <a:schemeClr val="tx1"/>
          </a:solidFill>
          <a:latin typeface="+mn-lt"/>
          <a:ea typeface="+mn-ea"/>
          <a:cs typeface="+mn-cs"/>
          <a:sym typeface="Arial Bold"/>
        </a:defRPr>
      </a:lvl8pPr>
      <a:lvl9pPr indent="3657600" algn="r" defTabSz="457200">
        <a:defRPr sz="1600">
          <a:solidFill>
            <a:schemeClr val="tx1"/>
          </a:solidFill>
          <a:latin typeface="+mn-lt"/>
          <a:ea typeface="+mn-ea"/>
          <a:cs typeface="+mn-cs"/>
          <a:sym typeface="Arial Bol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xfrm>
            <a:off x="685800" y="2502941"/>
            <a:ext cx="7772400" cy="584776"/>
          </a:xfrm>
          <a:prstGeom prst="rect">
            <a:avLst/>
          </a:prstGeom>
        </p:spPr>
        <p:txBody>
          <a:bodyPr lIns="0" tIns="0" rIns="0" bIns="0">
            <a:normAutofit/>
          </a:bodyPr>
          <a:lstStyle/>
          <a:p>
            <a:pPr lvl="0">
              <a:defRPr sz="1800" cap="none"/>
            </a:pPr>
            <a:r>
              <a:rPr sz="3200" cap="all"/>
              <a:t>Local Government</a:t>
            </a:r>
          </a:p>
        </p:txBody>
      </p:sp>
      <p:pic>
        <p:nvPicPr>
          <p:cNvPr id="48" name="image4.png"/>
          <p:cNvPicPr/>
          <p:nvPr/>
        </p:nvPicPr>
        <p:blipFill>
          <a:blip r:embed="rId2">
            <a:extLst/>
          </a:blip>
          <a:stretch>
            <a:fillRect/>
          </a:stretch>
        </p:blipFill>
        <p:spPr>
          <a:xfrm>
            <a:off x="1905000" y="-13043"/>
            <a:ext cx="5117758" cy="6859320"/>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Local Government Functions </a:t>
            </a:r>
            <a:endParaRPr lang="en-US" sz="3500" cap="none" dirty="0">
              <a:solidFill>
                <a:srgbClr val="AE2760"/>
              </a:solidFill>
            </a:endParaRPr>
          </a:p>
        </p:txBody>
      </p:sp>
      <p:sp>
        <p:nvSpPr>
          <p:cNvPr id="104" name="Shape 104"/>
          <p:cNvSpPr>
            <a:spLocks noGrp="1"/>
          </p:cNvSpPr>
          <p:nvPr>
            <p:ph type="body" idx="1"/>
          </p:nvPr>
        </p:nvSpPr>
        <p:spPr>
          <a:xfrm>
            <a:off x="457200" y="1600200"/>
            <a:ext cx="8458200" cy="4571999"/>
          </a:xfrm>
          <a:prstGeom prst="rect">
            <a:avLst/>
          </a:prstGeom>
        </p:spPr>
        <p:txBody>
          <a:bodyPr>
            <a:noAutofit/>
          </a:bodyPr>
          <a:lstStyle/>
          <a:p>
            <a:pPr marL="0" lvl="0" indent="0" defTabSz="438911">
              <a:buSzTx/>
              <a:buNone/>
            </a:pPr>
            <a:r>
              <a:rPr dirty="0" smtClean="0"/>
              <a:t>‘</a:t>
            </a:r>
            <a:r>
              <a:rPr dirty="0"/>
              <a:t>While all local government bodies have at least some responsibility for functions such as urban planning and refuse collection, only some local government bodies have responsibility for important functions such as water supply, roads and electricity.’</a:t>
            </a:r>
          </a:p>
          <a:p>
            <a:pPr marL="0" lvl="0" indent="0" defTabSz="438911">
              <a:lnSpc>
                <a:spcPct val="150000"/>
              </a:lnSpc>
              <a:spcAft>
                <a:spcPts val="600"/>
              </a:spcAft>
              <a:buSzTx/>
              <a:buNone/>
            </a:pPr>
            <a:r>
              <a:rPr lang="en-US" b="1" i="1" dirty="0" smtClean="0"/>
              <a:t>&gt;&gt;</a:t>
            </a:r>
            <a:r>
              <a:rPr b="1" i="1" dirty="0" smtClean="0"/>
              <a:t>Questions:</a:t>
            </a:r>
            <a:endParaRPr lang="en-US" b="1" i="1" dirty="0" smtClean="0"/>
          </a:p>
          <a:p>
            <a:pPr marL="0" lvl="0" indent="0" defTabSz="438911">
              <a:spcAft>
                <a:spcPts val="600"/>
              </a:spcAft>
              <a:buSzTx/>
              <a:buNone/>
            </a:pPr>
            <a:r>
              <a:rPr i="1" dirty="0" smtClean="0"/>
              <a:t>What </a:t>
            </a:r>
            <a:r>
              <a:rPr i="1" dirty="0"/>
              <a:t>is the situation in your own country?</a:t>
            </a:r>
          </a:p>
          <a:p>
            <a:pPr marL="0" lvl="0" indent="0" defTabSz="438911">
              <a:spcAft>
                <a:spcPts val="600"/>
              </a:spcAft>
              <a:buSzTx/>
              <a:buNone/>
            </a:pPr>
            <a:r>
              <a:rPr i="1" dirty="0" smtClean="0"/>
              <a:t>Has </a:t>
            </a:r>
            <a:r>
              <a:rPr i="1" dirty="0"/>
              <a:t>a diagnostic study been carried out to </a:t>
            </a:r>
            <a:r>
              <a:rPr i="1" dirty="0" smtClean="0"/>
              <a:t>decide</a:t>
            </a:r>
            <a:r>
              <a:rPr lang="en-US" i="1" dirty="0" smtClean="0"/>
              <a:t> </a:t>
            </a:r>
            <a:r>
              <a:rPr i="1" dirty="0" smtClean="0"/>
              <a:t>which  </a:t>
            </a:r>
            <a:r>
              <a:rPr i="1" dirty="0"/>
              <a:t>functions are best carried out at local </a:t>
            </a:r>
            <a:r>
              <a:rPr i="1" dirty="0" smtClean="0"/>
              <a:t>and</a:t>
            </a:r>
            <a:r>
              <a:rPr lang="en-US" i="1" dirty="0" smtClean="0"/>
              <a:t>  </a:t>
            </a:r>
            <a:r>
              <a:rPr i="1" dirty="0" smtClean="0"/>
              <a:t>central </a:t>
            </a:r>
            <a:r>
              <a:rPr i="1" dirty="0"/>
              <a:t>levels?</a:t>
            </a:r>
          </a:p>
          <a:p>
            <a:pPr marL="0" lvl="0" indent="0" defTabSz="438911">
              <a:spcAft>
                <a:spcPts val="600"/>
              </a:spcAft>
              <a:buSzTx/>
              <a:buNone/>
            </a:pPr>
            <a:r>
              <a:rPr i="1" dirty="0" smtClean="0"/>
              <a:t>Are </a:t>
            </a:r>
            <a:r>
              <a:rPr i="1" dirty="0"/>
              <a:t>the local authorities involved in the provision of </a:t>
            </a:r>
            <a:r>
              <a:rPr i="1" dirty="0" smtClean="0"/>
              <a:t>housing </a:t>
            </a:r>
            <a:r>
              <a:rPr i="1" dirty="0"/>
              <a:t>for the poor and in urban planning?</a:t>
            </a:r>
          </a:p>
          <a:p>
            <a:pPr marL="0" lvl="0" indent="0" defTabSz="438911">
              <a:spcBef>
                <a:spcPts val="300"/>
              </a:spcBef>
              <a:buSzTx/>
              <a:buNone/>
            </a:pPr>
            <a:r>
              <a:rPr dirty="0"/>
              <a:t>					</a:t>
            </a:r>
          </a:p>
          <a:p>
            <a:pPr marL="0" lvl="0" indent="0" defTabSz="438911">
              <a:spcBef>
                <a:spcPts val="100"/>
              </a:spcBef>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152400"/>
            <a:ext cx="58674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Public-private Model of Urban Management</a:t>
            </a:r>
            <a:endParaRPr lang="en-US" sz="3500" cap="none" dirty="0">
              <a:solidFill>
                <a:srgbClr val="AE2760"/>
              </a:solidFill>
            </a:endParaRPr>
          </a:p>
        </p:txBody>
      </p:sp>
      <p:sp>
        <p:nvSpPr>
          <p:cNvPr id="108" name="Shape 108"/>
          <p:cNvSpPr>
            <a:spLocks noGrp="1"/>
          </p:cNvSpPr>
          <p:nvPr>
            <p:ph type="body" idx="1"/>
          </p:nvPr>
        </p:nvSpPr>
        <p:spPr>
          <a:xfrm>
            <a:off x="457200" y="1828800"/>
            <a:ext cx="8001000" cy="3886200"/>
          </a:xfrm>
          <a:prstGeom prst="rect">
            <a:avLst/>
          </a:prstGeom>
        </p:spPr>
        <p:txBody>
          <a:bodyPr>
            <a:normAutofit lnSpcReduction="10000"/>
          </a:bodyPr>
          <a:lstStyle/>
          <a:p>
            <a:pPr marL="266700" lvl="0" indent="-266700" defTabSz="443484">
              <a:spcBef>
                <a:spcPts val="500"/>
              </a:spcBef>
            </a:pPr>
            <a:r>
              <a:rPr dirty="0"/>
              <a:t>There has been a shift to privatization and public-private partnerships</a:t>
            </a:r>
          </a:p>
          <a:p>
            <a:pPr marL="266700" lvl="0" indent="-266700" defTabSz="443484">
              <a:spcBef>
                <a:spcPts val="500"/>
              </a:spcBef>
              <a:spcAft>
                <a:spcPts val="3000"/>
              </a:spcAft>
            </a:pPr>
            <a:r>
              <a:rPr dirty="0" smtClean="0"/>
              <a:t>In </a:t>
            </a:r>
            <a:r>
              <a:rPr dirty="0"/>
              <a:t>some countries public services have been privatized and projects are structured as public-private partnerships</a:t>
            </a:r>
          </a:p>
          <a:p>
            <a:pPr marL="332613" lvl="0" indent="-332613" defTabSz="443484">
              <a:spcBef>
                <a:spcPts val="500"/>
              </a:spcBef>
              <a:spcAft>
                <a:spcPts val="600"/>
              </a:spcAft>
              <a:buSzTx/>
              <a:buNone/>
            </a:pPr>
            <a:r>
              <a:rPr lang="en-US" sz="2134" b="1" i="1" dirty="0" smtClean="0"/>
              <a:t>&gt;&gt;</a:t>
            </a:r>
            <a:r>
              <a:rPr sz="2134" b="1" i="1" dirty="0" smtClean="0"/>
              <a:t>Questions</a:t>
            </a:r>
            <a:r>
              <a:rPr sz="2134" b="1" i="1" dirty="0"/>
              <a:t>: </a:t>
            </a:r>
            <a:endParaRPr lang="en-US" sz="2134" b="1" i="1" dirty="0" smtClean="0"/>
          </a:p>
          <a:p>
            <a:pPr marL="0" lvl="0" indent="0" defTabSz="443484">
              <a:spcBef>
                <a:spcPts val="500"/>
              </a:spcBef>
              <a:spcAft>
                <a:spcPts val="600"/>
              </a:spcAft>
              <a:buSzTx/>
              <a:buNone/>
            </a:pPr>
            <a:r>
              <a:rPr sz="2134" i="1" dirty="0" smtClean="0"/>
              <a:t>What </a:t>
            </a:r>
            <a:r>
              <a:rPr sz="2134" i="1" dirty="0"/>
              <a:t>functions do central and local </a:t>
            </a:r>
            <a:r>
              <a:rPr sz="2134" i="1" dirty="0" smtClean="0"/>
              <a:t>governments</a:t>
            </a:r>
            <a:r>
              <a:rPr sz="2134" i="1" dirty="0"/>
              <a:t>, private sector and NGOs play </a:t>
            </a:r>
            <a:r>
              <a:rPr sz="2134" i="1" dirty="0" smtClean="0"/>
              <a:t>in </a:t>
            </a:r>
            <a:r>
              <a:rPr sz="2134" i="1" dirty="0"/>
              <a:t>this model?</a:t>
            </a:r>
          </a:p>
          <a:p>
            <a:pPr marL="0" lvl="0" indent="0" defTabSz="443484">
              <a:spcBef>
                <a:spcPts val="500"/>
              </a:spcBef>
              <a:spcAft>
                <a:spcPts val="600"/>
              </a:spcAft>
              <a:buSzTx/>
              <a:buNone/>
            </a:pPr>
            <a:r>
              <a:rPr sz="2134" i="1" dirty="0" smtClean="0"/>
              <a:t>What </a:t>
            </a:r>
            <a:r>
              <a:rPr sz="2134" i="1" dirty="0"/>
              <a:t>is the balance between them in your </a:t>
            </a:r>
            <a:r>
              <a:rPr sz="2134" i="1" dirty="0" smtClean="0"/>
              <a:t>country</a:t>
            </a:r>
            <a:r>
              <a:rPr sz="2134" i="1" dirty="0"/>
              <a:t>?</a:t>
            </a:r>
          </a:p>
          <a:p>
            <a:pPr marL="0" lvl="0" indent="0" defTabSz="443484">
              <a:spcBef>
                <a:spcPts val="500"/>
              </a:spcBef>
              <a:spcAft>
                <a:spcPts val="600"/>
              </a:spcAft>
              <a:buSzTx/>
              <a:buNone/>
            </a:pPr>
            <a:r>
              <a:rPr sz="2134" i="1" dirty="0" smtClean="0"/>
              <a:t>Are </a:t>
            </a:r>
            <a:r>
              <a:rPr sz="2134" i="1" dirty="0"/>
              <a:t>there any potential risks?</a:t>
            </a:r>
          </a:p>
          <a:p>
            <a:pPr marL="332613" lvl="0" indent="-332613" defTabSz="443484">
              <a:buSzTx/>
              <a:buNone/>
            </a:pPr>
            <a:r>
              <a:rPr sz="1940" i="1" dirty="0"/>
              <a:t>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11</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609600"/>
            <a:ext cx="8229600" cy="584777"/>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Participatory Planning</a:t>
            </a:r>
            <a:endParaRPr lang="en-US" sz="3500" cap="none" dirty="0">
              <a:solidFill>
                <a:srgbClr val="AE2760"/>
              </a:solidFill>
            </a:endParaRPr>
          </a:p>
        </p:txBody>
      </p:sp>
      <p:sp>
        <p:nvSpPr>
          <p:cNvPr id="112" name="Shape 112"/>
          <p:cNvSpPr>
            <a:spLocks noGrp="1"/>
          </p:cNvSpPr>
          <p:nvPr>
            <p:ph type="body" idx="1"/>
          </p:nvPr>
        </p:nvSpPr>
        <p:spPr>
          <a:xfrm>
            <a:off x="457200" y="1752600"/>
            <a:ext cx="8382000" cy="4724400"/>
          </a:xfrm>
          <a:prstGeom prst="rect">
            <a:avLst/>
          </a:prstGeom>
        </p:spPr>
        <p:txBody>
          <a:bodyPr>
            <a:noAutofit/>
          </a:bodyPr>
          <a:lstStyle/>
          <a:p>
            <a:pPr marL="0" lvl="0" indent="0">
              <a:spcBef>
                <a:spcPts val="500"/>
              </a:spcBef>
              <a:buSzTx/>
              <a:buNone/>
            </a:pPr>
            <a:r>
              <a:rPr sz="2200" dirty="0" smtClean="0"/>
              <a:t>‘</a:t>
            </a:r>
            <a:r>
              <a:rPr sz="2200" dirty="0"/>
              <a:t>How can local government address the challenges of improving inadequate living conditions and building on the creativity of communities?’</a:t>
            </a:r>
          </a:p>
          <a:p>
            <a:pPr marL="0" lvl="0" indent="0">
              <a:spcBef>
                <a:spcPts val="500"/>
              </a:spcBef>
              <a:spcAft>
                <a:spcPts val="3000"/>
              </a:spcAft>
              <a:buSzTx/>
              <a:buNone/>
            </a:pPr>
            <a:r>
              <a:rPr sz="2200" dirty="0" smtClean="0"/>
              <a:t>‘</a:t>
            </a:r>
            <a:r>
              <a:rPr sz="2200" dirty="0"/>
              <a:t>It is important that interventions are </a:t>
            </a:r>
            <a:r>
              <a:rPr sz="2200" dirty="0" smtClean="0"/>
              <a:t>plann</a:t>
            </a:r>
            <a:r>
              <a:rPr lang="en-US" sz="2200" dirty="0" smtClean="0"/>
              <a:t>ed</a:t>
            </a:r>
            <a:r>
              <a:rPr sz="2200" dirty="0" smtClean="0"/>
              <a:t> </a:t>
            </a:r>
            <a:r>
              <a:rPr sz="2200" dirty="0"/>
              <a:t>in a participatory way, and that an integrated approach to urban development is adopted.’</a:t>
            </a:r>
          </a:p>
          <a:p>
            <a:pPr lvl="0">
              <a:spcBef>
                <a:spcPts val="500"/>
              </a:spcBef>
              <a:spcAft>
                <a:spcPts val="600"/>
              </a:spcAft>
              <a:buSzTx/>
              <a:buNone/>
            </a:pPr>
            <a:r>
              <a:rPr sz="2200" b="1" i="1" dirty="0" smtClean="0"/>
              <a:t>Questions:</a:t>
            </a:r>
            <a:endParaRPr lang="en-US" sz="2200" b="1" i="1" dirty="0" smtClean="0"/>
          </a:p>
          <a:p>
            <a:pPr marL="0" lvl="0" indent="0">
              <a:spcBef>
                <a:spcPts val="500"/>
              </a:spcBef>
              <a:spcAft>
                <a:spcPts val="600"/>
              </a:spcAft>
              <a:buSzTx/>
              <a:buNone/>
            </a:pPr>
            <a:r>
              <a:rPr sz="2200" i="1" dirty="0" smtClean="0"/>
              <a:t>How </a:t>
            </a:r>
            <a:r>
              <a:rPr sz="2200" i="1" dirty="0"/>
              <a:t>do you understand </a:t>
            </a:r>
            <a:r>
              <a:rPr sz="2200" i="1" dirty="0" smtClean="0"/>
              <a:t>participatory</a:t>
            </a:r>
            <a:r>
              <a:rPr lang="en-US" sz="2200" i="1" dirty="0" smtClean="0"/>
              <a:t> </a:t>
            </a:r>
            <a:r>
              <a:rPr sz="2200" i="1" dirty="0" smtClean="0"/>
              <a:t>approaches </a:t>
            </a:r>
            <a:r>
              <a:rPr sz="2200" i="1" dirty="0"/>
              <a:t>in urban development initiatives?</a:t>
            </a:r>
          </a:p>
          <a:p>
            <a:pPr marL="0" lvl="0" indent="0">
              <a:spcBef>
                <a:spcPts val="500"/>
              </a:spcBef>
              <a:spcAft>
                <a:spcPts val="600"/>
              </a:spcAft>
              <a:buSzTx/>
              <a:buNone/>
            </a:pPr>
            <a:r>
              <a:rPr sz="2200" i="1" dirty="0" smtClean="0"/>
              <a:t>Can </a:t>
            </a:r>
            <a:r>
              <a:rPr sz="2200" i="1" dirty="0"/>
              <a:t>you think of examples in the </a:t>
            </a:r>
            <a:r>
              <a:rPr sz="2200" i="1" dirty="0" smtClean="0"/>
              <a:t>context</a:t>
            </a:r>
            <a:r>
              <a:rPr lang="en-US" sz="2200" i="1" dirty="0" smtClean="0"/>
              <a:t> </a:t>
            </a:r>
            <a:r>
              <a:rPr sz="2200" i="1" dirty="0" smtClean="0"/>
              <a:t>of </a:t>
            </a:r>
            <a:r>
              <a:rPr sz="2200" i="1" dirty="0"/>
              <a:t>housing for the urban poor?</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12</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152400"/>
            <a:ext cx="82296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Preconditions for Successful Community Participation</a:t>
            </a:r>
            <a:endParaRPr lang="en-US" sz="3500" cap="none" dirty="0">
              <a:solidFill>
                <a:srgbClr val="AE2760"/>
              </a:solidFill>
            </a:endParaRPr>
          </a:p>
        </p:txBody>
      </p:sp>
      <p:sp>
        <p:nvSpPr>
          <p:cNvPr id="116" name="Shape 116"/>
          <p:cNvSpPr>
            <a:spLocks noGrp="1"/>
          </p:cNvSpPr>
          <p:nvPr>
            <p:ph type="body" idx="1"/>
          </p:nvPr>
        </p:nvSpPr>
        <p:spPr>
          <a:xfrm>
            <a:off x="457200" y="1828800"/>
            <a:ext cx="8229600" cy="4221163"/>
          </a:xfrm>
          <a:prstGeom prst="rect">
            <a:avLst/>
          </a:prstGeom>
        </p:spPr>
        <p:txBody>
          <a:bodyPr>
            <a:normAutofit/>
          </a:bodyPr>
          <a:lstStyle/>
          <a:p>
            <a:pPr marL="266700" lvl="0" indent="-266700">
              <a:spcBef>
                <a:spcPts val="500"/>
              </a:spcBef>
            </a:pPr>
            <a:r>
              <a:rPr dirty="0"/>
              <a:t>Undertaking civic and human rights education and training programmes </a:t>
            </a:r>
            <a:r>
              <a:rPr dirty="0" smtClean="0"/>
              <a:t>(</a:t>
            </a:r>
            <a:r>
              <a:rPr i="1" dirty="0"/>
              <a:t>Through what channels?</a:t>
            </a:r>
            <a:r>
              <a:rPr dirty="0"/>
              <a:t>)</a:t>
            </a:r>
          </a:p>
          <a:p>
            <a:pPr marL="266700" lvl="0" indent="-266700">
              <a:spcBef>
                <a:spcPts val="500"/>
              </a:spcBef>
            </a:pPr>
            <a:r>
              <a:rPr dirty="0"/>
              <a:t>Establishing regular and broad-based consultative mechanisms </a:t>
            </a:r>
            <a:r>
              <a:rPr lang="en-US" dirty="0" smtClean="0"/>
              <a:t>                  </a:t>
            </a:r>
            <a:r>
              <a:rPr dirty="0" smtClean="0"/>
              <a:t>(</a:t>
            </a:r>
            <a:r>
              <a:rPr i="1" dirty="0"/>
              <a:t>In what formats?</a:t>
            </a:r>
            <a:r>
              <a:rPr dirty="0"/>
              <a:t>)</a:t>
            </a:r>
          </a:p>
          <a:p>
            <a:pPr marL="266700" lvl="0" indent="-266700">
              <a:spcBef>
                <a:spcPts val="500"/>
              </a:spcBef>
            </a:pPr>
            <a:r>
              <a:rPr dirty="0"/>
              <a:t>Establishing agenda-setting participatory </a:t>
            </a:r>
            <a:r>
              <a:rPr dirty="0" smtClean="0"/>
              <a:t>mechanisms</a:t>
            </a:r>
            <a:r>
              <a:rPr lang="en-US" dirty="0" smtClean="0"/>
              <a:t> 	                            </a:t>
            </a:r>
            <a:r>
              <a:rPr dirty="0" smtClean="0"/>
              <a:t>(</a:t>
            </a:r>
            <a:r>
              <a:rPr i="1" dirty="0"/>
              <a:t>In what formats?</a:t>
            </a:r>
            <a:r>
              <a:rPr dirty="0"/>
              <a:t>)</a:t>
            </a:r>
          </a:p>
          <a:p>
            <a:pPr lvl="0">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5334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Participatory Budget Cycle</a:t>
            </a:r>
            <a:endParaRPr lang="en-US" sz="3500" cap="none" dirty="0">
              <a:solidFill>
                <a:srgbClr val="AE2760"/>
              </a:solidFill>
            </a:endParaRP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14</a:t>
            </a:fld>
            <a:endParaRPr lang="en-GB" sz="1200" b="0" dirty="0">
              <a:latin typeface="Myriad Pro"/>
              <a:cs typeface="Myriad Pro"/>
            </a:endParaRPr>
          </a:p>
        </p:txBody>
      </p:sp>
      <p:grpSp>
        <p:nvGrpSpPr>
          <p:cNvPr id="15" name="Group 14"/>
          <p:cNvGrpSpPr/>
          <p:nvPr/>
        </p:nvGrpSpPr>
        <p:grpSpPr>
          <a:xfrm>
            <a:off x="258410" y="1709352"/>
            <a:ext cx="8662106" cy="4494032"/>
            <a:chOff x="1223010" y="2209800"/>
            <a:chExt cx="6732905" cy="3493135"/>
          </a:xfrm>
        </p:grpSpPr>
        <p:sp>
          <p:nvSpPr>
            <p:cNvPr id="6" name="Oval 5"/>
            <p:cNvSpPr>
              <a:spLocks noChangeArrowheads="1"/>
            </p:cNvSpPr>
            <p:nvPr/>
          </p:nvSpPr>
          <p:spPr bwMode="auto">
            <a:xfrm>
              <a:off x="1223010" y="3245485"/>
              <a:ext cx="2386965" cy="1402080"/>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endParaRPr lang="en-US" sz="1200" dirty="0">
                <a:effectLst/>
                <a:latin typeface="Times New Roman"/>
                <a:ea typeface="Calibri"/>
                <a:cs typeface="Times New Roman"/>
              </a:endParaRPr>
            </a:p>
          </p:txBody>
        </p:sp>
        <p:sp>
          <p:nvSpPr>
            <p:cNvPr id="7" name="Oval 6"/>
            <p:cNvSpPr>
              <a:spLocks noChangeArrowheads="1"/>
            </p:cNvSpPr>
            <p:nvPr/>
          </p:nvSpPr>
          <p:spPr bwMode="auto">
            <a:xfrm>
              <a:off x="3343275" y="4335780"/>
              <a:ext cx="2413000" cy="1367155"/>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endParaRPr lang="en-US" sz="1200" dirty="0">
                <a:effectLst/>
                <a:latin typeface="Times New Roman"/>
                <a:ea typeface="Calibri"/>
                <a:cs typeface="Times New Roman"/>
              </a:endParaRPr>
            </a:p>
          </p:txBody>
        </p:sp>
        <p:sp>
          <p:nvSpPr>
            <p:cNvPr id="8" name="Oval 7"/>
            <p:cNvSpPr>
              <a:spLocks noChangeArrowheads="1"/>
            </p:cNvSpPr>
            <p:nvPr/>
          </p:nvSpPr>
          <p:spPr bwMode="auto">
            <a:xfrm>
              <a:off x="3276600" y="2209800"/>
              <a:ext cx="2479675" cy="1370965"/>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t" anchorCtr="0" upright="1">
              <a:noAutofit/>
            </a:bodyPr>
            <a:lstStyle/>
            <a:p>
              <a:pPr marL="0" marR="0" indent="90170" algn="ctr">
                <a:lnSpc>
                  <a:spcPct val="107000"/>
                </a:lnSpc>
                <a:spcBef>
                  <a:spcPts val="0"/>
                </a:spcBef>
                <a:spcAft>
                  <a:spcPts val="0"/>
                </a:spcAft>
              </a:pPr>
              <a:endParaRPr lang="en-US" sz="1200" dirty="0">
                <a:effectLst/>
                <a:latin typeface="Times New Roman"/>
                <a:ea typeface="Calibri"/>
                <a:cs typeface="Times New Roman"/>
              </a:endParaRPr>
            </a:p>
          </p:txBody>
        </p:sp>
        <p:sp>
          <p:nvSpPr>
            <p:cNvPr id="9" name="Oval 8"/>
            <p:cNvSpPr>
              <a:spLocks noChangeArrowheads="1"/>
            </p:cNvSpPr>
            <p:nvPr/>
          </p:nvSpPr>
          <p:spPr bwMode="auto">
            <a:xfrm>
              <a:off x="5429250" y="3328670"/>
              <a:ext cx="2526665" cy="1302385"/>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endParaRPr lang="en-US" sz="1200" dirty="0">
                <a:effectLst/>
                <a:latin typeface="Times New Roman"/>
                <a:ea typeface="Calibri"/>
                <a:cs typeface="Times New Roman"/>
              </a:endParaRPr>
            </a:p>
          </p:txBody>
        </p:sp>
        <p:cxnSp>
          <p:nvCxnSpPr>
            <p:cNvPr id="10" name="AutoShape 8"/>
            <p:cNvCxnSpPr>
              <a:cxnSpLocks noChangeShapeType="1"/>
            </p:cNvCxnSpPr>
            <p:nvPr/>
          </p:nvCxnSpPr>
          <p:spPr bwMode="auto">
            <a:xfrm>
              <a:off x="5661660" y="3176905"/>
              <a:ext cx="415290" cy="268605"/>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AutoShape 9"/>
            <p:cNvCxnSpPr>
              <a:cxnSpLocks noChangeShapeType="1"/>
            </p:cNvCxnSpPr>
            <p:nvPr/>
          </p:nvCxnSpPr>
          <p:spPr bwMode="auto">
            <a:xfrm flipV="1">
              <a:off x="2867025" y="3021330"/>
              <a:ext cx="409575" cy="269240"/>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10"/>
            <p:cNvCxnSpPr>
              <a:cxnSpLocks noChangeShapeType="1"/>
            </p:cNvCxnSpPr>
            <p:nvPr/>
          </p:nvCxnSpPr>
          <p:spPr bwMode="auto">
            <a:xfrm flipH="1">
              <a:off x="5642610" y="4525010"/>
              <a:ext cx="415290" cy="311150"/>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11"/>
            <p:cNvCxnSpPr>
              <a:cxnSpLocks noChangeShapeType="1"/>
            </p:cNvCxnSpPr>
            <p:nvPr/>
          </p:nvCxnSpPr>
          <p:spPr bwMode="auto">
            <a:xfrm flipH="1" flipV="1">
              <a:off x="2895600" y="4538345"/>
              <a:ext cx="554990" cy="231140"/>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TextBox 1"/>
            <p:cNvSpPr txBox="1"/>
            <p:nvPr/>
          </p:nvSpPr>
          <p:spPr>
            <a:xfrm>
              <a:off x="1318297" y="3480959"/>
              <a:ext cx="2191471" cy="128705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sz="1600" b="1" dirty="0">
                  <a:latin typeface="Myriad Pro"/>
                  <a:cs typeface="Myriad Pro"/>
                </a:rPr>
                <a:t>The Participatory Budget Monitoring and Evaluation</a:t>
              </a:r>
              <a:endParaRPr lang="en-US" sz="1600" dirty="0">
                <a:latin typeface="Myriad Pro"/>
                <a:cs typeface="Myriad Pro"/>
              </a:endParaRPr>
            </a:p>
            <a:p>
              <a:pPr marL="0" marR="0" algn="ctr">
                <a:lnSpc>
                  <a:spcPct val="107000"/>
                </a:lnSpc>
                <a:spcBef>
                  <a:spcPts val="0"/>
                </a:spcBef>
                <a:spcAft>
                  <a:spcPts val="0"/>
                </a:spcAft>
              </a:pPr>
              <a:r>
                <a:rPr lang="en-GB" sz="1600" dirty="0">
                  <a:latin typeface="Myriad Pro"/>
                  <a:cs typeface="Myriad Pro"/>
                </a:rPr>
                <a:t>Community supervision and auditing of public work and services provided</a:t>
              </a:r>
              <a:endParaRPr lang="en-US" sz="1600"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600" b="0" i="0" u="none" strike="noStrike" cap="none" spc="0" normalizeH="0" baseline="0" dirty="0">
                <a:ln>
                  <a:noFill/>
                </a:ln>
                <a:solidFill>
                  <a:srgbClr val="000000"/>
                </a:solidFill>
                <a:effectLst/>
                <a:uFillTx/>
                <a:latin typeface="Myriad Pro"/>
                <a:cs typeface="Myriad Pro"/>
                <a:sym typeface="Calibri"/>
              </a:endParaRPr>
            </a:p>
          </p:txBody>
        </p:sp>
        <p:sp>
          <p:nvSpPr>
            <p:cNvPr id="3" name="TextBox 2"/>
            <p:cNvSpPr txBox="1"/>
            <p:nvPr/>
          </p:nvSpPr>
          <p:spPr>
            <a:xfrm>
              <a:off x="3429000" y="2539561"/>
              <a:ext cx="2153781" cy="10822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90170" algn="ctr">
                <a:lnSpc>
                  <a:spcPct val="107000"/>
                </a:lnSpc>
                <a:spcBef>
                  <a:spcPts val="0"/>
                </a:spcBef>
                <a:spcAft>
                  <a:spcPts val="0"/>
                </a:spcAft>
              </a:pPr>
              <a:r>
                <a:rPr lang="en-GB" sz="1600" b="1" dirty="0" smtClean="0">
                  <a:latin typeface="Myriad Pro"/>
                  <a:cs typeface="Myriad Pro"/>
                </a:rPr>
                <a:t>The </a:t>
              </a:r>
              <a:r>
                <a:rPr lang="en-GB" sz="1600" b="1" dirty="0">
                  <a:latin typeface="Myriad Pro"/>
                  <a:cs typeface="Myriad Pro"/>
                </a:rPr>
                <a:t>Preparatory Stage</a:t>
              </a:r>
              <a:endParaRPr lang="en-US" sz="1600" dirty="0">
                <a:latin typeface="Myriad Pro"/>
                <a:cs typeface="Myriad Pro"/>
              </a:endParaRPr>
            </a:p>
            <a:p>
              <a:pPr marL="0" marR="0" algn="ctr">
                <a:lnSpc>
                  <a:spcPct val="107000"/>
                </a:lnSpc>
                <a:spcBef>
                  <a:spcPts val="0"/>
                </a:spcBef>
                <a:spcAft>
                  <a:spcPts val="0"/>
                </a:spcAft>
              </a:pPr>
              <a:r>
                <a:rPr lang="en-GB" sz="1600" dirty="0">
                  <a:latin typeface="Myriad Pro"/>
                  <a:cs typeface="Myriad Pro"/>
                </a:rPr>
                <a:t>Preparation and citizenship mobilization</a:t>
              </a:r>
              <a:endParaRPr lang="en-US" sz="1600" dirty="0">
                <a:latin typeface="Myriad Pro"/>
                <a:cs typeface="Myriad Pro"/>
              </a:endParaRPr>
            </a:p>
            <a:p>
              <a:pPr marL="0" marR="0" algn="ctr">
                <a:lnSpc>
                  <a:spcPct val="107000"/>
                </a:lnSpc>
                <a:spcBef>
                  <a:spcPts val="0"/>
                </a:spcBef>
                <a:spcAft>
                  <a:spcPts val="0"/>
                </a:spcAft>
              </a:pPr>
              <a:r>
                <a:rPr lang="en-GB" sz="1600" dirty="0">
                  <a:latin typeface="Myriad Pro"/>
                  <a:cs typeface="Myriad Pro"/>
                </a:rPr>
                <a:t> </a:t>
              </a:r>
              <a:endParaRPr lang="en-US" sz="1600"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600" b="0" i="0" u="none" strike="noStrike" cap="none" spc="0" normalizeH="0" baseline="0" dirty="0">
                <a:ln>
                  <a:noFill/>
                </a:ln>
                <a:solidFill>
                  <a:srgbClr val="000000"/>
                </a:solidFill>
                <a:effectLst/>
                <a:uFillTx/>
                <a:latin typeface="Myriad Pro"/>
                <a:cs typeface="Myriad Pro"/>
                <a:sym typeface="Calibri"/>
              </a:endParaRPr>
            </a:p>
          </p:txBody>
        </p:sp>
        <p:sp>
          <p:nvSpPr>
            <p:cNvPr id="4" name="TextBox 3"/>
            <p:cNvSpPr txBox="1"/>
            <p:nvPr/>
          </p:nvSpPr>
          <p:spPr>
            <a:xfrm>
              <a:off x="5523553" y="3503208"/>
              <a:ext cx="2428387" cy="128705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sz="1600" b="1" dirty="0">
                  <a:latin typeface="Myriad Pro"/>
                  <a:cs typeface="Myriad Pro"/>
                </a:rPr>
                <a:t>The Participatory Budget Formulation Stage</a:t>
              </a:r>
              <a:endParaRPr lang="en-US" sz="1600" dirty="0">
                <a:latin typeface="Myriad Pro"/>
                <a:cs typeface="Myriad Pro"/>
              </a:endParaRPr>
            </a:p>
            <a:p>
              <a:pPr marL="0" marR="0" algn="ctr">
                <a:lnSpc>
                  <a:spcPct val="107000"/>
                </a:lnSpc>
                <a:spcBef>
                  <a:spcPts val="0"/>
                </a:spcBef>
                <a:spcAft>
                  <a:spcPts val="0"/>
                </a:spcAft>
              </a:pPr>
              <a:r>
                <a:rPr lang="en-GB" sz="1600" dirty="0">
                  <a:latin typeface="Myriad Pro"/>
                  <a:cs typeface="Myriad Pro"/>
                </a:rPr>
                <a:t>Problems and needs identification, priority setting and resource allocation</a:t>
              </a:r>
              <a:endParaRPr lang="en-US" sz="1600"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600" b="0" i="0" u="none" strike="noStrike" cap="none" spc="0" normalizeH="0" baseline="0" dirty="0">
                <a:ln>
                  <a:noFill/>
                </a:ln>
                <a:solidFill>
                  <a:srgbClr val="000000"/>
                </a:solidFill>
                <a:effectLst/>
                <a:uFillTx/>
                <a:latin typeface="Myriad Pro"/>
                <a:cs typeface="Myriad Pro"/>
                <a:sym typeface="Calibri"/>
              </a:endParaRPr>
            </a:p>
          </p:txBody>
        </p:sp>
        <p:sp>
          <p:nvSpPr>
            <p:cNvPr id="14" name="TextBox 13"/>
            <p:cNvSpPr txBox="1"/>
            <p:nvPr/>
          </p:nvSpPr>
          <p:spPr>
            <a:xfrm>
              <a:off x="3391311" y="4612574"/>
              <a:ext cx="2250700" cy="10822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sz="1600" b="1" dirty="0">
                  <a:latin typeface="Myriad Pro"/>
                  <a:cs typeface="Myriad Pro"/>
                </a:rPr>
                <a:t>The Participatory Budget Implementation Stage</a:t>
              </a:r>
              <a:endParaRPr lang="en-US" sz="1600" dirty="0">
                <a:latin typeface="Myriad Pro"/>
                <a:cs typeface="Myriad Pro"/>
              </a:endParaRPr>
            </a:p>
            <a:p>
              <a:pPr marL="0" marR="0" algn="ctr">
                <a:lnSpc>
                  <a:spcPct val="107000"/>
                </a:lnSpc>
                <a:spcBef>
                  <a:spcPts val="0"/>
                </a:spcBef>
                <a:spcAft>
                  <a:spcPts val="0"/>
                </a:spcAft>
              </a:pPr>
              <a:r>
                <a:rPr lang="en-GB" sz="1600" dirty="0">
                  <a:latin typeface="Myriad Pro"/>
                  <a:cs typeface="Myriad Pro"/>
                </a:rPr>
                <a:t>Executing selected public works and services provision</a:t>
              </a:r>
              <a:endParaRPr lang="en-US" sz="1600"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600" b="0" i="0" u="none" strike="noStrike" cap="none" spc="0" normalizeH="0" baseline="0" dirty="0">
                <a:ln>
                  <a:noFill/>
                </a:ln>
                <a:solidFill>
                  <a:srgbClr val="000000"/>
                </a:solidFill>
                <a:effectLst/>
                <a:uFillTx/>
                <a:latin typeface="Myriad Pro"/>
                <a:cs typeface="Myriad Pro"/>
                <a:sym typeface="Calibri"/>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228600"/>
            <a:ext cx="8229600" cy="932015"/>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City Planning: The </a:t>
            </a:r>
            <a:r>
              <a:rPr lang="en-US" sz="3500" cap="none" dirty="0" err="1" smtClean="0">
                <a:solidFill>
                  <a:srgbClr val="AE2760"/>
                </a:solidFill>
              </a:rPr>
              <a:t>Berbera</a:t>
            </a:r>
            <a:r>
              <a:rPr lang="en-US" sz="3500" cap="none" dirty="0" smtClean="0">
                <a:solidFill>
                  <a:srgbClr val="AE2760"/>
                </a:solidFill>
              </a:rPr>
              <a:t> Example</a:t>
            </a:r>
            <a:endParaRPr lang="en-US" sz="3500" cap="none" dirty="0">
              <a:solidFill>
                <a:srgbClr val="AE2760"/>
              </a:solidFill>
            </a:endParaRPr>
          </a:p>
        </p:txBody>
      </p:sp>
      <p:sp>
        <p:nvSpPr>
          <p:cNvPr id="124" name="Shape 124"/>
          <p:cNvSpPr>
            <a:spLocks noGrp="1"/>
          </p:cNvSpPr>
          <p:nvPr>
            <p:ph type="body" idx="1"/>
          </p:nvPr>
        </p:nvSpPr>
        <p:spPr>
          <a:xfrm>
            <a:off x="457200" y="1752600"/>
            <a:ext cx="8229600" cy="4114800"/>
          </a:xfrm>
          <a:prstGeom prst="rect">
            <a:avLst/>
          </a:prstGeom>
        </p:spPr>
        <p:txBody>
          <a:bodyPr>
            <a:normAutofit/>
          </a:bodyPr>
          <a:lstStyle/>
          <a:p>
            <a:pPr marL="266700" lvl="0" indent="-266700">
              <a:spcBef>
                <a:spcPts val="500"/>
              </a:spcBef>
            </a:pPr>
            <a:r>
              <a:rPr dirty="0"/>
              <a:t>Constructing a city profile</a:t>
            </a:r>
          </a:p>
          <a:p>
            <a:pPr marL="266700" lvl="0" indent="-266700">
              <a:spcBef>
                <a:spcPts val="500"/>
              </a:spcBef>
            </a:pPr>
            <a:r>
              <a:rPr dirty="0"/>
              <a:t>Setting up a city consultation</a:t>
            </a:r>
          </a:p>
          <a:p>
            <a:pPr marL="266700" lvl="0" indent="-266700">
              <a:spcBef>
                <a:spcPts val="500"/>
              </a:spcBef>
            </a:pPr>
            <a:r>
              <a:rPr dirty="0"/>
              <a:t>Carrying out an urban spatial analysis</a:t>
            </a:r>
          </a:p>
          <a:p>
            <a:pPr marL="266700" lvl="0" indent="-266700">
              <a:spcBef>
                <a:spcPts val="500"/>
              </a:spcBef>
              <a:spcAft>
                <a:spcPts val="3000"/>
              </a:spcAft>
            </a:pPr>
            <a:r>
              <a:rPr dirty="0"/>
              <a:t>Formulating an action </a:t>
            </a:r>
            <a:r>
              <a:rPr dirty="0" smtClean="0"/>
              <a:t>plan</a:t>
            </a:r>
            <a:endParaRPr dirty="0"/>
          </a:p>
          <a:p>
            <a:pPr lvl="0">
              <a:spcBef>
                <a:spcPts val="500"/>
              </a:spcBef>
              <a:spcAft>
                <a:spcPts val="600"/>
              </a:spcAft>
              <a:buSzTx/>
              <a:buNone/>
            </a:pPr>
            <a:r>
              <a:rPr lang="en-US" b="1" i="1" dirty="0" smtClean="0"/>
              <a:t>&gt;&gt;</a:t>
            </a:r>
            <a:r>
              <a:rPr b="1" i="1" dirty="0" smtClean="0"/>
              <a:t>Questions:</a:t>
            </a:r>
            <a:endParaRPr lang="en-US" b="1" i="1" dirty="0" smtClean="0"/>
          </a:p>
          <a:p>
            <a:pPr lvl="0">
              <a:spcBef>
                <a:spcPts val="500"/>
              </a:spcBef>
              <a:spcAft>
                <a:spcPts val="600"/>
              </a:spcAft>
              <a:buSzTx/>
              <a:buNone/>
            </a:pPr>
            <a:r>
              <a:rPr i="1" dirty="0" smtClean="0"/>
              <a:t>Is </a:t>
            </a:r>
            <a:r>
              <a:rPr i="1" dirty="0"/>
              <a:t>anything like this </a:t>
            </a:r>
            <a:r>
              <a:rPr i="1" dirty="0" smtClean="0"/>
              <a:t>consultative</a:t>
            </a:r>
            <a:r>
              <a:rPr lang="en-US" i="1" dirty="0" smtClean="0"/>
              <a:t> </a:t>
            </a:r>
            <a:r>
              <a:rPr i="1" dirty="0" smtClean="0"/>
              <a:t>process </a:t>
            </a:r>
            <a:r>
              <a:rPr i="1" dirty="0"/>
              <a:t>happening in your local </a:t>
            </a:r>
            <a:r>
              <a:rPr i="1" dirty="0" smtClean="0"/>
              <a:t>governments</a:t>
            </a:r>
            <a:r>
              <a:rPr i="1" dirty="0"/>
              <a:t>?</a:t>
            </a:r>
          </a:p>
          <a:p>
            <a:pPr lvl="0">
              <a:spcBef>
                <a:spcPts val="500"/>
              </a:spcBef>
              <a:spcAft>
                <a:spcPts val="600"/>
              </a:spcAft>
              <a:buSzTx/>
              <a:buNone/>
            </a:pPr>
            <a:r>
              <a:rPr i="1" dirty="0" smtClean="0"/>
              <a:t>If </a:t>
            </a:r>
            <a:r>
              <a:rPr i="1" dirty="0"/>
              <a:t>so, with what success</a:t>
            </a:r>
            <a:r>
              <a:rPr i="1" dirty="0" smtClean="0"/>
              <a:t>?</a:t>
            </a:r>
            <a:endParaRPr lang="en-US" i="1" dirty="0" smtClean="0"/>
          </a:p>
          <a:p>
            <a:pPr lvl="0">
              <a:spcBef>
                <a:spcPts val="500"/>
              </a:spcBef>
              <a:spcAft>
                <a:spcPts val="600"/>
              </a:spcAft>
              <a:buSzTx/>
              <a:buNone/>
            </a:pPr>
            <a:r>
              <a:rPr i="1" dirty="0" smtClean="0"/>
              <a:t>If </a:t>
            </a:r>
            <a:r>
              <a:rPr i="1" dirty="0"/>
              <a:t>not, what are the constraints?</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228600"/>
            <a:ext cx="8229600" cy="107721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An Integrated Approach to Urban Development</a:t>
            </a:r>
            <a:endParaRPr lang="en-US" sz="3500" cap="none" dirty="0">
              <a:solidFill>
                <a:srgbClr val="AE2760"/>
              </a:solidFill>
            </a:endParaRPr>
          </a:p>
        </p:txBody>
      </p:sp>
      <p:sp>
        <p:nvSpPr>
          <p:cNvPr id="128" name="Shape 128"/>
          <p:cNvSpPr>
            <a:spLocks noGrp="1"/>
          </p:cNvSpPr>
          <p:nvPr>
            <p:ph type="body" idx="1"/>
          </p:nvPr>
        </p:nvSpPr>
        <p:spPr>
          <a:xfrm>
            <a:off x="457200" y="1722437"/>
            <a:ext cx="8229600" cy="4525963"/>
          </a:xfrm>
          <a:prstGeom prst="rect">
            <a:avLst/>
          </a:prstGeom>
        </p:spPr>
        <p:txBody>
          <a:bodyPr>
            <a:normAutofit/>
          </a:bodyPr>
          <a:lstStyle/>
          <a:p>
            <a:pPr marL="0" lvl="0" indent="0">
              <a:spcBef>
                <a:spcPts val="500"/>
              </a:spcBef>
              <a:spcAft>
                <a:spcPts val="3000"/>
              </a:spcAft>
              <a:buSzTx/>
              <a:buNone/>
            </a:pPr>
            <a:r>
              <a:rPr dirty="0" smtClean="0"/>
              <a:t>‘</a:t>
            </a:r>
            <a:r>
              <a:rPr dirty="0"/>
              <a:t>Integration can mean many things but the key meaning of an integrated approach to urban development is that physical development should always occur as part of a broader social and economic development strategy aimed at addressing poverty, and there should always be a range of complementary interventions.’</a:t>
            </a:r>
          </a:p>
          <a:p>
            <a:pPr lvl="0">
              <a:spcBef>
                <a:spcPts val="500"/>
              </a:spcBef>
              <a:spcAft>
                <a:spcPts val="600"/>
              </a:spcAft>
              <a:buSzTx/>
              <a:buNone/>
            </a:pPr>
            <a:r>
              <a:rPr lang="en-US" b="1" i="1" dirty="0" smtClean="0"/>
              <a:t>&gt;&gt;</a:t>
            </a:r>
            <a:r>
              <a:rPr b="1" i="1" dirty="0" smtClean="0"/>
              <a:t>Questions:</a:t>
            </a:r>
            <a:endParaRPr lang="en-US" b="1" i="1" dirty="0" smtClean="0"/>
          </a:p>
          <a:p>
            <a:pPr lvl="0">
              <a:spcBef>
                <a:spcPts val="500"/>
              </a:spcBef>
              <a:spcAft>
                <a:spcPts val="600"/>
              </a:spcAft>
              <a:buSzTx/>
              <a:buNone/>
            </a:pPr>
            <a:r>
              <a:rPr i="1" dirty="0" smtClean="0"/>
              <a:t>What </a:t>
            </a:r>
            <a:r>
              <a:rPr i="1" dirty="0"/>
              <a:t>would/should be these </a:t>
            </a:r>
            <a:r>
              <a:rPr i="1" dirty="0" smtClean="0"/>
              <a:t>‘</a:t>
            </a:r>
            <a:r>
              <a:rPr i="1" dirty="0"/>
              <a:t>complementary interventions’?</a:t>
            </a:r>
          </a:p>
          <a:p>
            <a:pPr lvl="0">
              <a:spcBef>
                <a:spcPts val="500"/>
              </a:spcBef>
              <a:spcAft>
                <a:spcPts val="600"/>
              </a:spcAft>
              <a:buSzTx/>
              <a:buNone/>
            </a:pPr>
            <a:r>
              <a:rPr i="1" dirty="0" smtClean="0"/>
              <a:t>What </a:t>
            </a:r>
            <a:r>
              <a:rPr i="1" dirty="0"/>
              <a:t>is the situation in your country?</a:t>
            </a:r>
          </a:p>
          <a:p>
            <a:pPr lvl="0">
              <a:spcBef>
                <a:spcPts val="500"/>
              </a:spcBef>
              <a:spcAft>
                <a:spcPts val="600"/>
              </a:spcAft>
              <a:buSzTx/>
              <a:buNone/>
            </a:pPr>
            <a:r>
              <a:rPr i="1" dirty="0" smtClean="0"/>
              <a:t>Why </a:t>
            </a:r>
            <a:r>
              <a:rPr i="1" dirty="0"/>
              <a:t>is an integrated approach needed?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5334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Model of an Integrated Approach</a:t>
            </a:r>
            <a:endParaRPr lang="en-US" sz="3500" cap="none" dirty="0">
              <a:solidFill>
                <a:srgbClr val="AE2760"/>
              </a:solidFill>
            </a:endParaRP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17</a:t>
            </a:fld>
            <a:endParaRPr lang="en-GB" sz="1200" b="0" dirty="0">
              <a:latin typeface="Myriad Pro"/>
              <a:cs typeface="Myriad Pro"/>
            </a:endParaRPr>
          </a:p>
        </p:txBody>
      </p:sp>
      <p:sp>
        <p:nvSpPr>
          <p:cNvPr id="6" name="Oval 5"/>
          <p:cNvSpPr>
            <a:spLocks noChangeArrowheads="1"/>
          </p:cNvSpPr>
          <p:nvPr/>
        </p:nvSpPr>
        <p:spPr bwMode="auto">
          <a:xfrm>
            <a:off x="1828800" y="2514600"/>
            <a:ext cx="1799590" cy="1700727"/>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ctr" anchorCtr="0" upright="1">
            <a:noAutofit/>
          </a:bodyPr>
          <a:lstStyle/>
          <a:p>
            <a:pPr marL="0" marR="0" algn="ctr">
              <a:lnSpc>
                <a:spcPct val="107000"/>
              </a:lnSpc>
              <a:spcBef>
                <a:spcPts val="0"/>
              </a:spcBef>
              <a:spcAft>
                <a:spcPts val="200"/>
              </a:spcAft>
            </a:pPr>
            <a:endParaRPr lang="en-US" sz="1600" dirty="0">
              <a:effectLst/>
              <a:latin typeface="Myriad Pro"/>
              <a:ea typeface="Calibri"/>
              <a:cs typeface="Myriad Pro"/>
            </a:endParaRPr>
          </a:p>
        </p:txBody>
      </p:sp>
      <p:sp>
        <p:nvSpPr>
          <p:cNvPr id="7" name="Oval 6"/>
          <p:cNvSpPr>
            <a:spLocks noChangeArrowheads="1"/>
          </p:cNvSpPr>
          <p:nvPr/>
        </p:nvSpPr>
        <p:spPr bwMode="auto">
          <a:xfrm>
            <a:off x="2334054" y="4561204"/>
            <a:ext cx="1808686" cy="1709323"/>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endParaRPr lang="en-US" sz="1200" dirty="0">
              <a:effectLst/>
              <a:latin typeface="Myriad Pro"/>
              <a:ea typeface="Calibri"/>
              <a:cs typeface="Myriad Pro"/>
            </a:endParaRPr>
          </a:p>
        </p:txBody>
      </p:sp>
      <p:sp>
        <p:nvSpPr>
          <p:cNvPr id="8" name="Oval 7"/>
          <p:cNvSpPr>
            <a:spLocks noChangeArrowheads="1"/>
          </p:cNvSpPr>
          <p:nvPr/>
        </p:nvSpPr>
        <p:spPr bwMode="auto">
          <a:xfrm>
            <a:off x="4724399" y="4648200"/>
            <a:ext cx="1773849" cy="1676400"/>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endParaRPr lang="en-US" sz="1200" dirty="0">
              <a:effectLst/>
              <a:latin typeface="Myriad Pro"/>
              <a:ea typeface="Calibri"/>
              <a:cs typeface="Myriad Pro"/>
            </a:endParaRPr>
          </a:p>
        </p:txBody>
      </p:sp>
      <p:sp>
        <p:nvSpPr>
          <p:cNvPr id="9" name="Oval 8"/>
          <p:cNvSpPr>
            <a:spLocks noChangeArrowheads="1"/>
          </p:cNvSpPr>
          <p:nvPr/>
        </p:nvSpPr>
        <p:spPr bwMode="auto">
          <a:xfrm>
            <a:off x="6052820" y="2812385"/>
            <a:ext cx="1871980" cy="1769140"/>
          </a:xfrm>
          <a:prstGeom prst="ellipse">
            <a:avLst/>
          </a:prstGeom>
          <a:solidFill>
            <a:schemeClr val="tx2">
              <a:lumMod val="40000"/>
              <a:lumOff val="60000"/>
            </a:schemeClr>
          </a:solidFill>
          <a:ln w="9525">
            <a:solidFill>
              <a:srgbClr val="000000"/>
            </a:solidFill>
            <a:round/>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endParaRPr lang="en-US" sz="1200" dirty="0">
              <a:effectLst/>
              <a:latin typeface="Myriad Pro"/>
              <a:ea typeface="Calibri"/>
              <a:cs typeface="Myriad Pro"/>
            </a:endParaRPr>
          </a:p>
        </p:txBody>
      </p:sp>
      <p:sp>
        <p:nvSpPr>
          <p:cNvPr id="10" name="Oval 9"/>
          <p:cNvSpPr>
            <a:spLocks noChangeArrowheads="1"/>
          </p:cNvSpPr>
          <p:nvPr/>
        </p:nvSpPr>
        <p:spPr bwMode="auto">
          <a:xfrm>
            <a:off x="3962400" y="1600200"/>
            <a:ext cx="1894462" cy="1790387"/>
          </a:xfrm>
          <a:prstGeom prst="ellipse">
            <a:avLst/>
          </a:prstGeom>
          <a:solidFill>
            <a:schemeClr val="tx2">
              <a:lumMod val="40000"/>
              <a:lumOff val="60000"/>
            </a:schemeClr>
          </a:solidFill>
          <a:ln w="9525">
            <a:solidFill>
              <a:srgbClr val="000000"/>
            </a:solidFill>
            <a:round/>
            <a:headEnd/>
            <a:tailEnd/>
          </a:ln>
        </p:spPr>
        <p:txBody>
          <a:bodyPr rot="0" vert="horz" wrap="square" lIns="0" tIns="0" rIns="0" bIns="0" anchor="ctr" anchorCtr="0" upright="1">
            <a:noAutofit/>
          </a:bodyPr>
          <a:lstStyle/>
          <a:p>
            <a:pPr marL="0" marR="91440" algn="ctr">
              <a:lnSpc>
                <a:spcPct val="107000"/>
              </a:lnSpc>
              <a:spcBef>
                <a:spcPts val="0"/>
              </a:spcBef>
              <a:spcAft>
                <a:spcPts val="0"/>
              </a:spcAft>
            </a:pPr>
            <a:endParaRPr lang="en-US" sz="1200" dirty="0">
              <a:effectLst/>
              <a:latin typeface="Myriad Pro"/>
              <a:ea typeface="Calibri"/>
              <a:cs typeface="Myriad Pro"/>
            </a:endParaRPr>
          </a:p>
        </p:txBody>
      </p:sp>
      <p:cxnSp>
        <p:nvCxnSpPr>
          <p:cNvPr id="11" name="AutoShape 17"/>
          <p:cNvCxnSpPr>
            <a:cxnSpLocks noChangeShapeType="1"/>
          </p:cNvCxnSpPr>
          <p:nvPr/>
        </p:nvCxnSpPr>
        <p:spPr bwMode="auto">
          <a:xfrm flipV="1">
            <a:off x="4077970" y="4046855"/>
            <a:ext cx="1925955" cy="836930"/>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18"/>
          <p:cNvCxnSpPr>
            <a:cxnSpLocks noChangeShapeType="1"/>
          </p:cNvCxnSpPr>
          <p:nvPr/>
        </p:nvCxnSpPr>
        <p:spPr bwMode="auto">
          <a:xfrm>
            <a:off x="3620770" y="3735705"/>
            <a:ext cx="2383155" cy="0"/>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19"/>
          <p:cNvCxnSpPr>
            <a:cxnSpLocks noChangeShapeType="1"/>
          </p:cNvCxnSpPr>
          <p:nvPr/>
        </p:nvCxnSpPr>
        <p:spPr bwMode="auto">
          <a:xfrm>
            <a:off x="3494405" y="3881755"/>
            <a:ext cx="1342390" cy="1002030"/>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20"/>
          <p:cNvCxnSpPr>
            <a:cxnSpLocks noChangeShapeType="1"/>
          </p:cNvCxnSpPr>
          <p:nvPr/>
        </p:nvCxnSpPr>
        <p:spPr bwMode="auto">
          <a:xfrm flipV="1">
            <a:off x="3552190" y="2819400"/>
            <a:ext cx="410210" cy="197486"/>
          </a:xfrm>
          <a:prstGeom prst="straightConnector1">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5" name="AutoShape 21"/>
          <p:cNvCxnSpPr>
            <a:cxnSpLocks noChangeShapeType="1"/>
          </p:cNvCxnSpPr>
          <p:nvPr/>
        </p:nvCxnSpPr>
        <p:spPr bwMode="auto">
          <a:xfrm>
            <a:off x="5715000" y="2971800"/>
            <a:ext cx="445770" cy="321945"/>
          </a:xfrm>
          <a:prstGeom prst="straightConnector1">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6" name="AutoShape 22"/>
          <p:cNvCxnSpPr>
            <a:cxnSpLocks noChangeShapeType="1"/>
          </p:cNvCxnSpPr>
          <p:nvPr/>
        </p:nvCxnSpPr>
        <p:spPr bwMode="auto">
          <a:xfrm flipH="1">
            <a:off x="6172200" y="4495800"/>
            <a:ext cx="314325" cy="340360"/>
          </a:xfrm>
          <a:prstGeom prst="straightConnector1">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7" name="AutoShape 23"/>
          <p:cNvCxnSpPr>
            <a:cxnSpLocks noChangeShapeType="1"/>
          </p:cNvCxnSpPr>
          <p:nvPr/>
        </p:nvCxnSpPr>
        <p:spPr bwMode="auto">
          <a:xfrm>
            <a:off x="4186555" y="5476875"/>
            <a:ext cx="509270" cy="0"/>
          </a:xfrm>
          <a:prstGeom prst="straightConnector1">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8" name="AutoShape 24"/>
          <p:cNvCxnSpPr>
            <a:cxnSpLocks noChangeShapeType="1"/>
          </p:cNvCxnSpPr>
          <p:nvPr/>
        </p:nvCxnSpPr>
        <p:spPr bwMode="auto">
          <a:xfrm>
            <a:off x="2895600" y="4191000"/>
            <a:ext cx="165100" cy="350520"/>
          </a:xfrm>
          <a:prstGeom prst="straightConnector1">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2" name="TextBox 1"/>
          <p:cNvSpPr txBox="1"/>
          <p:nvPr/>
        </p:nvSpPr>
        <p:spPr>
          <a:xfrm>
            <a:off x="1828800" y="2895600"/>
            <a:ext cx="1931773" cy="100391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200"/>
              </a:spcAft>
            </a:pPr>
            <a:r>
              <a:rPr lang="en-GB" b="1" dirty="0">
                <a:latin typeface="Myriad Pro"/>
                <a:cs typeface="Myriad Pro"/>
              </a:rPr>
              <a:t>Social Capital</a:t>
            </a:r>
            <a:endParaRPr lang="en-US" dirty="0">
              <a:latin typeface="Myriad Pro"/>
              <a:cs typeface="Myriad Pro"/>
            </a:endParaRPr>
          </a:p>
          <a:p>
            <a:pPr marL="0" marR="0" algn="ctr">
              <a:lnSpc>
                <a:spcPct val="107000"/>
              </a:lnSpc>
              <a:spcBef>
                <a:spcPts val="0"/>
              </a:spcBef>
              <a:spcAft>
                <a:spcPts val="200"/>
              </a:spcAft>
            </a:pPr>
            <a:r>
              <a:rPr lang="en-GB" dirty="0">
                <a:latin typeface="Myriad Pro"/>
                <a:cs typeface="Myriad Pro"/>
              </a:rPr>
              <a:t>(Group information</a:t>
            </a:r>
            <a:r>
              <a:rPr lang="en-GB" dirty="0" smtClean="0">
                <a:latin typeface="Myriad Pro"/>
                <a:cs typeface="Myriad Pro"/>
              </a:rPr>
              <a:t>)</a:t>
            </a: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3" name="TextBox 2"/>
          <p:cNvSpPr txBox="1"/>
          <p:nvPr/>
        </p:nvSpPr>
        <p:spPr>
          <a:xfrm>
            <a:off x="4038600" y="2057400"/>
            <a:ext cx="1828800" cy="127465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91440" algn="ctr">
              <a:lnSpc>
                <a:spcPct val="107000"/>
              </a:lnSpc>
              <a:spcBef>
                <a:spcPts val="0"/>
              </a:spcBef>
              <a:spcAft>
                <a:spcPts val="0"/>
              </a:spcAft>
            </a:pPr>
            <a:r>
              <a:rPr lang="en-GB" b="1" dirty="0">
                <a:latin typeface="Myriad Pro"/>
                <a:cs typeface="Myriad Pro"/>
              </a:rPr>
              <a:t>Natural capital</a:t>
            </a:r>
            <a:endParaRPr lang="en-US" dirty="0">
              <a:latin typeface="Myriad Pro"/>
              <a:cs typeface="Myriad Pro"/>
            </a:endParaRPr>
          </a:p>
          <a:p>
            <a:pPr marL="0" marR="33020" algn="ctr">
              <a:lnSpc>
                <a:spcPct val="107000"/>
              </a:lnSpc>
              <a:spcBef>
                <a:spcPts val="0"/>
              </a:spcBef>
              <a:spcAft>
                <a:spcPts val="0"/>
              </a:spcAft>
            </a:pPr>
            <a:r>
              <a:rPr lang="en-GB" dirty="0">
                <a:latin typeface="Myriad Pro"/>
                <a:cs typeface="Myriad Pro"/>
              </a:rPr>
              <a:t>(Environmental impact)</a:t>
            </a:r>
            <a:endParaRPr lang="en-US"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19" name="TextBox 18"/>
          <p:cNvSpPr txBox="1"/>
          <p:nvPr/>
        </p:nvSpPr>
        <p:spPr>
          <a:xfrm>
            <a:off x="5943600" y="3276600"/>
            <a:ext cx="2133600" cy="97826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b="1" dirty="0">
                <a:latin typeface="Myriad Pro"/>
                <a:cs typeface="Myriad Pro"/>
              </a:rPr>
              <a:t>Physical capital</a:t>
            </a:r>
            <a:endParaRPr lang="en-US" dirty="0">
              <a:latin typeface="Myriad Pro"/>
              <a:cs typeface="Myriad Pro"/>
            </a:endParaRPr>
          </a:p>
          <a:p>
            <a:pPr marL="0" marR="0" algn="ctr">
              <a:lnSpc>
                <a:spcPct val="107000"/>
              </a:lnSpc>
              <a:spcBef>
                <a:spcPts val="0"/>
              </a:spcBef>
              <a:spcAft>
                <a:spcPts val="0"/>
              </a:spcAft>
            </a:pPr>
            <a:r>
              <a:rPr lang="en-GB" dirty="0">
                <a:latin typeface="Myriad Pro"/>
                <a:cs typeface="Myriad Pro"/>
              </a:rPr>
              <a:t>(Infrastructure shelter</a:t>
            </a:r>
            <a:r>
              <a:rPr lang="en-GB" dirty="0" smtClean="0">
                <a:latin typeface="Myriad Pro"/>
                <a:cs typeface="Myriad Pro"/>
              </a:rPr>
              <a:t>)</a:t>
            </a: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20" name="TextBox 19"/>
          <p:cNvSpPr txBox="1"/>
          <p:nvPr/>
        </p:nvSpPr>
        <p:spPr>
          <a:xfrm>
            <a:off x="2362200" y="5029200"/>
            <a:ext cx="1752600" cy="97826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b="1" dirty="0">
                <a:latin typeface="Myriad Pro"/>
                <a:cs typeface="Myriad Pro"/>
              </a:rPr>
              <a:t>Human Capital</a:t>
            </a:r>
            <a:endParaRPr lang="en-US" dirty="0">
              <a:latin typeface="Myriad Pro"/>
              <a:cs typeface="Myriad Pro"/>
            </a:endParaRPr>
          </a:p>
          <a:p>
            <a:pPr marL="0" marR="0" algn="ctr">
              <a:lnSpc>
                <a:spcPct val="107000"/>
              </a:lnSpc>
              <a:spcBef>
                <a:spcPts val="0"/>
              </a:spcBef>
              <a:spcAft>
                <a:spcPts val="0"/>
              </a:spcAft>
            </a:pPr>
            <a:r>
              <a:rPr lang="en-GB" dirty="0">
                <a:latin typeface="Myriad Pro"/>
                <a:cs typeface="Myriad Pro"/>
              </a:rPr>
              <a:t>(Skills training)</a:t>
            </a:r>
            <a:endParaRPr lang="en-US" dirty="0">
              <a:latin typeface="Myriad Pro"/>
              <a:cs typeface="Myriad Pro"/>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21" name="TextBox 20"/>
          <p:cNvSpPr txBox="1"/>
          <p:nvPr/>
        </p:nvSpPr>
        <p:spPr>
          <a:xfrm>
            <a:off x="4724400" y="4876800"/>
            <a:ext cx="1752600" cy="127465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algn="ctr">
              <a:lnSpc>
                <a:spcPct val="107000"/>
              </a:lnSpc>
              <a:spcBef>
                <a:spcPts val="0"/>
              </a:spcBef>
              <a:spcAft>
                <a:spcPts val="0"/>
              </a:spcAft>
            </a:pPr>
            <a:r>
              <a:rPr lang="en-GB" b="1" dirty="0">
                <a:latin typeface="Myriad Pro"/>
                <a:cs typeface="Myriad Pro"/>
              </a:rPr>
              <a:t>Financial Capital</a:t>
            </a:r>
            <a:endParaRPr lang="en-US" dirty="0">
              <a:latin typeface="Myriad Pro"/>
              <a:cs typeface="Myriad Pro"/>
            </a:endParaRPr>
          </a:p>
          <a:p>
            <a:pPr marL="0" marR="0" algn="ctr">
              <a:lnSpc>
                <a:spcPct val="107000"/>
              </a:lnSpc>
              <a:spcBef>
                <a:spcPts val="0"/>
              </a:spcBef>
              <a:spcAft>
                <a:spcPts val="0"/>
              </a:spcAft>
            </a:pPr>
            <a:r>
              <a:rPr lang="en-GB" dirty="0">
                <a:latin typeface="Myriad Pro"/>
                <a:cs typeface="Myriad Pro"/>
              </a:rPr>
              <a:t>(Savings &amp; credit, income</a:t>
            </a:r>
            <a:r>
              <a:rPr lang="en-GB" dirty="0" smtClean="0">
                <a:latin typeface="Myriad Pro"/>
                <a:cs typeface="Myriad Pro"/>
              </a:rPr>
              <a:t>)</a:t>
            </a:r>
            <a:endParaRPr lang="en-US"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152400"/>
            <a:ext cx="8229600" cy="1077218"/>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AE2760"/>
                </a:solidFill>
              </a:rPr>
              <a:t>Local Government Holistic Human Settlement Strategies</a:t>
            </a:r>
            <a:endParaRPr lang="en-US" sz="3200" cap="none" dirty="0">
              <a:solidFill>
                <a:srgbClr val="AE2760"/>
              </a:solidFill>
            </a:endParaRPr>
          </a:p>
        </p:txBody>
      </p:sp>
      <p:sp>
        <p:nvSpPr>
          <p:cNvPr id="136" name="Shape 136"/>
          <p:cNvSpPr>
            <a:spLocks noGrp="1"/>
          </p:cNvSpPr>
          <p:nvPr>
            <p:ph type="body" idx="1"/>
          </p:nvPr>
        </p:nvSpPr>
        <p:spPr>
          <a:xfrm>
            <a:off x="457200" y="1722437"/>
            <a:ext cx="8229600" cy="4525963"/>
          </a:xfrm>
          <a:prstGeom prst="rect">
            <a:avLst/>
          </a:prstGeom>
        </p:spPr>
        <p:txBody>
          <a:bodyPr>
            <a:noAutofit/>
          </a:bodyPr>
          <a:lstStyle/>
          <a:p>
            <a:pPr marL="0" lvl="0" indent="0" defTabSz="397763">
              <a:buSzTx/>
              <a:buNone/>
            </a:pPr>
            <a:r>
              <a:rPr dirty="0"/>
              <a:t>Need to include:</a:t>
            </a:r>
          </a:p>
          <a:p>
            <a:pPr marL="569525" lvl="0" indent="-569525" defTabSz="397763"/>
            <a:r>
              <a:rPr dirty="0" smtClean="0"/>
              <a:t>Spatial</a:t>
            </a:r>
            <a:r>
              <a:rPr dirty="0"/>
              <a:t>/transport planning and land use management</a:t>
            </a:r>
          </a:p>
          <a:p>
            <a:pPr marL="569525" lvl="0" indent="-569525" defTabSz="397763"/>
            <a:r>
              <a:rPr dirty="0"/>
              <a:t>Ensuring access to land</a:t>
            </a:r>
          </a:p>
          <a:p>
            <a:pPr marL="569525" lvl="0" indent="-569525" defTabSz="397763"/>
            <a:r>
              <a:rPr dirty="0"/>
              <a:t>Ensuring access to basic infrastructure and services</a:t>
            </a:r>
          </a:p>
          <a:p>
            <a:pPr marL="569525" lvl="0" indent="-569525" defTabSz="397763">
              <a:spcAft>
                <a:spcPts val="3000"/>
              </a:spcAft>
            </a:pPr>
            <a:r>
              <a:rPr dirty="0"/>
              <a:t>Facilitating community-based production of housing</a:t>
            </a:r>
          </a:p>
          <a:p>
            <a:pPr marL="298322" lvl="0" indent="-298322" defTabSz="397763">
              <a:spcAft>
                <a:spcPts val="600"/>
              </a:spcAft>
              <a:buSzTx/>
              <a:buNone/>
            </a:pPr>
            <a:r>
              <a:rPr lang="en-US" b="1" i="1" dirty="0" smtClean="0"/>
              <a:t>&gt;&gt;</a:t>
            </a:r>
            <a:r>
              <a:rPr b="1" i="1" dirty="0" smtClean="0"/>
              <a:t>Questions:</a:t>
            </a:r>
            <a:endParaRPr lang="en-US" b="1" i="1" dirty="0" smtClean="0"/>
          </a:p>
          <a:p>
            <a:pPr marL="298322" lvl="0" indent="-298322" defTabSz="397763">
              <a:spcAft>
                <a:spcPts val="600"/>
              </a:spcAft>
              <a:buSzTx/>
              <a:buNone/>
            </a:pPr>
            <a:r>
              <a:rPr i="1" dirty="0" smtClean="0"/>
              <a:t>Do </a:t>
            </a:r>
            <a:r>
              <a:rPr i="1" dirty="0"/>
              <a:t>these types of strategies exist in your local </a:t>
            </a:r>
            <a:r>
              <a:rPr i="1" dirty="0" smtClean="0"/>
              <a:t>governments</a:t>
            </a:r>
            <a:r>
              <a:rPr i="1" dirty="0"/>
              <a:t>? </a:t>
            </a:r>
            <a:endParaRPr dirty="0"/>
          </a:p>
          <a:p>
            <a:pPr marL="298322" lvl="0" indent="-298322" defTabSz="397763">
              <a:spcAft>
                <a:spcPts val="600"/>
              </a:spcAft>
              <a:buSzTx/>
              <a:buNone/>
            </a:pPr>
            <a:r>
              <a:rPr i="1" dirty="0" smtClean="0"/>
              <a:t>Where </a:t>
            </a:r>
            <a:r>
              <a:rPr i="1" dirty="0"/>
              <a:t>they developed in a participatory way? </a:t>
            </a:r>
            <a:endParaRPr dirty="0"/>
          </a:p>
          <a:p>
            <a:pPr marL="298322" lvl="0" indent="-298322" defTabSz="397763">
              <a:spcAft>
                <a:spcPts val="600"/>
              </a:spcAft>
              <a:buSzTx/>
              <a:buNone/>
            </a:pPr>
            <a:r>
              <a:rPr i="1" dirty="0" smtClean="0"/>
              <a:t>Can </a:t>
            </a:r>
            <a:r>
              <a:rPr i="1" dirty="0"/>
              <a:t>you think of other elements for </a:t>
            </a:r>
            <a:r>
              <a:rPr i="1" dirty="0" smtClean="0"/>
              <a:t>the</a:t>
            </a:r>
            <a:r>
              <a:rPr lang="en-US" i="1" dirty="0" smtClean="0"/>
              <a:t> </a:t>
            </a:r>
            <a:r>
              <a:rPr i="1" dirty="0" smtClean="0"/>
              <a:t>strategies</a:t>
            </a:r>
            <a:r>
              <a:rPr i="1" dirty="0"/>
              <a:t>?</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Mobilizing Financial Resources</a:t>
            </a:r>
            <a:endParaRPr lang="en-US" sz="3500" cap="none" dirty="0">
              <a:solidFill>
                <a:srgbClr val="AE2760"/>
              </a:solidFill>
            </a:endParaRPr>
          </a:p>
        </p:txBody>
      </p:sp>
      <p:sp>
        <p:nvSpPr>
          <p:cNvPr id="140" name="Shape 140"/>
          <p:cNvSpPr>
            <a:spLocks noGrp="1"/>
          </p:cNvSpPr>
          <p:nvPr>
            <p:ph type="body" idx="1"/>
          </p:nvPr>
        </p:nvSpPr>
        <p:spPr>
          <a:xfrm>
            <a:off x="457200" y="1722437"/>
            <a:ext cx="8229600" cy="4525963"/>
          </a:xfrm>
          <a:prstGeom prst="rect">
            <a:avLst/>
          </a:prstGeom>
        </p:spPr>
        <p:txBody>
          <a:bodyPr>
            <a:noAutofit/>
          </a:bodyPr>
          <a:lstStyle/>
          <a:p>
            <a:pPr marL="266700" lvl="0" indent="-266700">
              <a:spcBef>
                <a:spcPts val="500"/>
              </a:spcBef>
            </a:pPr>
            <a:r>
              <a:rPr dirty="0">
                <a:ea typeface="Verdana Bold"/>
                <a:sym typeface="Verdana Bold"/>
              </a:rPr>
              <a:t>Direct user charges</a:t>
            </a:r>
            <a:r>
              <a:rPr dirty="0"/>
              <a:t>: for example, for water provision</a:t>
            </a:r>
          </a:p>
          <a:p>
            <a:pPr marL="266700" lvl="0" indent="-266700">
              <a:spcBef>
                <a:spcPts val="500"/>
              </a:spcBef>
            </a:pPr>
            <a:r>
              <a:rPr dirty="0">
                <a:ea typeface="Verdana Bold"/>
                <a:sym typeface="Verdana Bold"/>
              </a:rPr>
              <a:t>Transfers from central government</a:t>
            </a:r>
            <a:r>
              <a:rPr dirty="0"/>
              <a:t>: unconditional or conditional</a:t>
            </a:r>
            <a:endParaRPr dirty="0">
              <a:ea typeface="Verdana Bold"/>
              <a:sym typeface="Verdana Bold"/>
            </a:endParaRPr>
          </a:p>
          <a:p>
            <a:pPr marL="266700" lvl="0" indent="-266700">
              <a:spcBef>
                <a:spcPts val="500"/>
              </a:spcBef>
            </a:pPr>
            <a:r>
              <a:rPr dirty="0">
                <a:ea typeface="Verdana Bold"/>
                <a:sym typeface="Verdana Bold"/>
              </a:rPr>
              <a:t>Property tax</a:t>
            </a:r>
            <a:r>
              <a:rPr dirty="0"/>
              <a:t>: needs a land information system</a:t>
            </a:r>
            <a:endParaRPr dirty="0">
              <a:ea typeface="Verdana Bold"/>
              <a:sym typeface="Verdana Bold"/>
            </a:endParaRPr>
          </a:p>
          <a:p>
            <a:pPr marL="266700" lvl="0" indent="-266700">
              <a:spcBef>
                <a:spcPts val="500"/>
              </a:spcBef>
            </a:pPr>
            <a:r>
              <a:rPr dirty="0">
                <a:ea typeface="Verdana Bold"/>
                <a:sym typeface="Verdana Bold"/>
              </a:rPr>
              <a:t>Development charges</a:t>
            </a:r>
            <a:r>
              <a:rPr dirty="0"/>
              <a:t>: on developers, for financing infrastructure made necessary by the developmen</a:t>
            </a:r>
            <a:r>
              <a:rPr dirty="0">
                <a:ea typeface="Verdana Bold"/>
                <a:sym typeface="Verdana Bold"/>
              </a:rPr>
              <a:t>t</a:t>
            </a:r>
            <a:endParaRPr dirty="0"/>
          </a:p>
          <a:p>
            <a:pPr marL="266700" lvl="0" indent="-266700">
              <a:spcBef>
                <a:spcPts val="500"/>
              </a:spcBef>
              <a:spcAft>
                <a:spcPts val="3000"/>
              </a:spcAft>
            </a:pPr>
            <a:r>
              <a:rPr dirty="0">
                <a:ea typeface="Verdana Bold"/>
                <a:sym typeface="Verdana Bold"/>
              </a:rPr>
              <a:t>Loans</a:t>
            </a:r>
            <a:r>
              <a:rPr dirty="0"/>
              <a:t>: from municipal loan funds or from financial institutions</a:t>
            </a:r>
          </a:p>
          <a:p>
            <a:pPr lvl="0">
              <a:spcBef>
                <a:spcPts val="500"/>
              </a:spcBef>
              <a:spcAft>
                <a:spcPts val="600"/>
              </a:spcAft>
              <a:buSzTx/>
              <a:buNone/>
            </a:pPr>
            <a:r>
              <a:rPr lang="en-US" b="1" i="1" dirty="0" smtClean="0"/>
              <a:t>&gt;&gt;</a:t>
            </a:r>
            <a:r>
              <a:rPr b="1" i="1" dirty="0" smtClean="0"/>
              <a:t>Questions</a:t>
            </a:r>
            <a:r>
              <a:rPr b="1" i="1" dirty="0"/>
              <a:t>: </a:t>
            </a:r>
            <a:endParaRPr lang="en-US" b="1" i="1" dirty="0" smtClean="0"/>
          </a:p>
          <a:p>
            <a:pPr lvl="0">
              <a:spcBef>
                <a:spcPts val="500"/>
              </a:spcBef>
              <a:spcAft>
                <a:spcPts val="600"/>
              </a:spcAft>
              <a:buSzTx/>
              <a:buNone/>
            </a:pPr>
            <a:r>
              <a:rPr i="1" dirty="0" smtClean="0"/>
              <a:t>What </a:t>
            </a:r>
            <a:r>
              <a:rPr i="1" dirty="0"/>
              <a:t>other ways do </a:t>
            </a:r>
            <a:r>
              <a:rPr i="1" dirty="0" smtClean="0"/>
              <a:t>local</a:t>
            </a:r>
            <a:r>
              <a:rPr lang="en-US" i="1" dirty="0" smtClean="0"/>
              <a:t> </a:t>
            </a:r>
            <a:r>
              <a:rPr i="1" dirty="0" smtClean="0"/>
              <a:t>governments </a:t>
            </a:r>
            <a:r>
              <a:rPr i="1" dirty="0"/>
              <a:t>have for raising funds?  </a:t>
            </a:r>
            <a:r>
              <a:rPr dirty="0"/>
              <a:t> </a:t>
            </a:r>
          </a:p>
          <a:p>
            <a:pPr lvl="0">
              <a:spcBef>
                <a:spcPts val="500"/>
              </a:spcBef>
              <a:spcAft>
                <a:spcPts val="600"/>
              </a:spcAft>
              <a:buSzTx/>
              <a:buNone/>
            </a:pPr>
            <a:r>
              <a:rPr i="1" dirty="0" smtClean="0"/>
              <a:t>What </a:t>
            </a:r>
            <a:r>
              <a:rPr i="1" dirty="0"/>
              <a:t>are the advantages </a:t>
            </a:r>
            <a:r>
              <a:rPr i="1" dirty="0" smtClean="0"/>
              <a:t>and</a:t>
            </a:r>
            <a:r>
              <a:rPr lang="en-US" i="1" dirty="0" smtClean="0"/>
              <a:t> </a:t>
            </a:r>
            <a:r>
              <a:rPr i="1" dirty="0" smtClean="0"/>
              <a:t>disadvantages </a:t>
            </a:r>
            <a:r>
              <a:rPr i="1" dirty="0"/>
              <a:t>of the different methods? </a:t>
            </a:r>
            <a:r>
              <a:rPr dirty="0"/>
              <a:t>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pt-BR" sz="3500" cap="none" dirty="0" smtClean="0">
                <a:solidFill>
                  <a:srgbClr val="AE2760"/>
                </a:solidFill>
              </a:rPr>
              <a:t>Learning </a:t>
            </a:r>
            <a:r>
              <a:rPr lang="pt-BR" sz="3500" cap="none" dirty="0" err="1" smtClean="0">
                <a:solidFill>
                  <a:srgbClr val="AE2760"/>
                </a:solidFill>
              </a:rPr>
              <a:t>Outcomes</a:t>
            </a:r>
            <a:endParaRPr lang="pt-BR" sz="3500" cap="none" dirty="0">
              <a:solidFill>
                <a:srgbClr val="AE2760"/>
              </a:solidFill>
            </a:endParaRPr>
          </a:p>
        </p:txBody>
      </p:sp>
      <p:sp>
        <p:nvSpPr>
          <p:cNvPr id="52" name="Shape 52"/>
          <p:cNvSpPr>
            <a:spLocks noGrp="1"/>
          </p:cNvSpPr>
          <p:nvPr>
            <p:ph type="body" idx="1"/>
          </p:nvPr>
        </p:nvSpPr>
        <p:spPr>
          <a:xfrm>
            <a:off x="457200" y="1752600"/>
            <a:ext cx="8229600" cy="2667000"/>
          </a:xfrm>
          <a:prstGeom prst="rect">
            <a:avLst/>
          </a:prstGeom>
        </p:spPr>
        <p:txBody>
          <a:bodyPr>
            <a:normAutofit/>
          </a:bodyPr>
          <a:lstStyle/>
          <a:p>
            <a:pPr marL="0" lvl="0" indent="0">
              <a:spcBef>
                <a:spcPts val="600"/>
              </a:spcBef>
              <a:buSzTx/>
              <a:buNone/>
            </a:pPr>
            <a:r>
              <a:rPr dirty="0"/>
              <a:t>Participants will be able to:</a:t>
            </a:r>
          </a:p>
          <a:p>
            <a:pPr marL="533400" lvl="0" indent="-533400">
              <a:spcBef>
                <a:spcPts val="600"/>
              </a:spcBef>
            </a:pPr>
            <a:r>
              <a:rPr dirty="0"/>
              <a:t>Discuss the different roles of local government</a:t>
            </a:r>
          </a:p>
          <a:p>
            <a:pPr marL="533400" lvl="0" indent="-533400">
              <a:spcBef>
                <a:spcPts val="600"/>
              </a:spcBef>
            </a:pPr>
            <a:r>
              <a:rPr dirty="0"/>
              <a:t>Understand participatory planning</a:t>
            </a:r>
          </a:p>
          <a:p>
            <a:pPr marL="533400" lvl="0" indent="-533400">
              <a:spcBef>
                <a:spcPts val="600"/>
              </a:spcBef>
            </a:pPr>
            <a:r>
              <a:rPr dirty="0"/>
              <a:t>Understand integrated approach to urban development</a:t>
            </a:r>
          </a:p>
          <a:p>
            <a:pPr marL="533400" lvl="0" indent="-533400">
              <a:spcBef>
                <a:spcPts val="600"/>
              </a:spcBef>
            </a:pPr>
            <a:r>
              <a:rPr dirty="0"/>
              <a:t>Explain and use holistic </a:t>
            </a:r>
            <a:r>
              <a:rPr lang="en-US" dirty="0" smtClean="0"/>
              <a:t>human </a:t>
            </a:r>
            <a:r>
              <a:rPr dirty="0" smtClean="0"/>
              <a:t>settlement </a:t>
            </a:r>
            <a:r>
              <a:rPr dirty="0"/>
              <a:t>strategies</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Partnerships</a:t>
            </a:r>
            <a:endParaRPr lang="en-US" sz="3500" cap="none" dirty="0">
              <a:solidFill>
                <a:srgbClr val="AE2760"/>
              </a:solidFill>
            </a:endParaRPr>
          </a:p>
        </p:txBody>
      </p:sp>
      <p:sp>
        <p:nvSpPr>
          <p:cNvPr id="144" name="Shape 144"/>
          <p:cNvSpPr>
            <a:spLocks noGrp="1"/>
          </p:cNvSpPr>
          <p:nvPr>
            <p:ph type="body" idx="1"/>
          </p:nvPr>
        </p:nvSpPr>
        <p:spPr>
          <a:xfrm>
            <a:off x="457200" y="1828800"/>
            <a:ext cx="8229600" cy="4297363"/>
          </a:xfrm>
          <a:prstGeom prst="rect">
            <a:avLst/>
          </a:prstGeom>
        </p:spPr>
        <p:txBody>
          <a:bodyPr>
            <a:normAutofit/>
          </a:bodyPr>
          <a:lstStyle/>
          <a:p>
            <a:pPr marL="266700" lvl="0" indent="-266700">
              <a:spcBef>
                <a:spcPts val="500"/>
              </a:spcBef>
            </a:pPr>
            <a:r>
              <a:rPr dirty="0">
                <a:ea typeface="Verdana Bold"/>
                <a:sym typeface="Verdana Bold"/>
              </a:rPr>
              <a:t>With private sector</a:t>
            </a:r>
            <a:r>
              <a:rPr dirty="0"/>
              <a:t>: to deliver and fund public sector services</a:t>
            </a:r>
          </a:p>
          <a:p>
            <a:pPr marL="266700" lvl="0" indent="-266700">
              <a:spcBef>
                <a:spcPts val="500"/>
              </a:spcBef>
              <a:spcAft>
                <a:spcPts val="3000"/>
              </a:spcAft>
            </a:pPr>
            <a:r>
              <a:rPr dirty="0">
                <a:ea typeface="Verdana Bold"/>
                <a:sym typeface="Verdana Bold"/>
              </a:rPr>
              <a:t>With community organizations</a:t>
            </a:r>
            <a:r>
              <a:rPr dirty="0"/>
              <a:t>: as a way of mobilizing additional capacity and resources</a:t>
            </a:r>
          </a:p>
          <a:p>
            <a:pPr marL="0" lvl="0" indent="0">
              <a:spcBef>
                <a:spcPts val="500"/>
              </a:spcBef>
              <a:spcAft>
                <a:spcPts val="600"/>
              </a:spcAft>
              <a:buSzTx/>
              <a:buNone/>
            </a:pPr>
            <a:r>
              <a:rPr lang="en-US" b="1" i="1" dirty="0" smtClean="0"/>
              <a:t>&gt;&gt;</a:t>
            </a:r>
            <a:r>
              <a:rPr b="1" i="1" dirty="0" smtClean="0"/>
              <a:t>Questions:</a:t>
            </a:r>
            <a:endParaRPr lang="en-US" b="1" i="1" dirty="0" smtClean="0"/>
          </a:p>
          <a:p>
            <a:pPr marL="0" lvl="0" indent="0">
              <a:spcBef>
                <a:spcPts val="500"/>
              </a:spcBef>
              <a:spcAft>
                <a:spcPts val="600"/>
              </a:spcAft>
              <a:buSzTx/>
              <a:buNone/>
            </a:pPr>
            <a:r>
              <a:rPr i="1" dirty="0" smtClean="0"/>
              <a:t>What </a:t>
            </a:r>
            <a:r>
              <a:rPr i="1" dirty="0"/>
              <a:t>are the advantages </a:t>
            </a:r>
            <a:r>
              <a:rPr i="1" dirty="0" smtClean="0"/>
              <a:t>or</a:t>
            </a:r>
            <a:r>
              <a:rPr lang="en-US" i="1" dirty="0" smtClean="0"/>
              <a:t> </a:t>
            </a:r>
            <a:r>
              <a:rPr i="1" dirty="0" smtClean="0"/>
              <a:t>disadvantages </a:t>
            </a:r>
            <a:r>
              <a:rPr i="1" dirty="0"/>
              <a:t>of such </a:t>
            </a:r>
            <a:r>
              <a:rPr i="1" dirty="0" smtClean="0"/>
              <a:t>partnerships</a:t>
            </a:r>
            <a:r>
              <a:rPr lang="en-US" i="1" dirty="0" smtClean="0"/>
              <a:t> </a:t>
            </a:r>
            <a:r>
              <a:rPr i="1" dirty="0" smtClean="0"/>
              <a:t>with </a:t>
            </a:r>
            <a:r>
              <a:rPr i="1" dirty="0"/>
              <a:t>local governments?</a:t>
            </a:r>
          </a:p>
          <a:p>
            <a:pPr marL="0" lvl="0" indent="0">
              <a:spcBef>
                <a:spcPts val="500"/>
              </a:spcBef>
              <a:spcAft>
                <a:spcPts val="600"/>
              </a:spcAft>
              <a:buSzTx/>
              <a:buNone/>
            </a:pPr>
            <a:r>
              <a:rPr i="1" dirty="0" smtClean="0"/>
              <a:t>To </a:t>
            </a:r>
            <a:r>
              <a:rPr i="1" dirty="0"/>
              <a:t>what extent are such </a:t>
            </a:r>
            <a:r>
              <a:rPr i="1" dirty="0" smtClean="0"/>
              <a:t>partnerships</a:t>
            </a:r>
            <a:r>
              <a:rPr lang="en-US" i="1" dirty="0" smtClean="0"/>
              <a:t> </a:t>
            </a:r>
            <a:r>
              <a:rPr i="1" dirty="0" smtClean="0"/>
              <a:t>in </a:t>
            </a:r>
            <a:r>
              <a:rPr i="1" dirty="0"/>
              <a:t>your country following the </a:t>
            </a:r>
            <a:r>
              <a:rPr i="1" dirty="0" smtClean="0"/>
              <a:t>guidelines </a:t>
            </a:r>
            <a:r>
              <a:rPr i="1" dirty="0"/>
              <a:t>set out in the Guide?</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Conclusions</a:t>
            </a:r>
            <a:endParaRPr sz="3500" cap="all" dirty="0">
              <a:solidFill>
                <a:srgbClr val="AE2760"/>
              </a:solidFill>
            </a:endParaRPr>
          </a:p>
        </p:txBody>
      </p:sp>
      <p:sp>
        <p:nvSpPr>
          <p:cNvPr id="148" name="Shape 148"/>
          <p:cNvSpPr>
            <a:spLocks noGrp="1"/>
          </p:cNvSpPr>
          <p:nvPr>
            <p:ph type="body" idx="1"/>
          </p:nvPr>
        </p:nvSpPr>
        <p:spPr>
          <a:xfrm>
            <a:off x="457200" y="1752600"/>
            <a:ext cx="8229600" cy="4373563"/>
          </a:xfrm>
          <a:prstGeom prst="rect">
            <a:avLst/>
          </a:prstGeom>
        </p:spPr>
        <p:txBody>
          <a:bodyPr>
            <a:normAutofit/>
          </a:bodyPr>
          <a:lstStyle/>
          <a:p>
            <a:pPr marL="457200" lvl="0" indent="-457200">
              <a:spcBef>
                <a:spcPts val="500"/>
              </a:spcBef>
            </a:pPr>
            <a:r>
              <a:rPr dirty="0"/>
              <a:t>Local government has been transformed by decentralization, privatization, and </a:t>
            </a:r>
            <a:r>
              <a:rPr dirty="0" smtClean="0"/>
              <a:t>partnerships</a:t>
            </a:r>
            <a:endParaRPr lang="en-US" dirty="0" smtClean="0"/>
          </a:p>
          <a:p>
            <a:pPr marL="457200" lvl="0" indent="-457200">
              <a:spcBef>
                <a:spcPts val="500"/>
              </a:spcBef>
            </a:pPr>
            <a:r>
              <a:rPr dirty="0" smtClean="0"/>
              <a:t>Participatory </a:t>
            </a:r>
            <a:r>
              <a:rPr dirty="0"/>
              <a:t>planning and integrated approach to urban development are key approaches to responding to challenges urbanization </a:t>
            </a:r>
            <a:r>
              <a:rPr dirty="0" smtClean="0"/>
              <a:t>poses</a:t>
            </a:r>
            <a:endParaRPr lang="en-US" dirty="0" smtClean="0"/>
          </a:p>
          <a:p>
            <a:pPr marL="457200" lvl="0" indent="-457200">
              <a:spcBef>
                <a:spcPts val="500"/>
              </a:spcBef>
            </a:pPr>
            <a:r>
              <a:rPr dirty="0" smtClean="0"/>
              <a:t>Local </a:t>
            </a:r>
            <a:r>
              <a:rPr dirty="0"/>
              <a:t>governments should use holistic </a:t>
            </a:r>
            <a:r>
              <a:rPr lang="en-US" dirty="0" smtClean="0"/>
              <a:t>human </a:t>
            </a:r>
            <a:r>
              <a:rPr dirty="0" smtClean="0"/>
              <a:t>settlement</a:t>
            </a:r>
            <a:r>
              <a:rPr lang="en-US" dirty="0" smtClean="0"/>
              <a:t> strategies</a:t>
            </a:r>
          </a:p>
          <a:p>
            <a:pPr marL="457200" lvl="0" indent="-457200">
              <a:spcBef>
                <a:spcPts val="500"/>
              </a:spcBef>
            </a:pPr>
            <a:r>
              <a:rPr dirty="0" smtClean="0"/>
              <a:t>In </a:t>
            </a:r>
            <a:r>
              <a:rPr dirty="0"/>
              <a:t>order to do so, financial resources and capacity for delivery need to be mobilized</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21</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Structure of the Module</a:t>
            </a:r>
            <a:endParaRPr lang="en-US" sz="3500" cap="none" dirty="0">
              <a:solidFill>
                <a:srgbClr val="AE2760"/>
              </a:solidFill>
            </a:endParaRPr>
          </a:p>
        </p:txBody>
      </p:sp>
      <p:sp>
        <p:nvSpPr>
          <p:cNvPr id="56" name="Shape 56"/>
          <p:cNvSpPr>
            <a:spLocks noGrp="1"/>
          </p:cNvSpPr>
          <p:nvPr>
            <p:ph type="body" idx="1"/>
          </p:nvPr>
        </p:nvSpPr>
        <p:spPr>
          <a:xfrm>
            <a:off x="457200" y="1752600"/>
            <a:ext cx="8229600" cy="2667000"/>
          </a:xfrm>
          <a:prstGeom prst="rect">
            <a:avLst/>
          </a:prstGeom>
        </p:spPr>
        <p:txBody>
          <a:bodyPr>
            <a:normAutofit/>
          </a:bodyPr>
          <a:lstStyle/>
          <a:p>
            <a:pPr marL="266700" lvl="0" indent="-266700">
              <a:spcBef>
                <a:spcPts val="600"/>
              </a:spcBef>
            </a:pPr>
            <a:r>
              <a:rPr dirty="0"/>
              <a:t>Overview of local governments in Africa and the urban challenges and opportunities to which local governments need to respond    </a:t>
            </a:r>
          </a:p>
          <a:p>
            <a:pPr marL="266700" lvl="0" indent="-266700">
              <a:spcBef>
                <a:spcPts val="600"/>
              </a:spcBef>
            </a:pPr>
            <a:r>
              <a:rPr dirty="0"/>
              <a:t>Two key approaches to responding to these challenges: participatory planning and an integrated approach to urban development  </a:t>
            </a:r>
          </a:p>
          <a:p>
            <a:pPr marL="266700" lvl="0" indent="-266700">
              <a:spcBef>
                <a:spcPts val="600"/>
              </a:spcBef>
            </a:pPr>
            <a:r>
              <a:rPr dirty="0"/>
              <a:t>Holistic human settlement strategies</a:t>
            </a:r>
          </a:p>
          <a:p>
            <a:pPr marL="266700" lvl="0" indent="-266700">
              <a:spcBef>
                <a:spcPts val="600"/>
              </a:spcBef>
            </a:pPr>
            <a:r>
              <a:rPr dirty="0"/>
              <a:t>Mobilizing financial resources and partnerships</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Urban Growth in Africa</a:t>
            </a:r>
            <a:endParaRPr lang="en-US" sz="3500" cap="none" dirty="0">
              <a:solidFill>
                <a:srgbClr val="AE2760"/>
              </a:solidFill>
            </a:endParaRPr>
          </a:p>
        </p:txBody>
      </p:sp>
      <p:sp>
        <p:nvSpPr>
          <p:cNvPr id="60" name="Shape 60"/>
          <p:cNvSpPr>
            <a:spLocks noGrp="1"/>
          </p:cNvSpPr>
          <p:nvPr>
            <p:ph type="body" idx="1"/>
          </p:nvPr>
        </p:nvSpPr>
        <p:spPr>
          <a:xfrm>
            <a:off x="457200" y="1646237"/>
            <a:ext cx="8229600" cy="4525963"/>
          </a:xfrm>
          <a:prstGeom prst="rect">
            <a:avLst/>
          </a:prstGeom>
        </p:spPr>
        <p:txBody>
          <a:bodyPr>
            <a:normAutofit/>
          </a:bodyPr>
          <a:lstStyle/>
          <a:p>
            <a:pPr marL="0" lvl="0" indent="0" defTabSz="443484">
              <a:spcBef>
                <a:spcPts val="500"/>
              </a:spcBef>
              <a:spcAft>
                <a:spcPts val="2400"/>
              </a:spcAft>
              <a:buSzTx/>
              <a:buNone/>
            </a:pPr>
            <a:r>
              <a:rPr dirty="0" smtClean="0"/>
              <a:t>‘</a:t>
            </a:r>
            <a:r>
              <a:rPr dirty="0"/>
              <a:t>Unlike urbanization in some parts of the world, rapid urban population growth in Africa (with the possible exception of North Africa and South Africa) is largely taking place in countries and regions where there has not been rapid industrialization and economic development. This has resulted in urbanization in Africa taking on a different form to urbanization in many other parts of the world.’</a:t>
            </a:r>
          </a:p>
          <a:p>
            <a:pPr marL="332613" lvl="0" indent="-332613" defTabSz="443484">
              <a:spcBef>
                <a:spcPts val="500"/>
              </a:spcBef>
              <a:spcAft>
                <a:spcPts val="600"/>
              </a:spcAft>
              <a:buSzTx/>
              <a:buNone/>
            </a:pPr>
            <a:r>
              <a:rPr lang="en-US" b="1" i="1" dirty="0" smtClean="0"/>
              <a:t>&gt;&gt;</a:t>
            </a:r>
            <a:r>
              <a:rPr b="1" i="1" dirty="0" smtClean="0"/>
              <a:t>Questions:</a:t>
            </a:r>
            <a:r>
              <a:rPr lang="en-US" b="1" i="1" dirty="0" smtClean="0"/>
              <a:t> </a:t>
            </a:r>
          </a:p>
          <a:p>
            <a:pPr marL="0" lvl="0" indent="0" defTabSz="443484">
              <a:spcBef>
                <a:spcPts val="500"/>
              </a:spcBef>
              <a:spcAft>
                <a:spcPts val="600"/>
              </a:spcAft>
              <a:buSzTx/>
              <a:buNone/>
            </a:pPr>
            <a:r>
              <a:rPr i="1" dirty="0" smtClean="0"/>
              <a:t>What </a:t>
            </a:r>
            <a:r>
              <a:rPr i="1" dirty="0"/>
              <a:t>is the different form of </a:t>
            </a:r>
            <a:r>
              <a:rPr i="1" dirty="0" smtClean="0"/>
              <a:t>urban</a:t>
            </a:r>
            <a:r>
              <a:rPr lang="en-US" i="1" dirty="0" smtClean="0"/>
              <a:t> </a:t>
            </a:r>
            <a:r>
              <a:rPr i="1" dirty="0" smtClean="0"/>
              <a:t>growth </a:t>
            </a:r>
            <a:r>
              <a:rPr i="1" dirty="0"/>
              <a:t>in Africa, which is so </a:t>
            </a:r>
            <a:r>
              <a:rPr i="1" dirty="0" smtClean="0"/>
              <a:t>different</a:t>
            </a:r>
            <a:r>
              <a:rPr lang="en-US" i="1" dirty="0" smtClean="0"/>
              <a:t> </a:t>
            </a:r>
            <a:r>
              <a:rPr i="1" dirty="0" smtClean="0"/>
              <a:t>from</a:t>
            </a:r>
            <a:r>
              <a:rPr lang="en-US" i="1" dirty="0" smtClean="0"/>
              <a:t> </a:t>
            </a:r>
            <a:r>
              <a:rPr i="1" dirty="0" smtClean="0"/>
              <a:t>that </a:t>
            </a:r>
            <a:r>
              <a:rPr i="1" dirty="0"/>
              <a:t>in </a:t>
            </a:r>
            <a:r>
              <a:rPr i="1" dirty="0" smtClean="0"/>
              <a:t>industrialized</a:t>
            </a:r>
            <a:r>
              <a:rPr lang="en-US" i="1" dirty="0" smtClean="0"/>
              <a:t> </a:t>
            </a:r>
            <a:r>
              <a:rPr i="1" dirty="0" smtClean="0"/>
              <a:t>countries</a:t>
            </a:r>
            <a:r>
              <a:rPr i="1" dirty="0"/>
              <a:t>?</a:t>
            </a:r>
            <a:endParaRPr dirty="0"/>
          </a:p>
          <a:p>
            <a:pPr marL="0" lvl="0" indent="0" defTabSz="443484">
              <a:spcBef>
                <a:spcPts val="500"/>
              </a:spcBef>
              <a:spcAft>
                <a:spcPts val="600"/>
              </a:spcAft>
              <a:buSzTx/>
              <a:buNone/>
            </a:pPr>
            <a:r>
              <a:rPr i="1" dirty="0" smtClean="0"/>
              <a:t>What </a:t>
            </a:r>
            <a:r>
              <a:rPr i="1" dirty="0"/>
              <a:t>kinds of challenge does it entail</a:t>
            </a:r>
            <a:r>
              <a:rPr i="1" dirty="0" smtClean="0"/>
              <a:t>?</a:t>
            </a:r>
            <a:endParaRPr dirty="0"/>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4</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An Optimistic Viewpoint</a:t>
            </a:r>
            <a:endParaRPr lang="en-US" sz="3500" cap="none" dirty="0">
              <a:solidFill>
                <a:srgbClr val="AE2760"/>
              </a:solidFill>
            </a:endParaRPr>
          </a:p>
        </p:txBody>
      </p:sp>
      <p:sp>
        <p:nvSpPr>
          <p:cNvPr id="64" name="Shape 64"/>
          <p:cNvSpPr>
            <a:spLocks noGrp="1"/>
          </p:cNvSpPr>
          <p:nvPr>
            <p:ph type="body" idx="1"/>
          </p:nvPr>
        </p:nvSpPr>
        <p:spPr>
          <a:xfrm>
            <a:off x="457200" y="1600200"/>
            <a:ext cx="8229600" cy="4525963"/>
          </a:xfrm>
          <a:prstGeom prst="rect">
            <a:avLst/>
          </a:prstGeom>
        </p:spPr>
        <p:txBody>
          <a:bodyPr>
            <a:normAutofit/>
          </a:bodyPr>
          <a:lstStyle/>
          <a:p>
            <a:pPr marL="0" lvl="0" indent="0">
              <a:spcBef>
                <a:spcPts val="500"/>
              </a:spcBef>
              <a:spcAft>
                <a:spcPts val="3000"/>
              </a:spcAft>
              <a:buSzTx/>
              <a:buNone/>
            </a:pPr>
            <a:r>
              <a:rPr dirty="0" smtClean="0"/>
              <a:t>‘</a:t>
            </a:r>
            <a:r>
              <a:rPr dirty="0"/>
              <a:t>Some people who study urban development have seen this transformation of the African city as a cultural rebirth, as the genuine Africanization of the African city. They argue that African cities have become creative </a:t>
            </a:r>
            <a:r>
              <a:rPr dirty="0" err="1"/>
              <a:t>centres</a:t>
            </a:r>
            <a:r>
              <a:rPr dirty="0"/>
              <a:t> where new forms of culture and new types of community associations are emerging.’</a:t>
            </a:r>
          </a:p>
          <a:p>
            <a:pPr marL="0" lvl="0" indent="0">
              <a:spcBef>
                <a:spcPts val="500"/>
              </a:spcBef>
              <a:spcAft>
                <a:spcPts val="600"/>
              </a:spcAft>
              <a:buSzTx/>
              <a:buNone/>
            </a:pPr>
            <a:r>
              <a:rPr lang="en-US" b="1" i="1" dirty="0" smtClean="0"/>
              <a:t>&gt;&gt;</a:t>
            </a:r>
            <a:r>
              <a:rPr b="1" i="1" dirty="0" smtClean="0"/>
              <a:t>Question:</a:t>
            </a:r>
            <a:endParaRPr lang="en-US" b="1" i="1" dirty="0" smtClean="0"/>
          </a:p>
          <a:p>
            <a:pPr marL="0" lvl="0" indent="0">
              <a:spcBef>
                <a:spcPts val="500"/>
              </a:spcBef>
              <a:spcAft>
                <a:spcPts val="600"/>
              </a:spcAft>
              <a:buSzTx/>
              <a:buNone/>
            </a:pPr>
            <a:r>
              <a:rPr i="1" dirty="0" smtClean="0"/>
              <a:t>What </a:t>
            </a:r>
            <a:r>
              <a:rPr i="1" dirty="0"/>
              <a:t>is you response to this; is it </a:t>
            </a:r>
            <a:r>
              <a:rPr i="1" dirty="0" smtClean="0"/>
              <a:t>a</a:t>
            </a:r>
            <a:r>
              <a:rPr lang="en-US" i="1" dirty="0" smtClean="0"/>
              <a:t> </a:t>
            </a:r>
            <a:r>
              <a:rPr i="1" dirty="0" smtClean="0"/>
              <a:t>valid </a:t>
            </a:r>
            <a:r>
              <a:rPr i="1" dirty="0"/>
              <a:t>or a romantic view? </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609600"/>
            <a:ext cx="8229600" cy="584778"/>
          </a:xfrm>
          <a:prstGeom prst="rect">
            <a:avLst/>
          </a:prstGeom>
        </p:spPr>
        <p:txBody>
          <a:bodyPr lIns="0" tIns="0" rIns="0" bIns="0">
            <a:noAutofit/>
          </a:bodyPr>
          <a:lstStyle/>
          <a:p>
            <a:pPr lvl="0">
              <a:defRPr sz="1800" cap="none">
                <a:solidFill>
                  <a:srgbClr val="000000"/>
                </a:solidFill>
              </a:defRPr>
            </a:pPr>
            <a:r>
              <a:rPr lang="hu-HU" sz="4000" cap="none" dirty="0" smtClean="0">
                <a:solidFill>
                  <a:srgbClr val="AE2760"/>
                </a:solidFill>
              </a:rPr>
              <a:t>Urban Challenges</a:t>
            </a:r>
            <a:endParaRPr lang="hu-HU" sz="4000" cap="none" dirty="0">
              <a:solidFill>
                <a:srgbClr val="AE2760"/>
              </a:solidFill>
            </a:endParaRPr>
          </a:p>
        </p:txBody>
      </p:sp>
      <p:sp>
        <p:nvSpPr>
          <p:cNvPr id="68" name="Shape 68"/>
          <p:cNvSpPr>
            <a:spLocks noGrp="1"/>
          </p:cNvSpPr>
          <p:nvPr>
            <p:ph type="body" idx="1"/>
          </p:nvPr>
        </p:nvSpPr>
        <p:spPr>
          <a:xfrm>
            <a:off x="381000" y="1828800"/>
            <a:ext cx="8305800" cy="4297363"/>
          </a:xfrm>
          <a:prstGeom prst="rect">
            <a:avLst/>
          </a:prstGeom>
        </p:spPr>
        <p:txBody>
          <a:bodyPr>
            <a:normAutofit/>
          </a:bodyPr>
          <a:lstStyle/>
          <a:p>
            <a:pPr marL="266700" lvl="0" indent="-266700">
              <a:spcBef>
                <a:spcPts val="600"/>
              </a:spcBef>
            </a:pPr>
            <a:r>
              <a:rPr dirty="0"/>
              <a:t>Total African urban population was 401 million in 2010</a:t>
            </a:r>
          </a:p>
          <a:p>
            <a:pPr marL="266700" lvl="0" indent="-266700">
              <a:spcBef>
                <a:spcPts val="600"/>
              </a:spcBef>
            </a:pPr>
            <a:r>
              <a:rPr dirty="0"/>
              <a:t>Growth rate between 2000 and 2010 was 3.3 per cent</a:t>
            </a:r>
          </a:p>
          <a:p>
            <a:pPr marL="266700" lvl="0" indent="-266700">
              <a:spcBef>
                <a:spcPts val="600"/>
              </a:spcBef>
            </a:pPr>
            <a:r>
              <a:rPr dirty="0"/>
              <a:t>Proportion of population living in urban areas was 23.5 per cent in 1970 and 39.2 per cent in 2010</a:t>
            </a:r>
          </a:p>
          <a:p>
            <a:pPr marL="266700" lvl="0" indent="-266700">
              <a:spcBef>
                <a:spcPts val="600"/>
              </a:spcBef>
            </a:pPr>
            <a:r>
              <a:rPr dirty="0"/>
              <a:t>In 2011 there were 52 cities with more than one million inhabitants in </a:t>
            </a:r>
            <a:r>
              <a:rPr dirty="0" smtClean="0"/>
              <a:t>Africa</a:t>
            </a:r>
            <a:endParaRPr dirty="0"/>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Inputs to Housing</a:t>
            </a:r>
            <a:endParaRPr lang="en-US" sz="3500" cap="none" dirty="0">
              <a:solidFill>
                <a:srgbClr val="AE2760"/>
              </a:solidFill>
            </a:endParaRPr>
          </a:p>
        </p:txBody>
      </p:sp>
      <p:sp>
        <p:nvSpPr>
          <p:cNvPr id="72" name="Shape 72"/>
          <p:cNvSpPr>
            <a:spLocks noGrp="1"/>
          </p:cNvSpPr>
          <p:nvPr>
            <p:ph type="body" idx="1"/>
          </p:nvPr>
        </p:nvSpPr>
        <p:spPr>
          <a:xfrm>
            <a:off x="457200" y="1600200"/>
            <a:ext cx="8229600" cy="4525963"/>
          </a:xfrm>
          <a:prstGeom prst="rect">
            <a:avLst/>
          </a:prstGeom>
        </p:spPr>
        <p:txBody>
          <a:bodyPr/>
          <a:lstStyle/>
          <a:p>
            <a:pPr lvl="0">
              <a:buSzTx/>
              <a:buNone/>
            </a:pPr>
            <a:endParaRPr sz="2400" dirty="0"/>
          </a:p>
          <a:p>
            <a:pPr lvl="0">
              <a:spcBef>
                <a:spcPts val="500"/>
              </a:spcBef>
              <a:buSzTx/>
              <a:buNone/>
            </a:pPr>
            <a:r>
              <a:rPr sz="2400" dirty="0"/>
              <a:t>	</a:t>
            </a:r>
            <a:r>
              <a:rPr dirty="0"/>
              <a:t>					 </a:t>
            </a:r>
          </a:p>
        </p:txBody>
      </p:sp>
      <p:sp>
        <p:nvSpPr>
          <p:cNvPr id="6"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7</a:t>
            </a:fld>
            <a:endParaRPr lang="en-GB" sz="1200" b="0" dirty="0">
              <a:latin typeface="Myriad Pro"/>
              <a:cs typeface="Myriad Pro"/>
            </a:endParaRPr>
          </a:p>
        </p:txBody>
      </p:sp>
      <p:grpSp>
        <p:nvGrpSpPr>
          <p:cNvPr id="31" name="Group 30"/>
          <p:cNvGrpSpPr/>
          <p:nvPr/>
        </p:nvGrpSpPr>
        <p:grpSpPr>
          <a:xfrm>
            <a:off x="397273" y="1981200"/>
            <a:ext cx="8259751" cy="3657600"/>
            <a:chOff x="397273" y="2438400"/>
            <a:chExt cx="8259751" cy="3657600"/>
          </a:xfrm>
        </p:grpSpPr>
        <p:sp>
          <p:nvSpPr>
            <p:cNvPr id="3" name="Freeform 2"/>
            <p:cNvSpPr/>
            <p:nvPr/>
          </p:nvSpPr>
          <p:spPr>
            <a:xfrm>
              <a:off x="3429000" y="4343400"/>
              <a:ext cx="2378473" cy="685800"/>
            </a:xfrm>
            <a:custGeom>
              <a:avLst/>
              <a:gdLst>
                <a:gd name="connsiteX0" fmla="*/ 0 w 1775223"/>
                <a:gd name="connsiteY0" fmla="*/ 0 h 1187956"/>
                <a:gd name="connsiteX1" fmla="*/ 1775223 w 1775223"/>
                <a:gd name="connsiteY1" fmla="*/ 0 h 1187956"/>
                <a:gd name="connsiteX2" fmla="*/ 1775223 w 1775223"/>
                <a:gd name="connsiteY2" fmla="*/ 1187956 h 1187956"/>
                <a:gd name="connsiteX3" fmla="*/ 0 w 1775223"/>
                <a:gd name="connsiteY3" fmla="*/ 1187956 h 1187956"/>
                <a:gd name="connsiteX4" fmla="*/ 0 w 1775223"/>
                <a:gd name="connsiteY4" fmla="*/ 0 h 1187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5223" h="1187956">
                  <a:moveTo>
                    <a:pt x="0" y="0"/>
                  </a:moveTo>
                  <a:lnTo>
                    <a:pt x="1775223" y="0"/>
                  </a:lnTo>
                  <a:lnTo>
                    <a:pt x="1775223" y="1187956"/>
                  </a:lnTo>
                  <a:lnTo>
                    <a:pt x="0" y="1187956"/>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800" kern="1200" dirty="0" smtClean="0">
                  <a:solidFill>
                    <a:sysClr val="window" lastClr="FFFFFF"/>
                  </a:solidFill>
                  <a:latin typeface="Calibri"/>
                  <a:ea typeface="+mn-ea"/>
                  <a:cs typeface="+mn-cs"/>
                </a:rPr>
                <a:t>Housing</a:t>
              </a:r>
              <a:endParaRPr lang="en-US" sz="2800" kern="1200" dirty="0">
                <a:solidFill>
                  <a:sysClr val="window" lastClr="FFFFFF"/>
                </a:solidFill>
                <a:latin typeface="Calibri"/>
                <a:ea typeface="+mn-ea"/>
                <a:cs typeface="+mn-cs"/>
              </a:endParaRPr>
            </a:p>
          </p:txBody>
        </p:sp>
        <p:sp>
          <p:nvSpPr>
            <p:cNvPr id="5" name="Freeform 4"/>
            <p:cNvSpPr/>
            <p:nvPr/>
          </p:nvSpPr>
          <p:spPr>
            <a:xfrm>
              <a:off x="3445273" y="2438400"/>
              <a:ext cx="2285999" cy="609600"/>
            </a:xfrm>
            <a:custGeom>
              <a:avLst/>
              <a:gdLst>
                <a:gd name="connsiteX0" fmla="*/ 0 w 1351747"/>
                <a:gd name="connsiteY0" fmla="*/ 0 h 1351747"/>
                <a:gd name="connsiteX1" fmla="*/ 1351747 w 1351747"/>
                <a:gd name="connsiteY1" fmla="*/ 0 h 1351747"/>
                <a:gd name="connsiteX2" fmla="*/ 1351747 w 1351747"/>
                <a:gd name="connsiteY2" fmla="*/ 1351747 h 1351747"/>
                <a:gd name="connsiteX3" fmla="*/ 0 w 1351747"/>
                <a:gd name="connsiteY3" fmla="*/ 1351747 h 1351747"/>
                <a:gd name="connsiteX4" fmla="*/ 0 w 1351747"/>
                <a:gd name="connsiteY4" fmla="*/ 0 h 1351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1747" h="1351747">
                  <a:moveTo>
                    <a:pt x="0" y="0"/>
                  </a:moveTo>
                  <a:lnTo>
                    <a:pt x="1351747" y="0"/>
                  </a:lnTo>
                  <a:lnTo>
                    <a:pt x="1351747" y="1351747"/>
                  </a:lnTo>
                  <a:lnTo>
                    <a:pt x="0" y="1351747"/>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800" kern="1200" dirty="0" err="1" smtClean="0">
                  <a:solidFill>
                    <a:sysClr val="window" lastClr="FFFFFF"/>
                  </a:solidFill>
                  <a:latin typeface="Calibri"/>
                  <a:ea typeface="+mn-ea"/>
                  <a:cs typeface="+mn-cs"/>
                </a:rPr>
                <a:t>Labour</a:t>
              </a:r>
              <a:endParaRPr lang="en-US" sz="2800" kern="1200" dirty="0">
                <a:solidFill>
                  <a:sysClr val="window" lastClr="FFFFFF"/>
                </a:solidFill>
                <a:latin typeface="Calibri"/>
                <a:ea typeface="+mn-ea"/>
                <a:cs typeface="+mn-cs"/>
              </a:endParaRPr>
            </a:p>
          </p:txBody>
        </p:sp>
        <p:sp>
          <p:nvSpPr>
            <p:cNvPr id="8" name="Freeform 7"/>
            <p:cNvSpPr/>
            <p:nvPr/>
          </p:nvSpPr>
          <p:spPr>
            <a:xfrm>
              <a:off x="6172200" y="3124200"/>
              <a:ext cx="2458247" cy="762000"/>
            </a:xfrm>
            <a:custGeom>
              <a:avLst/>
              <a:gdLst>
                <a:gd name="connsiteX0" fmla="*/ 0 w 2458247"/>
                <a:gd name="connsiteY0" fmla="*/ 0 h 599040"/>
                <a:gd name="connsiteX1" fmla="*/ 2458247 w 2458247"/>
                <a:gd name="connsiteY1" fmla="*/ 0 h 599040"/>
                <a:gd name="connsiteX2" fmla="*/ 2458247 w 2458247"/>
                <a:gd name="connsiteY2" fmla="*/ 599040 h 599040"/>
                <a:gd name="connsiteX3" fmla="*/ 0 w 2458247"/>
                <a:gd name="connsiteY3" fmla="*/ 599040 h 599040"/>
                <a:gd name="connsiteX4" fmla="*/ 0 w 2458247"/>
                <a:gd name="connsiteY4" fmla="*/ 0 h 59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247" h="599040">
                  <a:moveTo>
                    <a:pt x="0" y="0"/>
                  </a:moveTo>
                  <a:lnTo>
                    <a:pt x="2458247" y="0"/>
                  </a:lnTo>
                  <a:lnTo>
                    <a:pt x="2458247" y="599040"/>
                  </a:lnTo>
                  <a:lnTo>
                    <a:pt x="0" y="599040"/>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800" kern="1200" dirty="0" smtClean="0">
                  <a:solidFill>
                    <a:sysClr val="window" lastClr="FFFFFF"/>
                  </a:solidFill>
                  <a:latin typeface="Calibri"/>
                  <a:ea typeface="+mn-ea"/>
                  <a:cs typeface="+mn-cs"/>
                </a:rPr>
                <a:t>Land</a:t>
              </a:r>
              <a:endParaRPr lang="en-US" sz="2800" kern="1200" dirty="0">
                <a:solidFill>
                  <a:sysClr val="window" lastClr="FFFFFF"/>
                </a:solidFill>
                <a:latin typeface="Calibri"/>
                <a:ea typeface="+mn-ea"/>
                <a:cs typeface="+mn-cs"/>
              </a:endParaRPr>
            </a:p>
          </p:txBody>
        </p:sp>
        <p:sp>
          <p:nvSpPr>
            <p:cNvPr id="10" name="Freeform 9"/>
            <p:cNvSpPr/>
            <p:nvPr/>
          </p:nvSpPr>
          <p:spPr>
            <a:xfrm>
              <a:off x="6248400" y="5410200"/>
              <a:ext cx="2408624" cy="640539"/>
            </a:xfrm>
            <a:custGeom>
              <a:avLst/>
              <a:gdLst>
                <a:gd name="connsiteX0" fmla="*/ 0 w 2408624"/>
                <a:gd name="connsiteY0" fmla="*/ 0 h 640539"/>
                <a:gd name="connsiteX1" fmla="*/ 2408624 w 2408624"/>
                <a:gd name="connsiteY1" fmla="*/ 0 h 640539"/>
                <a:gd name="connsiteX2" fmla="*/ 2408624 w 2408624"/>
                <a:gd name="connsiteY2" fmla="*/ 640539 h 640539"/>
                <a:gd name="connsiteX3" fmla="*/ 0 w 2408624"/>
                <a:gd name="connsiteY3" fmla="*/ 640539 h 640539"/>
                <a:gd name="connsiteX4" fmla="*/ 0 w 2408624"/>
                <a:gd name="connsiteY4" fmla="*/ 0 h 640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624" h="640539">
                  <a:moveTo>
                    <a:pt x="0" y="0"/>
                  </a:moveTo>
                  <a:lnTo>
                    <a:pt x="2408624" y="0"/>
                  </a:lnTo>
                  <a:lnTo>
                    <a:pt x="2408624" y="640539"/>
                  </a:lnTo>
                  <a:lnTo>
                    <a:pt x="0" y="640539"/>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800" kern="1200" dirty="0" smtClean="0">
                  <a:solidFill>
                    <a:sysClr val="window" lastClr="FFFFFF"/>
                  </a:solidFill>
                  <a:latin typeface="Calibri"/>
                  <a:ea typeface="+mn-ea"/>
                  <a:cs typeface="+mn-cs"/>
                </a:rPr>
                <a:t>Infrastructure</a:t>
              </a:r>
              <a:endParaRPr lang="en-US" sz="2800" kern="1200" dirty="0">
                <a:solidFill>
                  <a:sysClr val="window" lastClr="FFFFFF"/>
                </a:solidFill>
                <a:latin typeface="Calibri"/>
                <a:ea typeface="+mn-ea"/>
                <a:cs typeface="+mn-cs"/>
              </a:endParaRPr>
            </a:p>
          </p:txBody>
        </p:sp>
        <p:sp>
          <p:nvSpPr>
            <p:cNvPr id="12" name="Freeform 11"/>
            <p:cNvSpPr/>
            <p:nvPr/>
          </p:nvSpPr>
          <p:spPr>
            <a:xfrm>
              <a:off x="397273" y="5455421"/>
              <a:ext cx="2504653" cy="640579"/>
            </a:xfrm>
            <a:custGeom>
              <a:avLst/>
              <a:gdLst>
                <a:gd name="connsiteX0" fmla="*/ 0 w 2504653"/>
                <a:gd name="connsiteY0" fmla="*/ 0 h 640579"/>
                <a:gd name="connsiteX1" fmla="*/ 2504653 w 2504653"/>
                <a:gd name="connsiteY1" fmla="*/ 0 h 640579"/>
                <a:gd name="connsiteX2" fmla="*/ 2504653 w 2504653"/>
                <a:gd name="connsiteY2" fmla="*/ 640579 h 640579"/>
                <a:gd name="connsiteX3" fmla="*/ 0 w 2504653"/>
                <a:gd name="connsiteY3" fmla="*/ 640579 h 640579"/>
                <a:gd name="connsiteX4" fmla="*/ 0 w 2504653"/>
                <a:gd name="connsiteY4" fmla="*/ 0 h 640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4653" h="640579">
                  <a:moveTo>
                    <a:pt x="0" y="0"/>
                  </a:moveTo>
                  <a:lnTo>
                    <a:pt x="2504653" y="0"/>
                  </a:lnTo>
                  <a:lnTo>
                    <a:pt x="2504653" y="640579"/>
                  </a:lnTo>
                  <a:lnTo>
                    <a:pt x="0" y="640579"/>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800" kern="1200" dirty="0" smtClean="0">
                  <a:solidFill>
                    <a:sysClr val="window" lastClr="FFFFFF"/>
                  </a:solidFill>
                  <a:latin typeface="Calibri"/>
                  <a:ea typeface="+mn-ea"/>
                  <a:cs typeface="+mn-cs"/>
                </a:rPr>
                <a:t>Finance</a:t>
              </a:r>
              <a:endParaRPr lang="en-US" sz="2800" kern="1200" dirty="0">
                <a:solidFill>
                  <a:sysClr val="window" lastClr="FFFFFF"/>
                </a:solidFill>
                <a:latin typeface="Calibri"/>
                <a:ea typeface="+mn-ea"/>
                <a:cs typeface="+mn-cs"/>
              </a:endParaRPr>
            </a:p>
          </p:txBody>
        </p:sp>
        <p:sp>
          <p:nvSpPr>
            <p:cNvPr id="14" name="Freeform 13"/>
            <p:cNvSpPr/>
            <p:nvPr/>
          </p:nvSpPr>
          <p:spPr>
            <a:xfrm>
              <a:off x="397273" y="3147742"/>
              <a:ext cx="2514600" cy="763859"/>
            </a:xfrm>
            <a:custGeom>
              <a:avLst/>
              <a:gdLst>
                <a:gd name="connsiteX0" fmla="*/ 0 w 2438403"/>
                <a:gd name="connsiteY0" fmla="*/ 0 h 763859"/>
                <a:gd name="connsiteX1" fmla="*/ 2438403 w 2438403"/>
                <a:gd name="connsiteY1" fmla="*/ 0 h 763859"/>
                <a:gd name="connsiteX2" fmla="*/ 2438403 w 2438403"/>
                <a:gd name="connsiteY2" fmla="*/ 763859 h 763859"/>
                <a:gd name="connsiteX3" fmla="*/ 0 w 2438403"/>
                <a:gd name="connsiteY3" fmla="*/ 763859 h 763859"/>
                <a:gd name="connsiteX4" fmla="*/ 0 w 2438403"/>
                <a:gd name="connsiteY4" fmla="*/ 0 h 763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8403" h="763859">
                  <a:moveTo>
                    <a:pt x="0" y="0"/>
                  </a:moveTo>
                  <a:lnTo>
                    <a:pt x="2438403" y="0"/>
                  </a:lnTo>
                  <a:lnTo>
                    <a:pt x="2438403" y="763859"/>
                  </a:lnTo>
                  <a:lnTo>
                    <a:pt x="0" y="763859"/>
                  </a:lnTo>
                  <a:lnTo>
                    <a:pt x="0" y="0"/>
                  </a:lnTo>
                  <a:close/>
                </a:path>
              </a:pathLst>
            </a:custGeom>
            <a:solidFill>
              <a:srgbClr val="AE276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80000"/>
                </a:lnSpc>
                <a:spcBef>
                  <a:spcPct val="0"/>
                </a:spcBef>
                <a:spcAft>
                  <a:spcPct val="35000"/>
                </a:spcAft>
              </a:pPr>
              <a:r>
                <a:rPr lang="en-US" sz="2800" kern="1200" dirty="0" smtClean="0">
                  <a:solidFill>
                    <a:sysClr val="window" lastClr="FFFFFF"/>
                  </a:solidFill>
                  <a:latin typeface="Calibri"/>
                  <a:ea typeface="+mn-ea"/>
                  <a:cs typeface="+mn-cs"/>
                </a:rPr>
                <a:t>Building materials</a:t>
              </a:r>
              <a:endParaRPr lang="en-US" sz="2800" kern="1200" dirty="0">
                <a:solidFill>
                  <a:sysClr val="window" lastClr="FFFFFF"/>
                </a:solidFill>
                <a:latin typeface="Calibri"/>
                <a:ea typeface="+mn-ea"/>
                <a:cs typeface="+mn-cs"/>
              </a:endParaRPr>
            </a:p>
          </p:txBody>
        </p:sp>
        <p:cxnSp>
          <p:nvCxnSpPr>
            <p:cNvPr id="16" name="Straight Connector 15"/>
            <p:cNvCxnSpPr/>
            <p:nvPr/>
          </p:nvCxnSpPr>
          <p:spPr>
            <a:xfrm>
              <a:off x="4572000" y="3200400"/>
              <a:ext cx="0" cy="1066800"/>
            </a:xfrm>
            <a:prstGeom prst="line">
              <a:avLst/>
            </a:prstGeom>
            <a:noFill/>
            <a:ln w="254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 name="Straight Connector 17"/>
            <p:cNvCxnSpPr/>
            <p:nvPr/>
          </p:nvCxnSpPr>
          <p:spPr>
            <a:xfrm flipH="1">
              <a:off x="5867400" y="3962400"/>
              <a:ext cx="304800" cy="381000"/>
            </a:xfrm>
            <a:prstGeom prst="line">
              <a:avLst/>
            </a:prstGeom>
            <a:noFill/>
            <a:ln w="254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 name="Straight Connector 20"/>
            <p:cNvCxnSpPr/>
            <p:nvPr/>
          </p:nvCxnSpPr>
          <p:spPr>
            <a:xfrm>
              <a:off x="2971800" y="3962400"/>
              <a:ext cx="381000" cy="304800"/>
            </a:xfrm>
            <a:prstGeom prst="line">
              <a:avLst/>
            </a:prstGeom>
            <a:noFill/>
            <a:ln w="254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flipH="1">
              <a:off x="2971800" y="5105400"/>
              <a:ext cx="381000" cy="304800"/>
            </a:xfrm>
            <a:prstGeom prst="line">
              <a:avLst/>
            </a:prstGeom>
            <a:noFill/>
            <a:ln w="254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 name="Straight Connector 28"/>
            <p:cNvCxnSpPr/>
            <p:nvPr/>
          </p:nvCxnSpPr>
          <p:spPr>
            <a:xfrm>
              <a:off x="5867400" y="5105400"/>
              <a:ext cx="304800" cy="228600"/>
            </a:xfrm>
            <a:prstGeom prst="line">
              <a:avLst/>
            </a:prstGeom>
            <a:noFill/>
            <a:ln w="254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nb-NO" sz="3500" cap="none" dirty="0" smtClean="0">
                <a:solidFill>
                  <a:srgbClr val="AE2760"/>
                </a:solidFill>
              </a:rPr>
              <a:t>Challenges</a:t>
            </a:r>
            <a:endParaRPr lang="nb-NO" sz="3500" cap="none" dirty="0">
              <a:solidFill>
                <a:srgbClr val="AE2760"/>
              </a:solidFill>
            </a:endParaRPr>
          </a:p>
        </p:txBody>
      </p:sp>
      <p:sp>
        <p:nvSpPr>
          <p:cNvPr id="96" name="Shape 96"/>
          <p:cNvSpPr>
            <a:spLocks noGrp="1"/>
          </p:cNvSpPr>
          <p:nvPr>
            <p:ph type="body" idx="1"/>
          </p:nvPr>
        </p:nvSpPr>
        <p:spPr>
          <a:xfrm>
            <a:off x="457200" y="1828800"/>
            <a:ext cx="8229600" cy="4419600"/>
          </a:xfrm>
          <a:prstGeom prst="rect">
            <a:avLst/>
          </a:prstGeom>
        </p:spPr>
        <p:txBody>
          <a:bodyPr>
            <a:normAutofit/>
          </a:bodyPr>
          <a:lstStyle/>
          <a:p>
            <a:pPr marL="0" lvl="0" indent="0">
              <a:spcBef>
                <a:spcPts val="500"/>
              </a:spcBef>
              <a:spcAft>
                <a:spcPts val="2400"/>
              </a:spcAft>
              <a:buSzTx/>
              <a:buNone/>
            </a:pPr>
            <a:r>
              <a:rPr dirty="0"/>
              <a:t>‘Local governments in Africa generally have severe </a:t>
            </a:r>
            <a:r>
              <a:rPr dirty="0" smtClean="0"/>
              <a:t>capacity </a:t>
            </a:r>
            <a:r>
              <a:rPr dirty="0"/>
              <a:t>and </a:t>
            </a:r>
            <a:r>
              <a:rPr dirty="0" smtClean="0"/>
              <a:t>resources</a:t>
            </a:r>
            <a:r>
              <a:rPr lang="en-US" dirty="0" smtClean="0"/>
              <a:t> </a:t>
            </a:r>
            <a:r>
              <a:rPr dirty="0" smtClean="0"/>
              <a:t>constraints</a:t>
            </a:r>
            <a:r>
              <a:rPr dirty="0"/>
              <a:t>, for example in </a:t>
            </a:r>
            <a:r>
              <a:rPr dirty="0" smtClean="0"/>
              <a:t>terms </a:t>
            </a:r>
            <a:r>
              <a:rPr dirty="0"/>
              <a:t>of staff and finances, and they face major </a:t>
            </a:r>
            <a:r>
              <a:rPr dirty="0" smtClean="0"/>
              <a:t>challenges </a:t>
            </a:r>
            <a:r>
              <a:rPr dirty="0"/>
              <a:t>in fulfilling their role.’</a:t>
            </a:r>
          </a:p>
          <a:p>
            <a:pPr marL="0" lvl="0" indent="0">
              <a:spcBef>
                <a:spcPts val="500"/>
              </a:spcBef>
              <a:spcAft>
                <a:spcPts val="600"/>
              </a:spcAft>
              <a:buSzTx/>
              <a:buNone/>
            </a:pPr>
            <a:r>
              <a:rPr lang="en-US" b="1" i="1" dirty="0" smtClean="0"/>
              <a:t>&gt;&gt;</a:t>
            </a:r>
            <a:r>
              <a:rPr b="1" i="1" dirty="0" smtClean="0"/>
              <a:t>Questions:</a:t>
            </a:r>
            <a:endParaRPr lang="en-US" b="1" i="1" dirty="0" smtClean="0"/>
          </a:p>
          <a:p>
            <a:pPr marL="0" lvl="0" indent="0">
              <a:spcBef>
                <a:spcPts val="500"/>
              </a:spcBef>
              <a:spcAft>
                <a:spcPts val="600"/>
              </a:spcAft>
              <a:buSzTx/>
              <a:buNone/>
            </a:pPr>
            <a:r>
              <a:rPr i="1" dirty="0" smtClean="0"/>
              <a:t>What </a:t>
            </a:r>
            <a:r>
              <a:rPr i="1" dirty="0"/>
              <a:t>is the situation in </a:t>
            </a:r>
            <a:r>
              <a:rPr i="1" dirty="0" smtClean="0"/>
              <a:t>your </a:t>
            </a:r>
            <a:r>
              <a:rPr i="1" dirty="0"/>
              <a:t>own </a:t>
            </a:r>
            <a:r>
              <a:rPr i="1" dirty="0" smtClean="0"/>
              <a:t>country</a:t>
            </a:r>
            <a:r>
              <a:rPr i="1" dirty="0"/>
              <a:t>?	</a:t>
            </a:r>
          </a:p>
          <a:p>
            <a:pPr marL="0" lvl="0" indent="0">
              <a:spcBef>
                <a:spcPts val="500"/>
              </a:spcBef>
              <a:spcAft>
                <a:spcPts val="600"/>
              </a:spcAft>
              <a:buSzTx/>
              <a:buNone/>
            </a:pPr>
            <a:r>
              <a:rPr i="1" dirty="0" smtClean="0"/>
              <a:t>How </a:t>
            </a:r>
            <a:r>
              <a:rPr i="1" dirty="0"/>
              <a:t>effective are they in attempting </a:t>
            </a:r>
            <a:r>
              <a:rPr i="1" dirty="0" smtClean="0"/>
              <a:t>to</a:t>
            </a:r>
            <a:r>
              <a:rPr lang="en-US" i="1" dirty="0" smtClean="0"/>
              <a:t> </a:t>
            </a:r>
            <a:r>
              <a:rPr i="1" dirty="0" smtClean="0"/>
              <a:t>overcome </a:t>
            </a:r>
            <a:r>
              <a:rPr i="1" dirty="0"/>
              <a:t>these challenges</a:t>
            </a:r>
            <a:r>
              <a:rPr dirty="0"/>
              <a:t>?</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500" cap="none" dirty="0" smtClean="0">
                <a:solidFill>
                  <a:srgbClr val="AE2760"/>
                </a:solidFill>
              </a:rPr>
              <a:t>Transformation of Local Government</a:t>
            </a:r>
            <a:endParaRPr lang="en-US" sz="3500" cap="none" dirty="0">
              <a:solidFill>
                <a:srgbClr val="AE2760"/>
              </a:solidFill>
            </a:endParaRPr>
          </a:p>
        </p:txBody>
      </p:sp>
      <p:sp>
        <p:nvSpPr>
          <p:cNvPr id="100" name="Shape 100"/>
          <p:cNvSpPr>
            <a:spLocks noGrp="1"/>
          </p:cNvSpPr>
          <p:nvPr>
            <p:ph type="body" idx="1"/>
          </p:nvPr>
        </p:nvSpPr>
        <p:spPr>
          <a:xfrm>
            <a:off x="457200" y="1752600"/>
            <a:ext cx="8229600" cy="4373563"/>
          </a:xfrm>
          <a:prstGeom prst="rect">
            <a:avLst/>
          </a:prstGeom>
        </p:spPr>
        <p:txBody>
          <a:bodyPr>
            <a:normAutofit/>
          </a:bodyPr>
          <a:lstStyle/>
          <a:p>
            <a:pPr marL="0" lvl="0" indent="0">
              <a:spcBef>
                <a:spcPts val="500"/>
              </a:spcBef>
              <a:spcAft>
                <a:spcPts val="2400"/>
              </a:spcAft>
              <a:buSzTx/>
              <a:buNone/>
            </a:pPr>
            <a:r>
              <a:rPr dirty="0" smtClean="0"/>
              <a:t>‘</a:t>
            </a:r>
            <a:r>
              <a:rPr dirty="0"/>
              <a:t>There has also been significant transformation of local government in Africa in recent decades, with an emphasis on decentralization, combined with corporatisation/privatisation and partnerships with various actors, including communities.’</a:t>
            </a:r>
          </a:p>
          <a:p>
            <a:pPr marL="0" lvl="0" indent="0">
              <a:spcBef>
                <a:spcPts val="500"/>
              </a:spcBef>
              <a:spcAft>
                <a:spcPts val="600"/>
              </a:spcAft>
              <a:buSzTx/>
              <a:buNone/>
            </a:pPr>
            <a:r>
              <a:rPr lang="en-US" b="1" i="1" dirty="0" smtClean="0"/>
              <a:t>&gt;&gt;</a:t>
            </a:r>
            <a:r>
              <a:rPr b="1" i="1" dirty="0" smtClean="0"/>
              <a:t>Questions:</a:t>
            </a:r>
            <a:endParaRPr lang="en-US" b="1" i="1" dirty="0" smtClean="0"/>
          </a:p>
          <a:p>
            <a:pPr marL="0" lvl="0" indent="0">
              <a:spcBef>
                <a:spcPts val="500"/>
              </a:spcBef>
              <a:spcAft>
                <a:spcPts val="600"/>
              </a:spcAft>
              <a:buSzTx/>
              <a:buNone/>
            </a:pPr>
            <a:r>
              <a:rPr i="1" dirty="0" smtClean="0"/>
              <a:t>What </a:t>
            </a:r>
            <a:r>
              <a:rPr i="1" dirty="0"/>
              <a:t>is the situation in your own country?</a:t>
            </a:r>
          </a:p>
          <a:p>
            <a:pPr marL="0" lvl="0" indent="0">
              <a:spcBef>
                <a:spcPts val="500"/>
              </a:spcBef>
              <a:spcAft>
                <a:spcPts val="600"/>
              </a:spcAft>
              <a:buSzTx/>
              <a:buNone/>
            </a:pPr>
            <a:r>
              <a:rPr i="1" dirty="0" smtClean="0"/>
              <a:t>What </a:t>
            </a:r>
            <a:r>
              <a:rPr i="1" dirty="0"/>
              <a:t>is the level of engagement with key </a:t>
            </a:r>
            <a:r>
              <a:rPr i="1" dirty="0" smtClean="0"/>
              <a:t>stakeholders</a:t>
            </a:r>
            <a:r>
              <a:rPr i="1" dirty="0"/>
              <a:t>, such as civil society?</a:t>
            </a:r>
          </a:p>
          <a:p>
            <a:pPr marL="0" lvl="0" indent="0">
              <a:spcBef>
                <a:spcPts val="500"/>
              </a:spcBef>
              <a:spcAft>
                <a:spcPts val="600"/>
              </a:spcAft>
              <a:buSzTx/>
              <a:buNone/>
            </a:pPr>
            <a:r>
              <a:rPr i="1" dirty="0" smtClean="0"/>
              <a:t>What </a:t>
            </a:r>
            <a:r>
              <a:rPr i="1" dirty="0"/>
              <a:t>is the level of decentralization?</a:t>
            </a:r>
          </a:p>
        </p:txBody>
      </p:sp>
      <p:sp>
        <p:nvSpPr>
          <p:cNvPr id="5" name="Slide Number Placeholder 4"/>
          <p:cNvSpPr txBox="1">
            <a:spLocks/>
          </p:cNvSpPr>
          <p:nvPr/>
        </p:nvSpPr>
        <p:spPr>
          <a:xfrm>
            <a:off x="4391980" y="6434029"/>
            <a:ext cx="540060" cy="432047"/>
          </a:xfrm>
          <a:prstGeom prst="rect">
            <a:avLst/>
          </a:prstGeom>
          <a:solidFill>
            <a:srgbClr val="AE2760"/>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81</TotalTime>
  <Words>1255</Words>
  <Application>Microsoft Macintosh PowerPoint</Application>
  <PresentationFormat>On-screen Show (4:3)</PresentationFormat>
  <Paragraphs>159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vt:lpstr>
      <vt:lpstr>Local Government</vt:lpstr>
      <vt:lpstr>Learning Outcomes</vt:lpstr>
      <vt:lpstr>Structure of the Module</vt:lpstr>
      <vt:lpstr>Urban Growth in Africa</vt:lpstr>
      <vt:lpstr>An Optimistic Viewpoint</vt:lpstr>
      <vt:lpstr>Urban Challenges</vt:lpstr>
      <vt:lpstr>Inputs to Housing</vt:lpstr>
      <vt:lpstr>Challenges</vt:lpstr>
      <vt:lpstr>Transformation of Local Government</vt:lpstr>
      <vt:lpstr>Local Government Functions </vt:lpstr>
      <vt:lpstr>Public-private Model of Urban Management</vt:lpstr>
      <vt:lpstr>Participatory Planning</vt:lpstr>
      <vt:lpstr>Preconditions for Successful Community Participation</vt:lpstr>
      <vt:lpstr>Participatory Budget Cycle</vt:lpstr>
      <vt:lpstr>City Planning: The Berbera Example</vt:lpstr>
      <vt:lpstr>An Integrated Approach to Urban Development</vt:lpstr>
      <vt:lpstr>Model of an Integrated Approach</vt:lpstr>
      <vt:lpstr>Local Government Holistic Human Settlement Strategies</vt:lpstr>
      <vt:lpstr>Mobilizing Financial Resources</vt:lpstr>
      <vt:lpstr>Partnerships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Government</dc:title>
  <dc:creator>Kristina Eisele</dc:creator>
  <cp:lastModifiedBy>AOC_PRODUCTION_1</cp:lastModifiedBy>
  <cp:revision>24</cp:revision>
  <dcterms:modified xsi:type="dcterms:W3CDTF">2015-04-22T13:06:22Z</dcterms:modified>
</cp:coreProperties>
</file>