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F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85" d="100"/>
          <a:sy n="185" d="100"/>
        </p:scale>
        <p:origin x="-253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4" name="Shape 4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5" name="Shape 45"/>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2391903561"/>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7" name="Shape 7"/>
          <p:cNvSpPr>
            <a:spLocks noGrp="1"/>
          </p:cNvSpPr>
          <p:nvPr>
            <p:ph type="title"/>
          </p:nvPr>
        </p:nvSpPr>
        <p:spPr>
          <a:xfrm>
            <a:off x="685800" y="788440"/>
            <a:ext cx="7772400" cy="2299276"/>
          </a:xfrm>
          <a:prstGeom prst="rect">
            <a:avLst/>
          </a:prstGeom>
        </p:spPr>
        <p:txBody>
          <a:bodyPr/>
          <a:lstStyle>
            <a:lvl1pPr algn="ctr">
              <a:defRPr>
                <a:solidFill>
                  <a:srgbClr val="000000"/>
                </a:solidFill>
              </a:defRPr>
            </a:lvl1pPr>
          </a:lstStyle>
          <a:p>
            <a:pPr lvl="0">
              <a:defRPr sz="1800" cap="none"/>
            </a:pPr>
            <a:r>
              <a:rPr sz="3200" cap="all"/>
              <a:t>Title Text</a:t>
            </a:r>
          </a:p>
        </p:txBody>
      </p:sp>
      <p:sp>
        <p:nvSpPr>
          <p:cNvPr id="8" name="Shape 8"/>
          <p:cNvSpPr>
            <a:spLocks noGrp="1"/>
          </p:cNvSpPr>
          <p:nvPr>
            <p:ph type="body" idx="1"/>
          </p:nvPr>
        </p:nvSpPr>
        <p:spPr>
          <a:xfrm>
            <a:off x="685800" y="3232214"/>
            <a:ext cx="7772400" cy="2299277"/>
          </a:xfrm>
          <a:prstGeom prst="rect">
            <a:avLst/>
          </a:prstGeom>
        </p:spPr>
        <p:txBody>
          <a:bodyPr>
            <a:noAutofit/>
          </a:bodyPr>
          <a:lstStyle>
            <a:lvl1pPr marL="0" indent="0" algn="ctr">
              <a:spcBef>
                <a:spcPts val="700"/>
              </a:spcBef>
              <a:buSzTx/>
              <a:buFontTx/>
              <a:buNone/>
              <a:defRPr sz="3200">
                <a:latin typeface="Arial Bold"/>
                <a:ea typeface="Arial Bold"/>
                <a:cs typeface="Arial Bold"/>
                <a:sym typeface="Arial Bold"/>
              </a:defRPr>
            </a:lvl1pPr>
            <a:lvl2pPr marL="0" indent="457200" algn="ctr">
              <a:spcBef>
                <a:spcPts val="700"/>
              </a:spcBef>
              <a:buSzTx/>
              <a:buFontTx/>
              <a:buNone/>
              <a:defRPr sz="3200">
                <a:latin typeface="Arial Bold"/>
                <a:ea typeface="Arial Bold"/>
                <a:cs typeface="Arial Bold"/>
                <a:sym typeface="Arial Bold"/>
              </a:defRPr>
            </a:lvl2pPr>
            <a:lvl3pPr marL="0" indent="914400" algn="ctr">
              <a:spcBef>
                <a:spcPts val="700"/>
              </a:spcBef>
              <a:buSzTx/>
              <a:buFontTx/>
              <a:buNone/>
              <a:defRPr sz="3200">
                <a:latin typeface="Arial Bold"/>
                <a:ea typeface="Arial Bold"/>
                <a:cs typeface="Arial Bold"/>
                <a:sym typeface="Arial Bold"/>
              </a:defRPr>
            </a:lvl3pPr>
            <a:lvl4pPr marL="0" indent="1371600" algn="ctr">
              <a:spcBef>
                <a:spcPts val="700"/>
              </a:spcBef>
              <a:buSzTx/>
              <a:buFontTx/>
              <a:buNone/>
              <a:defRPr sz="3200">
                <a:latin typeface="Arial Bold"/>
                <a:ea typeface="Arial Bold"/>
                <a:cs typeface="Arial Bold"/>
                <a:sym typeface="Arial Bold"/>
              </a:defRPr>
            </a:lvl4pPr>
            <a:lvl5pPr marL="0" indent="1828800" algn="ctr">
              <a:spcBef>
                <a:spcPts val="700"/>
              </a:spcBef>
              <a:buSzTx/>
              <a:buFontTx/>
              <a:buNone/>
              <a:defRPr sz="3200">
                <a:latin typeface="Arial Bold"/>
                <a:ea typeface="Arial Bold"/>
                <a:cs typeface="Arial Bold"/>
                <a:sym typeface="Arial Bold"/>
              </a:defRPr>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 name="Shape 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4_Custom Layout">
    <p:spTree>
      <p:nvGrpSpPr>
        <p:cNvPr id="1" name=""/>
        <p:cNvGrpSpPr/>
        <p:nvPr/>
      </p:nvGrpSpPr>
      <p:grpSpPr>
        <a:xfrm>
          <a:off x="0" y="0"/>
          <a:ext cx="0" cy="0"/>
          <a:chOff x="0" y="0"/>
          <a:chExt cx="0" cy="0"/>
        </a:xfrm>
      </p:grpSpPr>
      <p:sp>
        <p:nvSpPr>
          <p:cNvPr id="36" name="Shape 36"/>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37" name="Shape 37"/>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6_Custom Layout">
    <p:spTree>
      <p:nvGrpSpPr>
        <p:cNvPr id="1" name=""/>
        <p:cNvGrpSpPr/>
        <p:nvPr/>
      </p:nvGrpSpPr>
      <p:grpSpPr>
        <a:xfrm>
          <a:off x="0" y="0"/>
          <a:ext cx="0" cy="0"/>
          <a:chOff x="0" y="0"/>
          <a:chExt cx="0" cy="0"/>
        </a:xfrm>
      </p:grpSpPr>
      <p:sp>
        <p:nvSpPr>
          <p:cNvPr id="39" name="Shape 39"/>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40" name="Shape 40"/>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42" name="Shape 42"/>
          <p:cNvSpPr>
            <a:spLocks noGrp="1"/>
          </p:cNvSpPr>
          <p:nvPr>
            <p:ph type="title"/>
          </p:nvPr>
        </p:nvSpPr>
        <p:spPr>
          <a:xfrm>
            <a:off x="457200" y="448616"/>
            <a:ext cx="8229600" cy="79504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43" name="Shape 43"/>
          <p:cNvSpPr>
            <a:spLocks noGrp="1"/>
          </p:cNvSpPr>
          <p:nvPr>
            <p:ph type="body" idx="1"/>
          </p:nvPr>
        </p:nvSpPr>
        <p:spPr>
          <a:xfrm>
            <a:off x="457200" y="1243659"/>
            <a:ext cx="4040188" cy="931216"/>
          </a:xfrm>
          <a:prstGeom prst="rect">
            <a:avLst/>
          </a:prstGeom>
        </p:spPr>
        <p:txBody>
          <a:bodyPr anchor="b"/>
          <a:lstStyle>
            <a:lvl1pPr marL="0" indent="0">
              <a:spcBef>
                <a:spcPts val="500"/>
              </a:spcBef>
              <a:buSzTx/>
              <a:buFontTx/>
              <a:buNone/>
              <a:defRPr sz="2400"/>
            </a:lvl1pPr>
            <a:lvl2pPr marL="0" indent="457200">
              <a:spcBef>
                <a:spcPts val="500"/>
              </a:spcBef>
              <a:buSzTx/>
              <a:buFontTx/>
              <a:buNone/>
              <a:defRPr sz="2400"/>
            </a:lvl2pPr>
            <a:lvl3pPr marL="0" indent="914400">
              <a:spcBef>
                <a:spcPts val="500"/>
              </a:spcBef>
              <a:buSzTx/>
              <a:buFontTx/>
              <a:buNone/>
              <a:defRPr sz="2400"/>
            </a:lvl3pPr>
            <a:lvl4pPr marL="0" indent="1371600">
              <a:spcBef>
                <a:spcPts val="500"/>
              </a:spcBef>
              <a:buSzTx/>
              <a:buFontTx/>
              <a:buNone/>
              <a:defRPr sz="2400"/>
            </a:lvl4pPr>
            <a:lvl5pPr marL="0" indent="1828800">
              <a:spcBef>
                <a:spcPts val="500"/>
              </a:spcBef>
              <a:buSzTx/>
              <a:buFontTx/>
              <a:buNone/>
              <a:defRPr sz="2400"/>
            </a:lvl5p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Custom Layout">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defRPr sz="1800" cap="none">
                <a:solidFill>
                  <a:srgbClr val="000000"/>
                </a:solidFill>
              </a:defRPr>
            </a:pPr>
            <a:r>
              <a:rPr sz="3200" cap="all">
                <a:solidFill>
                  <a:srgbClr val="1897D3"/>
                </a:solidFill>
              </a:rPr>
              <a:t>Title Text</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13" name="Shape 13"/>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5" name="Shape 15"/>
          <p:cNvSpPr>
            <a:spLocks noGrp="1"/>
          </p:cNvSpPr>
          <p:nvPr>
            <p:ph type="title"/>
          </p:nvPr>
        </p:nvSpPr>
        <p:spPr>
          <a:xfrm>
            <a:off x="457200" y="274638"/>
            <a:ext cx="8229600" cy="1325562"/>
          </a:xfrm>
          <a:prstGeom prst="rect">
            <a:avLst/>
          </a:prstGeom>
        </p:spPr>
        <p:txBody>
          <a:bodyPr anchor="t"/>
          <a:lstStyle/>
          <a:p>
            <a:pPr lvl="0">
              <a:defRPr sz="1800" cap="none">
                <a:solidFill>
                  <a:srgbClr val="000000"/>
                </a:solidFill>
              </a:defRPr>
            </a:pPr>
            <a:r>
              <a:rPr sz="3200" cap="all">
                <a:solidFill>
                  <a:srgbClr val="1897D3"/>
                </a:solidFill>
              </a:rPr>
              <a:t>Title Text</a:t>
            </a:r>
          </a:p>
        </p:txBody>
      </p:sp>
      <p:sp>
        <p:nvSpPr>
          <p:cNvPr id="16" name="Shape 16"/>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
        <p:nvSpPr>
          <p:cNvPr id="17" name="Shape 1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ustom Layout">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9" name="Shape 19"/>
          <p:cNvSpPr/>
          <p:nvPr/>
        </p:nvSpPr>
        <p:spPr>
          <a:xfrm>
            <a:off x="2831893" y="5392094"/>
            <a:ext cx="3480214" cy="3752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defTabSz="457200">
              <a:defRPr sz="2000">
                <a:solidFill>
                  <a:srgbClr val="FFFFFF"/>
                </a:solidFill>
                <a:latin typeface="Arial"/>
                <a:ea typeface="Arial"/>
                <a:cs typeface="Arial"/>
                <a:sym typeface="Arial"/>
              </a:defRPr>
            </a:lvl1pPr>
          </a:lstStyle>
          <a:p>
            <a:pPr lvl="0">
              <a:defRPr sz="1800">
                <a:solidFill>
                  <a:srgbClr val="000000"/>
                </a:solidFill>
              </a:defRPr>
            </a:pPr>
            <a:r>
              <a:rPr sz="2000">
                <a:solidFill>
                  <a:srgbClr val="FFFFFF"/>
                </a:solidFill>
              </a:rPr>
              <a:t>www.unhabitat.org</a:t>
            </a: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3_Custom Layout">
    <p:spTree>
      <p:nvGrpSpPr>
        <p:cNvPr id="1" name=""/>
        <p:cNvGrpSpPr/>
        <p:nvPr/>
      </p:nvGrpSpPr>
      <p:grpSpPr>
        <a:xfrm>
          <a:off x="0" y="0"/>
          <a:ext cx="0" cy="0"/>
          <a:chOff x="0" y="0"/>
          <a:chExt cx="0" cy="0"/>
        </a:xfrm>
      </p:grpSpPr>
      <p:sp>
        <p:nvSpPr>
          <p:cNvPr id="21" name="Shape 21"/>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2" name="Shape 22"/>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5_Custom Layout">
    <p:spTree>
      <p:nvGrpSpPr>
        <p:cNvPr id="1" name=""/>
        <p:cNvGrpSpPr/>
        <p:nvPr/>
      </p:nvGrpSpPr>
      <p:grpSpPr>
        <a:xfrm>
          <a:off x="0" y="0"/>
          <a:ext cx="0" cy="0"/>
          <a:chOff x="0" y="0"/>
          <a:chExt cx="0" cy="0"/>
        </a:xfrm>
      </p:grpSpPr>
      <p:sp>
        <p:nvSpPr>
          <p:cNvPr id="24" name="Shape 24"/>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5" name="Shape 25"/>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27" name="Shape 27"/>
          <p:cNvSpPr>
            <a:spLocks noGrp="1"/>
          </p:cNvSpPr>
          <p:nvPr>
            <p:ph type="title"/>
          </p:nvPr>
        </p:nvSpPr>
        <p:spPr>
          <a:xfrm>
            <a:off x="457200" y="92076"/>
            <a:ext cx="8229600" cy="150812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8" name="Shape 28"/>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Section Header">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30" name="Shape 30"/>
          <p:cNvSpPr>
            <a:spLocks noGrp="1"/>
          </p:cNvSpPr>
          <p:nvPr>
            <p:ph type="title"/>
          </p:nvPr>
        </p:nvSpPr>
        <p:spPr>
          <a:xfrm>
            <a:off x="2801566" y="1380133"/>
            <a:ext cx="6068100" cy="3076576"/>
          </a:xfrm>
          <a:prstGeom prst="rect">
            <a:avLst/>
          </a:prstGeom>
        </p:spPr>
        <p:txBody>
          <a:bodyPr/>
          <a:lstStyle>
            <a:lvl1pPr>
              <a:defRPr>
                <a:solidFill>
                  <a:srgbClr val="FFFFFF"/>
                </a:solidFill>
                <a:latin typeface="Arial"/>
                <a:ea typeface="Arial"/>
                <a:cs typeface="Arial"/>
                <a:sym typeface="Arial"/>
              </a:defRPr>
            </a:lvl1pPr>
          </a:lstStyle>
          <a:p>
            <a:pPr lvl="0">
              <a:defRPr sz="1800" cap="none">
                <a:solidFill>
                  <a:srgbClr val="000000"/>
                </a:solidFill>
              </a:defRPr>
            </a:pPr>
            <a:r>
              <a:rPr sz="3200" cap="all">
                <a:solidFill>
                  <a:srgbClr val="FFFFFF"/>
                </a:solidFill>
              </a:rPr>
              <a:t>Title Text</a:t>
            </a:r>
          </a:p>
        </p:txBody>
      </p:sp>
      <p:sp>
        <p:nvSpPr>
          <p:cNvPr id="31" name="Shape 31"/>
          <p:cNvSpPr>
            <a:spLocks noGrp="1"/>
          </p:cNvSpPr>
          <p:nvPr>
            <p:ph type="body" idx="1"/>
          </p:nvPr>
        </p:nvSpPr>
        <p:spPr>
          <a:xfrm>
            <a:off x="2801565" y="4694446"/>
            <a:ext cx="6068100" cy="2163554"/>
          </a:xfrm>
          <a:prstGeom prst="rect">
            <a:avLst/>
          </a:prstGeom>
        </p:spPr>
        <p:txBody>
          <a:bodyPr/>
          <a:lstStyle>
            <a:lvl1pPr marL="0" indent="0">
              <a:spcBef>
                <a:spcPts val="500"/>
              </a:spcBef>
              <a:buSzTx/>
              <a:buFontTx/>
              <a:buNone/>
              <a:defRPr sz="2400">
                <a:solidFill>
                  <a:srgbClr val="FFFFFF"/>
                </a:solidFill>
                <a:latin typeface="Gill Sans"/>
                <a:ea typeface="Gill Sans"/>
                <a:cs typeface="Gill Sans"/>
                <a:sym typeface="Gill Sans"/>
              </a:defRPr>
            </a:lvl1pPr>
            <a:lvl2pPr marL="0" indent="457200">
              <a:spcBef>
                <a:spcPts val="500"/>
              </a:spcBef>
              <a:buSzTx/>
              <a:buFontTx/>
              <a:buNone/>
              <a:defRPr sz="2400">
                <a:solidFill>
                  <a:srgbClr val="FFFFFF"/>
                </a:solidFill>
                <a:latin typeface="Gill Sans"/>
                <a:ea typeface="Gill Sans"/>
                <a:cs typeface="Gill Sans"/>
                <a:sym typeface="Gill Sans"/>
              </a:defRPr>
            </a:lvl2pPr>
            <a:lvl3pPr marL="0" indent="914400">
              <a:spcBef>
                <a:spcPts val="500"/>
              </a:spcBef>
              <a:buSzTx/>
              <a:buFontTx/>
              <a:buNone/>
              <a:defRPr sz="2400">
                <a:solidFill>
                  <a:srgbClr val="FFFFFF"/>
                </a:solidFill>
                <a:latin typeface="Gill Sans"/>
                <a:ea typeface="Gill Sans"/>
                <a:cs typeface="Gill Sans"/>
                <a:sym typeface="Gill Sans"/>
              </a:defRPr>
            </a:lvl3pPr>
            <a:lvl4pPr marL="0" indent="1371600">
              <a:spcBef>
                <a:spcPts val="500"/>
              </a:spcBef>
              <a:buSzTx/>
              <a:buFontTx/>
              <a:buNone/>
              <a:defRPr sz="2400">
                <a:solidFill>
                  <a:srgbClr val="FFFFFF"/>
                </a:solidFill>
                <a:latin typeface="Gill Sans"/>
                <a:ea typeface="Gill Sans"/>
                <a:cs typeface="Gill Sans"/>
                <a:sym typeface="Gill Sans"/>
              </a:defRPr>
            </a:lvl4pPr>
            <a:lvl5pPr marL="0" indent="1828800">
              <a:spcBef>
                <a:spcPts val="500"/>
              </a:spcBef>
              <a:buSzTx/>
              <a:buFontTx/>
              <a:buNone/>
              <a:defRPr sz="2400">
                <a:solidFill>
                  <a:srgbClr val="FFFFFF"/>
                </a:solidFill>
                <a:latin typeface="Gill Sans"/>
                <a:ea typeface="Gill Sans"/>
                <a:cs typeface="Gill Sans"/>
                <a:sym typeface="Gill Sans"/>
              </a:defRPr>
            </a:lvl5pPr>
          </a:lstStyle>
          <a:p>
            <a:pPr lvl="0">
              <a:defRPr sz="1800">
                <a:solidFill>
                  <a:srgbClr val="000000"/>
                </a:solidFill>
              </a:defRPr>
            </a:pPr>
            <a:r>
              <a:rPr sz="2400">
                <a:solidFill>
                  <a:srgbClr val="FFFFFF"/>
                </a:solidFill>
              </a:rPr>
              <a:t>Body Level One</a:t>
            </a:r>
          </a:p>
          <a:p>
            <a:pPr lvl="1">
              <a:defRPr sz="1800">
                <a:solidFill>
                  <a:srgbClr val="000000"/>
                </a:solidFill>
              </a:defRPr>
            </a:pPr>
            <a:r>
              <a:rPr sz="2400">
                <a:solidFill>
                  <a:srgbClr val="FFFFFF"/>
                </a:solidFill>
              </a:rPr>
              <a:t>Body Level Two</a:t>
            </a:r>
          </a:p>
          <a:p>
            <a:pPr lvl="2">
              <a:defRPr sz="1800">
                <a:solidFill>
                  <a:srgbClr val="000000"/>
                </a:solidFill>
              </a:defRPr>
            </a:pPr>
            <a:r>
              <a:rPr sz="2400">
                <a:solidFill>
                  <a:srgbClr val="FFFFFF"/>
                </a:solidFill>
              </a:rPr>
              <a:t>Body Level Three</a:t>
            </a:r>
          </a:p>
          <a:p>
            <a:pPr lvl="3">
              <a:defRPr sz="1800">
                <a:solidFill>
                  <a:srgbClr val="000000"/>
                </a:solidFill>
              </a:defRPr>
            </a:pPr>
            <a:r>
              <a:rPr sz="2400">
                <a:solidFill>
                  <a:srgbClr val="FFFFFF"/>
                </a:solidFill>
              </a:rPr>
              <a:t>Body Level Four</a:t>
            </a:r>
          </a:p>
          <a:p>
            <a:pPr lvl="4">
              <a:defRPr sz="1800">
                <a:solidFill>
                  <a:srgbClr val="000000"/>
                </a:solidFill>
              </a:defRPr>
            </a:pPr>
            <a:r>
              <a:rPr sz="2400">
                <a:solidFill>
                  <a:srgbClr val="FFFFFF"/>
                </a:solidFill>
              </a:rPr>
              <a:t>Body Level Five</a:t>
            </a: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33" name="Shape 33"/>
          <p:cNvSpPr>
            <a:spLocks noGrp="1"/>
          </p:cNvSpPr>
          <p:nvPr>
            <p:ph type="title"/>
          </p:nvPr>
        </p:nvSpPr>
        <p:spPr>
          <a:xfrm>
            <a:off x="457200" y="92076"/>
            <a:ext cx="8229600" cy="150812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0"/>
            <a:ext cx="8229600" cy="1364403"/>
          </a:xfrm>
          <a:prstGeom prst="rect">
            <a:avLst/>
          </a:prstGeom>
          <a:ln w="12700">
            <a:miter lim="400000"/>
          </a:ln>
          <a:extLst>
            <a:ext uri="{C572A759-6A51-4108-AA02-DFA0A04FC94B}">
              <ma14:wrappingTextBoxFlag xmlns:ma14="http://schemas.microsoft.com/office/mac/drawingml/2011/main" val="1"/>
            </a:ext>
          </a:extLst>
        </p:spPr>
        <p:txBody>
          <a:bodyPr lIns="45719" rIns="45719" anchor="b"/>
          <a:lstStyle/>
          <a:p>
            <a:pPr lvl="0">
              <a:defRPr sz="1800" cap="none">
                <a:solidFill>
                  <a:srgbClr val="000000"/>
                </a:solidFill>
              </a:defRPr>
            </a:pPr>
            <a:r>
              <a:rPr sz="3200" cap="all" dirty="0">
                <a:solidFill>
                  <a:srgbClr val="1897D3"/>
                </a:solidFill>
              </a:rPr>
              <a:t>Title Text</a:t>
            </a:r>
          </a:p>
        </p:txBody>
      </p:sp>
      <p:sp>
        <p:nvSpPr>
          <p:cNvPr id="3" name="Shape 3"/>
          <p:cNvSpPr>
            <a:spLocks noGrp="1"/>
          </p:cNvSpPr>
          <p:nvPr>
            <p:ph type="sldNum" sz="quarter" idx="2"/>
          </p:nvPr>
        </p:nvSpPr>
        <p:spPr>
          <a:xfrm>
            <a:off x="1" y="6473475"/>
            <a:ext cx="562766" cy="313394"/>
          </a:xfrm>
          <a:prstGeom prst="rect">
            <a:avLst/>
          </a:prstGeom>
          <a:ln w="12700">
            <a:miter lim="400000"/>
          </a:ln>
        </p:spPr>
        <p:txBody>
          <a:bodyPr lIns="45719" rIns="45719" anchor="ctr">
            <a:spAutoFit/>
          </a:bodyPr>
          <a:lstStyle>
            <a:lvl1pPr algn="r" defTabSz="457200">
              <a:defRPr sz="1600">
                <a:solidFill>
                  <a:srgbClr val="FFFFFF"/>
                </a:solidFill>
                <a:latin typeface="Arial Bold"/>
                <a:ea typeface="Arial Bold"/>
                <a:cs typeface="Arial Bold"/>
                <a:sym typeface="Arial Bold"/>
              </a:defRPr>
            </a:lvl1pPr>
          </a:lstStyle>
          <a:p>
            <a:pPr lvl="0"/>
            <a:fld id="{86CB4B4D-7CA3-9044-876B-883B54F8677D}" type="slidenum">
              <a:t>‹#›</a:t>
            </a:fld>
            <a:endParaRPr/>
          </a:p>
        </p:txBody>
      </p:sp>
      <p:sp>
        <p:nvSpPr>
          <p:cNvPr id="4" name="Shape 4"/>
          <p:cNvSpPr/>
          <p:nvPr/>
        </p:nvSpPr>
        <p:spPr>
          <a:xfrm>
            <a:off x="-1" y="1417638"/>
            <a:ext cx="9144001" cy="1588"/>
          </a:xfrm>
          <a:prstGeom prst="line">
            <a:avLst/>
          </a:prstGeom>
          <a:ln w="25400">
            <a:solidFill/>
          </a:ln>
        </p:spPr>
        <p:txBody>
          <a:bodyPr lIns="0" tIns="0" rIns="0" bIns="0"/>
          <a:lstStyle/>
          <a:p>
            <a:pPr lvl="0" defTabSz="457200">
              <a:defRPr sz="1200">
                <a:latin typeface="+mn-lt"/>
                <a:ea typeface="+mn-ea"/>
                <a:cs typeface="+mn-cs"/>
                <a:sym typeface="Helvetica"/>
              </a:defRPr>
            </a:pPr>
            <a:endParaRPr/>
          </a:p>
        </p:txBody>
      </p:sp>
      <p:sp>
        <p:nvSpPr>
          <p:cNvPr id="5" name="Shape 5"/>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a:bodyPr>
          <a:lstStyle/>
          <a:p>
            <a:pPr lvl="0"/>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xmlns:p14="http://schemas.microsoft.com/office/powerpoint/2010/main" spd="med"/>
  <p:hf hdr="0" ftr="0" dt="0"/>
  <p:txStyles>
    <p:titleStyle>
      <a:lvl1pPr defTabSz="457200">
        <a:defRPr sz="3500" cap="all">
          <a:solidFill>
            <a:srgbClr val="1897D3"/>
          </a:solidFill>
          <a:latin typeface="Memphis Bold"/>
          <a:ea typeface="Arial Bold"/>
          <a:cs typeface="Memphis Bold"/>
          <a:sym typeface="Arial Bold"/>
        </a:defRPr>
      </a:lvl1pPr>
      <a:lvl2pPr defTabSz="457200">
        <a:defRPr sz="3200" cap="all">
          <a:solidFill>
            <a:srgbClr val="1897D3"/>
          </a:solidFill>
          <a:latin typeface="Arial Bold"/>
          <a:ea typeface="Arial Bold"/>
          <a:cs typeface="Arial Bold"/>
          <a:sym typeface="Arial Bold"/>
        </a:defRPr>
      </a:lvl2pPr>
      <a:lvl3pPr defTabSz="457200">
        <a:defRPr sz="3200" cap="all">
          <a:solidFill>
            <a:srgbClr val="1897D3"/>
          </a:solidFill>
          <a:latin typeface="Arial Bold"/>
          <a:ea typeface="Arial Bold"/>
          <a:cs typeface="Arial Bold"/>
          <a:sym typeface="Arial Bold"/>
        </a:defRPr>
      </a:lvl3pPr>
      <a:lvl4pPr defTabSz="457200">
        <a:defRPr sz="3200" cap="all">
          <a:solidFill>
            <a:srgbClr val="1897D3"/>
          </a:solidFill>
          <a:latin typeface="Arial Bold"/>
          <a:ea typeface="Arial Bold"/>
          <a:cs typeface="Arial Bold"/>
          <a:sym typeface="Arial Bold"/>
        </a:defRPr>
      </a:lvl4pPr>
      <a:lvl5pPr defTabSz="457200">
        <a:defRPr sz="3200" cap="all">
          <a:solidFill>
            <a:srgbClr val="1897D3"/>
          </a:solidFill>
          <a:latin typeface="Arial Bold"/>
          <a:ea typeface="Arial Bold"/>
          <a:cs typeface="Arial Bold"/>
          <a:sym typeface="Arial Bold"/>
        </a:defRPr>
      </a:lvl5pPr>
      <a:lvl6pPr defTabSz="457200">
        <a:defRPr sz="3200" cap="all">
          <a:solidFill>
            <a:srgbClr val="1897D3"/>
          </a:solidFill>
          <a:latin typeface="Arial Bold"/>
          <a:ea typeface="Arial Bold"/>
          <a:cs typeface="Arial Bold"/>
          <a:sym typeface="Arial Bold"/>
        </a:defRPr>
      </a:lvl6pPr>
      <a:lvl7pPr defTabSz="457200">
        <a:defRPr sz="3200" cap="all">
          <a:solidFill>
            <a:srgbClr val="1897D3"/>
          </a:solidFill>
          <a:latin typeface="Arial Bold"/>
          <a:ea typeface="Arial Bold"/>
          <a:cs typeface="Arial Bold"/>
          <a:sym typeface="Arial Bold"/>
        </a:defRPr>
      </a:lvl7pPr>
      <a:lvl8pPr defTabSz="457200">
        <a:defRPr sz="3200" cap="all">
          <a:solidFill>
            <a:srgbClr val="1897D3"/>
          </a:solidFill>
          <a:latin typeface="Arial Bold"/>
          <a:ea typeface="Arial Bold"/>
          <a:cs typeface="Arial Bold"/>
          <a:sym typeface="Arial Bold"/>
        </a:defRPr>
      </a:lvl8pPr>
      <a:lvl9pPr defTabSz="457200">
        <a:defRPr sz="3200" cap="all">
          <a:solidFill>
            <a:srgbClr val="1897D3"/>
          </a:solidFill>
          <a:latin typeface="Arial Bold"/>
          <a:ea typeface="Arial Bold"/>
          <a:cs typeface="Arial Bold"/>
          <a:sym typeface="Arial Bold"/>
        </a:defRPr>
      </a:lvl9pPr>
    </p:titleStyle>
    <p:bodyStyle>
      <a:lvl1pPr marL="266700" indent="-266700" defTabSz="457200">
        <a:lnSpc>
          <a:spcPct val="100000"/>
        </a:lnSpc>
        <a:spcBef>
          <a:spcPts val="400"/>
        </a:spcBef>
        <a:spcAft>
          <a:spcPts val="1200"/>
        </a:spcAft>
        <a:buSzPct val="100000"/>
        <a:buFont typeface="Arial"/>
        <a:buChar char="•"/>
        <a:defRPr sz="2000">
          <a:latin typeface="Myriad Pro"/>
          <a:ea typeface="Verdana"/>
          <a:cs typeface="Myriad Pro"/>
          <a:sym typeface="Verdana"/>
        </a:defRPr>
      </a:lvl1pPr>
      <a:lvl2pPr marL="625475" indent="-358775" defTabSz="457200">
        <a:lnSpc>
          <a:spcPct val="100000"/>
        </a:lnSpc>
        <a:spcBef>
          <a:spcPts val="400"/>
        </a:spcBef>
        <a:spcAft>
          <a:spcPts val="1200"/>
        </a:spcAft>
        <a:buSzPct val="100000"/>
        <a:buFont typeface="Arial"/>
        <a:buChar char="–"/>
        <a:defRPr sz="2000">
          <a:latin typeface="Myriad Pro"/>
          <a:ea typeface="Verdana"/>
          <a:cs typeface="Myriad Pro"/>
          <a:sym typeface="Verdana"/>
        </a:defRPr>
      </a:lvl2pPr>
      <a:lvl3pPr marL="1143000" indent="-228600" defTabSz="457200">
        <a:lnSpc>
          <a:spcPct val="100000"/>
        </a:lnSpc>
        <a:spcBef>
          <a:spcPts val="400"/>
        </a:spcBef>
        <a:spcAft>
          <a:spcPts val="1200"/>
        </a:spcAft>
        <a:buSzPct val="100000"/>
        <a:buFont typeface="Arial"/>
        <a:buChar char="•"/>
        <a:defRPr sz="2000">
          <a:latin typeface="Myriad Pro"/>
          <a:ea typeface="Verdana"/>
          <a:cs typeface="Myriad Pro"/>
          <a:sym typeface="Verdana"/>
        </a:defRPr>
      </a:lvl3pPr>
      <a:lvl4pPr marL="1600200" indent="-228600" defTabSz="457200">
        <a:lnSpc>
          <a:spcPct val="100000"/>
        </a:lnSpc>
        <a:spcBef>
          <a:spcPts val="400"/>
        </a:spcBef>
        <a:spcAft>
          <a:spcPts val="1200"/>
        </a:spcAft>
        <a:buSzPct val="100000"/>
        <a:buFont typeface="Arial"/>
        <a:buChar char="–"/>
        <a:defRPr sz="2000">
          <a:latin typeface="Myriad Pro"/>
          <a:ea typeface="Verdana"/>
          <a:cs typeface="Myriad Pro"/>
          <a:sym typeface="Verdana"/>
        </a:defRPr>
      </a:lvl4pPr>
      <a:lvl5pPr marL="2057400" indent="-228600" defTabSz="457200">
        <a:lnSpc>
          <a:spcPct val="100000"/>
        </a:lnSpc>
        <a:spcBef>
          <a:spcPts val="400"/>
        </a:spcBef>
        <a:spcAft>
          <a:spcPts val="1200"/>
        </a:spcAft>
        <a:buSzPct val="100000"/>
        <a:buFont typeface="Arial"/>
        <a:buChar char="»"/>
        <a:defRPr sz="2000">
          <a:latin typeface="Myriad Pro"/>
          <a:ea typeface="Verdana"/>
          <a:cs typeface="Myriad Pro"/>
          <a:sym typeface="Verdana"/>
        </a:defRPr>
      </a:lvl5pPr>
      <a:lvl6pPr marL="2491739" indent="-205739" defTabSz="457200">
        <a:spcBef>
          <a:spcPts val="400"/>
        </a:spcBef>
        <a:buSzPct val="100000"/>
        <a:buFont typeface="Arial"/>
        <a:buChar char="•"/>
        <a:defRPr>
          <a:latin typeface="Verdana"/>
          <a:ea typeface="Verdana"/>
          <a:cs typeface="Verdana"/>
          <a:sym typeface="Verdana"/>
        </a:defRPr>
      </a:lvl6pPr>
      <a:lvl7pPr marL="2948939" indent="-205739" defTabSz="457200">
        <a:spcBef>
          <a:spcPts val="400"/>
        </a:spcBef>
        <a:buSzPct val="100000"/>
        <a:buFont typeface="Arial"/>
        <a:buChar char="•"/>
        <a:defRPr>
          <a:latin typeface="Verdana"/>
          <a:ea typeface="Verdana"/>
          <a:cs typeface="Verdana"/>
          <a:sym typeface="Verdana"/>
        </a:defRPr>
      </a:lvl7pPr>
      <a:lvl8pPr marL="3406140" indent="-205740" defTabSz="457200">
        <a:spcBef>
          <a:spcPts val="400"/>
        </a:spcBef>
        <a:buSzPct val="100000"/>
        <a:buFont typeface="Arial"/>
        <a:buChar char="•"/>
        <a:defRPr>
          <a:latin typeface="Verdana"/>
          <a:ea typeface="Verdana"/>
          <a:cs typeface="Verdana"/>
          <a:sym typeface="Verdana"/>
        </a:defRPr>
      </a:lvl8pPr>
      <a:lvl9pPr marL="3863340" indent="-205740" defTabSz="457200">
        <a:spcBef>
          <a:spcPts val="400"/>
        </a:spcBef>
        <a:buSzPct val="100000"/>
        <a:buFont typeface="Arial"/>
        <a:buChar char="•"/>
        <a:defRPr>
          <a:latin typeface="Verdana"/>
          <a:ea typeface="Verdana"/>
          <a:cs typeface="Verdana"/>
          <a:sym typeface="Verdana"/>
        </a:defRPr>
      </a:lvl9pPr>
    </p:bodyStyle>
    <p:otherStyle>
      <a:lvl1pPr algn="r" defTabSz="457200">
        <a:defRPr sz="1600">
          <a:solidFill>
            <a:schemeClr val="tx1"/>
          </a:solidFill>
          <a:latin typeface="+mn-lt"/>
          <a:ea typeface="+mn-ea"/>
          <a:cs typeface="+mn-cs"/>
          <a:sym typeface="Arial Bold"/>
        </a:defRPr>
      </a:lvl1pPr>
      <a:lvl2pPr indent="457200" algn="r" defTabSz="457200">
        <a:defRPr sz="1600">
          <a:solidFill>
            <a:schemeClr val="tx1"/>
          </a:solidFill>
          <a:latin typeface="+mn-lt"/>
          <a:ea typeface="+mn-ea"/>
          <a:cs typeface="+mn-cs"/>
          <a:sym typeface="Arial Bold"/>
        </a:defRPr>
      </a:lvl2pPr>
      <a:lvl3pPr indent="914400" algn="r" defTabSz="457200">
        <a:defRPr sz="1600">
          <a:solidFill>
            <a:schemeClr val="tx1"/>
          </a:solidFill>
          <a:latin typeface="+mn-lt"/>
          <a:ea typeface="+mn-ea"/>
          <a:cs typeface="+mn-cs"/>
          <a:sym typeface="Arial Bold"/>
        </a:defRPr>
      </a:lvl3pPr>
      <a:lvl4pPr indent="1371600" algn="r" defTabSz="457200">
        <a:defRPr sz="1600">
          <a:solidFill>
            <a:schemeClr val="tx1"/>
          </a:solidFill>
          <a:latin typeface="+mn-lt"/>
          <a:ea typeface="+mn-ea"/>
          <a:cs typeface="+mn-cs"/>
          <a:sym typeface="Arial Bold"/>
        </a:defRPr>
      </a:lvl4pPr>
      <a:lvl5pPr indent="1828800" algn="r" defTabSz="457200">
        <a:defRPr sz="1600">
          <a:solidFill>
            <a:schemeClr val="tx1"/>
          </a:solidFill>
          <a:latin typeface="+mn-lt"/>
          <a:ea typeface="+mn-ea"/>
          <a:cs typeface="+mn-cs"/>
          <a:sym typeface="Arial Bold"/>
        </a:defRPr>
      </a:lvl5pPr>
      <a:lvl6pPr indent="2286000" algn="r" defTabSz="457200">
        <a:defRPr sz="1600">
          <a:solidFill>
            <a:schemeClr val="tx1"/>
          </a:solidFill>
          <a:latin typeface="+mn-lt"/>
          <a:ea typeface="+mn-ea"/>
          <a:cs typeface="+mn-cs"/>
          <a:sym typeface="Arial Bold"/>
        </a:defRPr>
      </a:lvl6pPr>
      <a:lvl7pPr indent="2743200" algn="r" defTabSz="457200">
        <a:defRPr sz="1600">
          <a:solidFill>
            <a:schemeClr val="tx1"/>
          </a:solidFill>
          <a:latin typeface="+mn-lt"/>
          <a:ea typeface="+mn-ea"/>
          <a:cs typeface="+mn-cs"/>
          <a:sym typeface="Arial Bold"/>
        </a:defRPr>
      </a:lvl7pPr>
      <a:lvl8pPr indent="3200400" algn="r" defTabSz="457200">
        <a:defRPr sz="1600">
          <a:solidFill>
            <a:schemeClr val="tx1"/>
          </a:solidFill>
          <a:latin typeface="+mn-lt"/>
          <a:ea typeface="+mn-ea"/>
          <a:cs typeface="+mn-cs"/>
          <a:sym typeface="Arial Bold"/>
        </a:defRPr>
      </a:lvl8pPr>
      <a:lvl9pPr indent="3657600" algn="r" defTabSz="457200">
        <a:defRPr sz="1600">
          <a:solidFill>
            <a:schemeClr val="tx1"/>
          </a:solidFill>
          <a:latin typeface="+mn-lt"/>
          <a:ea typeface="+mn-ea"/>
          <a:cs typeface="+mn-cs"/>
          <a:sym typeface="Arial Bold"/>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hape 47"/>
          <p:cNvSpPr>
            <a:spLocks noGrp="1"/>
          </p:cNvSpPr>
          <p:nvPr>
            <p:ph type="title"/>
          </p:nvPr>
        </p:nvSpPr>
        <p:spPr>
          <a:xfrm>
            <a:off x="685800" y="2502941"/>
            <a:ext cx="7772400" cy="584776"/>
          </a:xfrm>
          <a:prstGeom prst="rect">
            <a:avLst/>
          </a:prstGeom>
        </p:spPr>
        <p:txBody>
          <a:bodyPr lIns="0" tIns="0" rIns="0" bIns="0">
            <a:normAutofit/>
          </a:bodyPr>
          <a:lstStyle/>
          <a:p>
            <a:pPr lvl="0">
              <a:defRPr sz="1800" cap="none"/>
            </a:pPr>
            <a:r>
              <a:rPr sz="3200" cap="all"/>
              <a:t>Rental housing</a:t>
            </a:r>
          </a:p>
        </p:txBody>
      </p:sp>
      <p:pic>
        <p:nvPicPr>
          <p:cNvPr id="48" name="image4.png"/>
          <p:cNvPicPr/>
          <p:nvPr/>
        </p:nvPicPr>
        <p:blipFill>
          <a:blip r:embed="rId2">
            <a:extLst/>
          </a:blip>
          <a:stretch>
            <a:fillRect/>
          </a:stretch>
        </p:blipFill>
        <p:spPr>
          <a:xfrm>
            <a:off x="2057400" y="-4267"/>
            <a:ext cx="5126030" cy="6862267"/>
          </a:xfrm>
          <a:prstGeom prst="rect">
            <a:avLst/>
          </a:prstGeom>
          <a:ln w="12700">
            <a:miter lim="400000"/>
          </a:ln>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Shape 82"/>
          <p:cNvSpPr>
            <a:spLocks noGrp="1"/>
          </p:cNvSpPr>
          <p:nvPr>
            <p:ph type="title"/>
          </p:nvPr>
        </p:nvSpPr>
        <p:spPr>
          <a:xfrm>
            <a:off x="457200" y="287185"/>
            <a:ext cx="8229600" cy="932015"/>
          </a:xfrm>
          <a:prstGeom prst="rect">
            <a:avLst/>
          </a:prstGeom>
        </p:spPr>
        <p:txBody>
          <a:bodyPr lIns="0" tIns="0" rIns="0" bIns="0">
            <a:noAutofit/>
          </a:bodyPr>
          <a:lstStyle/>
          <a:p>
            <a:pPr lvl="0">
              <a:defRPr sz="1800" cap="none">
                <a:solidFill>
                  <a:srgbClr val="000000"/>
                </a:solidFill>
              </a:defRPr>
            </a:pPr>
            <a:r>
              <a:rPr lang="en-US" sz="3600" cap="none" dirty="0" smtClean="0">
                <a:solidFill>
                  <a:srgbClr val="0B5F6A"/>
                </a:solidFill>
              </a:rPr>
              <a:t>The Contribution of Family Houses</a:t>
            </a:r>
            <a:endParaRPr lang="en-US" sz="3600" cap="none" dirty="0">
              <a:solidFill>
                <a:srgbClr val="0B5F6A"/>
              </a:solidFill>
            </a:endParaRPr>
          </a:p>
        </p:txBody>
      </p:sp>
      <p:sp>
        <p:nvSpPr>
          <p:cNvPr id="84" name="Shape 84"/>
          <p:cNvSpPr>
            <a:spLocks noGrp="1"/>
          </p:cNvSpPr>
          <p:nvPr>
            <p:ph type="body" idx="1"/>
          </p:nvPr>
        </p:nvSpPr>
        <p:spPr>
          <a:xfrm>
            <a:off x="457200" y="1600200"/>
            <a:ext cx="8229600" cy="4525963"/>
          </a:xfrm>
          <a:prstGeom prst="rect">
            <a:avLst/>
          </a:prstGeom>
        </p:spPr>
        <p:txBody>
          <a:bodyPr/>
          <a:lstStyle/>
          <a:p>
            <a:pPr marL="0" lvl="0" indent="0">
              <a:spcAft>
                <a:spcPts val="2400"/>
              </a:spcAft>
              <a:buSzTx/>
              <a:buNone/>
            </a:pPr>
            <a:r>
              <a:rPr sz="2000" dirty="0" smtClean="0"/>
              <a:t>‘</a:t>
            </a:r>
            <a:r>
              <a:rPr sz="2000" dirty="0"/>
              <a:t>Policy </a:t>
            </a:r>
            <a:r>
              <a:rPr sz="2000" dirty="0" smtClean="0"/>
              <a:t>makers</a:t>
            </a:r>
            <a:r>
              <a:rPr lang="en-US" sz="2000" dirty="0" smtClean="0"/>
              <a:t>…</a:t>
            </a:r>
            <a:r>
              <a:rPr sz="2000" dirty="0" smtClean="0"/>
              <a:t>should </a:t>
            </a:r>
            <a:r>
              <a:rPr sz="2000" dirty="0"/>
              <a:t>be mindful of the major contribution which family houses make in housing those on low incomes, and act to encourage and enable maintenance and provision of such housing rather than acting as if it is a vestige of a bygone age, of little relevance to the modern city</a:t>
            </a:r>
            <a:r>
              <a:rPr sz="2000" dirty="0" smtClean="0"/>
              <a:t>’</a:t>
            </a:r>
            <a:endParaRPr sz="2000" dirty="0"/>
          </a:p>
          <a:p>
            <a:pPr marL="0" lvl="0" indent="0">
              <a:spcAft>
                <a:spcPts val="600"/>
              </a:spcAft>
              <a:buSzTx/>
              <a:buNone/>
            </a:pPr>
            <a:r>
              <a:rPr lang="en-GB" sz="2000" b="1" i="1" dirty="0" smtClean="0"/>
              <a:t>&gt;&gt;</a:t>
            </a:r>
            <a:r>
              <a:rPr sz="2000" b="1" i="1" dirty="0" smtClean="0"/>
              <a:t>Questions:</a:t>
            </a:r>
            <a:endParaRPr lang="en-GB" sz="2000" b="1" i="1" dirty="0" smtClean="0"/>
          </a:p>
          <a:p>
            <a:pPr marL="0" lvl="0" indent="0">
              <a:spcAft>
                <a:spcPts val="600"/>
              </a:spcAft>
              <a:buSzTx/>
              <a:buNone/>
            </a:pPr>
            <a:r>
              <a:rPr sz="2000" i="1" dirty="0" smtClean="0"/>
              <a:t>What </a:t>
            </a:r>
            <a:r>
              <a:rPr sz="2000" i="1" dirty="0"/>
              <a:t>are the advantages of family houses?</a:t>
            </a:r>
          </a:p>
          <a:p>
            <a:pPr marL="0" lvl="0" indent="0">
              <a:spcAft>
                <a:spcPts val="600"/>
              </a:spcAft>
              <a:buSzTx/>
              <a:buNone/>
            </a:pPr>
            <a:r>
              <a:rPr sz="2000" i="1" dirty="0" smtClean="0"/>
              <a:t>What </a:t>
            </a:r>
            <a:r>
              <a:rPr sz="2000" i="1" dirty="0"/>
              <a:t>is the attitude of policy makers in your </a:t>
            </a:r>
            <a:r>
              <a:rPr sz="2000" i="1" dirty="0" smtClean="0"/>
              <a:t>country</a:t>
            </a:r>
            <a:r>
              <a:rPr sz="2000" i="1" dirty="0"/>
              <a:t>?</a:t>
            </a:r>
          </a:p>
          <a:p>
            <a:pPr marL="0" lvl="0" indent="0">
              <a:spcAft>
                <a:spcPts val="600"/>
              </a:spcAft>
              <a:buSzTx/>
              <a:buNone/>
            </a:pPr>
            <a:r>
              <a:rPr sz="2000" i="1" dirty="0" smtClean="0"/>
              <a:t>What </a:t>
            </a:r>
            <a:r>
              <a:rPr sz="2000" i="1" dirty="0"/>
              <a:t>can/should policy makers do to </a:t>
            </a:r>
            <a:r>
              <a:rPr sz="2000" i="1" dirty="0" smtClean="0"/>
              <a:t>encourage</a:t>
            </a:r>
            <a:r>
              <a:rPr lang="en-GB" sz="2000" i="1" dirty="0" smtClean="0"/>
              <a:t> </a:t>
            </a:r>
            <a:r>
              <a:rPr sz="2000" i="1" dirty="0" smtClean="0"/>
              <a:t>and </a:t>
            </a:r>
            <a:r>
              <a:rPr sz="2000" i="1" dirty="0"/>
              <a:t>enable the provision of family houses?</a:t>
            </a:r>
            <a:r>
              <a:rPr sz="2000" dirty="0"/>
              <a:t> </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10</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a:spLocks noGrp="1"/>
          </p:cNvSpPr>
          <p:nvPr>
            <p:ph type="title"/>
          </p:nvPr>
        </p:nvSpPr>
        <p:spPr>
          <a:xfrm>
            <a:off x="457200" y="287185"/>
            <a:ext cx="8229600" cy="932015"/>
          </a:xfrm>
          <a:prstGeom prst="rect">
            <a:avLst/>
          </a:prstGeom>
        </p:spPr>
        <p:txBody>
          <a:bodyPr lIns="0" tIns="0" rIns="0" bIns="0">
            <a:normAutofit/>
          </a:bodyPr>
          <a:lstStyle/>
          <a:p>
            <a:pPr lvl="0">
              <a:defRPr sz="1800" cap="none">
                <a:solidFill>
                  <a:srgbClr val="000000"/>
                </a:solidFill>
              </a:defRPr>
            </a:pPr>
            <a:r>
              <a:rPr lang="en-US" sz="3200" cap="none" dirty="0" smtClean="0">
                <a:solidFill>
                  <a:srgbClr val="0B5F6A"/>
                </a:solidFill>
              </a:rPr>
              <a:t>Why Rental Housing Tends to be Invisible</a:t>
            </a:r>
            <a:endParaRPr lang="en-US" sz="3200" cap="none" dirty="0">
              <a:solidFill>
                <a:srgbClr val="0B5F6A"/>
              </a:solidFill>
            </a:endParaRPr>
          </a:p>
        </p:txBody>
      </p:sp>
      <p:sp>
        <p:nvSpPr>
          <p:cNvPr id="88" name="Shape 88"/>
          <p:cNvSpPr>
            <a:spLocks noGrp="1"/>
          </p:cNvSpPr>
          <p:nvPr>
            <p:ph type="body" idx="1"/>
          </p:nvPr>
        </p:nvSpPr>
        <p:spPr>
          <a:xfrm>
            <a:off x="457200" y="1676400"/>
            <a:ext cx="8229600" cy="4449763"/>
          </a:xfrm>
          <a:prstGeom prst="rect">
            <a:avLst/>
          </a:prstGeom>
        </p:spPr>
        <p:txBody>
          <a:bodyPr>
            <a:normAutofit/>
          </a:bodyPr>
          <a:lstStyle/>
          <a:p>
            <a:pPr lvl="0">
              <a:spcBef>
                <a:spcPts val="600"/>
              </a:spcBef>
            </a:pPr>
            <a:r>
              <a:rPr dirty="0"/>
              <a:t>It is often hard to distinguish rental housing from owner-occupied housing</a:t>
            </a:r>
          </a:p>
          <a:p>
            <a:pPr lvl="0">
              <a:spcBef>
                <a:spcPts val="600"/>
              </a:spcBef>
            </a:pPr>
            <a:r>
              <a:rPr dirty="0"/>
              <a:t>Rental housing is dispersed all over the city</a:t>
            </a:r>
          </a:p>
          <a:p>
            <a:pPr lvl="0">
              <a:spcBef>
                <a:spcPts val="600"/>
              </a:spcBef>
            </a:pPr>
            <a:r>
              <a:rPr dirty="0"/>
              <a:t>It is hard to distinguish landlords from their tenants</a:t>
            </a:r>
          </a:p>
          <a:p>
            <a:pPr lvl="0">
              <a:spcBef>
                <a:spcPts val="600"/>
              </a:spcBef>
            </a:pPr>
            <a:r>
              <a:rPr dirty="0"/>
              <a:t>Both landlords and tenants often keep their rental relationships quiet </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11</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600" cap="none" dirty="0" smtClean="0">
                <a:solidFill>
                  <a:srgbClr val="0B5F6A"/>
                </a:solidFill>
              </a:rPr>
              <a:t>Supply of Rental Housing</a:t>
            </a:r>
            <a:endParaRPr lang="en-US" sz="3600" cap="none" dirty="0">
              <a:solidFill>
                <a:srgbClr val="0B5F6A"/>
              </a:solidFill>
            </a:endParaRPr>
          </a:p>
        </p:txBody>
      </p:sp>
      <p:sp>
        <p:nvSpPr>
          <p:cNvPr id="96" name="Shape 96"/>
          <p:cNvSpPr>
            <a:spLocks noGrp="1"/>
          </p:cNvSpPr>
          <p:nvPr>
            <p:ph type="body" idx="1"/>
          </p:nvPr>
        </p:nvSpPr>
        <p:spPr>
          <a:xfrm>
            <a:off x="457200" y="1600200"/>
            <a:ext cx="8229600" cy="4525963"/>
          </a:xfrm>
          <a:prstGeom prst="rect">
            <a:avLst/>
          </a:prstGeom>
        </p:spPr>
        <p:txBody>
          <a:bodyPr>
            <a:normAutofit/>
          </a:bodyPr>
          <a:lstStyle/>
          <a:p>
            <a:pPr marL="0" lvl="0" indent="0">
              <a:spcBef>
                <a:spcPts val="500"/>
              </a:spcBef>
              <a:spcAft>
                <a:spcPts val="1800"/>
              </a:spcAft>
              <a:buSzTx/>
              <a:buNone/>
            </a:pPr>
            <a:r>
              <a:rPr dirty="0" smtClean="0"/>
              <a:t>‘</a:t>
            </a:r>
            <a:r>
              <a:rPr dirty="0"/>
              <a:t>Large-scale government-built housing has generally been negligible in African countries’	</a:t>
            </a:r>
          </a:p>
          <a:p>
            <a:pPr marL="0" lvl="0" indent="0">
              <a:spcBef>
                <a:spcPts val="500"/>
              </a:spcBef>
              <a:spcAft>
                <a:spcPts val="3000"/>
              </a:spcAft>
              <a:buSzTx/>
              <a:buNone/>
            </a:pPr>
            <a:r>
              <a:rPr dirty="0" smtClean="0"/>
              <a:t>‘</a:t>
            </a:r>
            <a:r>
              <a:rPr dirty="0"/>
              <a:t>The private </a:t>
            </a:r>
            <a:r>
              <a:rPr dirty="0" smtClean="0"/>
              <a:t>sector</a:t>
            </a:r>
            <a:r>
              <a:rPr lang="en-US" dirty="0" smtClean="0"/>
              <a:t>…</a:t>
            </a:r>
            <a:r>
              <a:rPr dirty="0" smtClean="0"/>
              <a:t>has </a:t>
            </a:r>
            <a:r>
              <a:rPr dirty="0"/>
              <a:t>come to be the major producer of most urban rental </a:t>
            </a:r>
            <a:r>
              <a:rPr dirty="0" smtClean="0"/>
              <a:t>housing</a:t>
            </a:r>
            <a:r>
              <a:rPr lang="en-US" dirty="0" smtClean="0"/>
              <a:t>…</a:t>
            </a:r>
            <a:r>
              <a:rPr dirty="0" smtClean="0"/>
              <a:t>sometimes </a:t>
            </a:r>
            <a:r>
              <a:rPr dirty="0"/>
              <a:t>supported by the state’</a:t>
            </a:r>
          </a:p>
          <a:p>
            <a:pPr marL="0" lvl="0" indent="0">
              <a:spcBef>
                <a:spcPts val="500"/>
              </a:spcBef>
              <a:spcAft>
                <a:spcPts val="600"/>
              </a:spcAft>
              <a:buSzTx/>
              <a:buNone/>
            </a:pPr>
            <a:r>
              <a:rPr lang="en-GB" b="1" i="1" dirty="0" smtClean="0"/>
              <a:t>&gt;&gt;</a:t>
            </a:r>
            <a:r>
              <a:rPr b="1" i="1" dirty="0" smtClean="0"/>
              <a:t>Questions:</a:t>
            </a:r>
            <a:endParaRPr lang="en-GB" b="1" i="1" dirty="0" smtClean="0"/>
          </a:p>
          <a:p>
            <a:pPr marL="0" lvl="0" indent="0">
              <a:spcBef>
                <a:spcPts val="500"/>
              </a:spcBef>
              <a:spcAft>
                <a:spcPts val="600"/>
              </a:spcAft>
              <a:buSzTx/>
              <a:buNone/>
            </a:pPr>
            <a:r>
              <a:rPr i="1" dirty="0" smtClean="0"/>
              <a:t>Is </a:t>
            </a:r>
            <a:r>
              <a:rPr i="1" dirty="0"/>
              <a:t>this so in your country?</a:t>
            </a:r>
          </a:p>
          <a:p>
            <a:pPr marL="0" lvl="0" indent="0">
              <a:spcBef>
                <a:spcPts val="500"/>
              </a:spcBef>
              <a:spcAft>
                <a:spcPts val="600"/>
              </a:spcAft>
              <a:buSzTx/>
              <a:buNone/>
            </a:pPr>
            <a:r>
              <a:rPr i="1" dirty="0" smtClean="0"/>
              <a:t>What </a:t>
            </a:r>
            <a:r>
              <a:rPr i="1" dirty="0"/>
              <a:t>are the reasons for little public </a:t>
            </a:r>
            <a:r>
              <a:rPr i="1" dirty="0" smtClean="0"/>
              <a:t>rental </a:t>
            </a:r>
            <a:r>
              <a:rPr i="1" dirty="0"/>
              <a:t>housing?</a:t>
            </a:r>
          </a:p>
          <a:p>
            <a:pPr marL="0" lvl="0" indent="0">
              <a:spcBef>
                <a:spcPts val="500"/>
              </a:spcBef>
              <a:spcAft>
                <a:spcPts val="600"/>
              </a:spcAft>
              <a:buSzTx/>
              <a:buNone/>
            </a:pPr>
            <a:r>
              <a:rPr i="1" dirty="0" smtClean="0"/>
              <a:t>What </a:t>
            </a:r>
            <a:r>
              <a:rPr i="1" dirty="0"/>
              <a:t>are the consequences</a:t>
            </a:r>
            <a:r>
              <a:rPr i="1" dirty="0" smtClean="0"/>
              <a:t>?</a:t>
            </a:r>
            <a:endParaRPr i="1" dirty="0"/>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12</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p:cNvSpPr>
          <p:nvPr>
            <p:ph type="title"/>
          </p:nvPr>
        </p:nvSpPr>
        <p:spPr>
          <a:xfrm>
            <a:off x="457200" y="287185"/>
            <a:ext cx="8229600" cy="932015"/>
          </a:xfrm>
          <a:prstGeom prst="rect">
            <a:avLst/>
          </a:prstGeom>
        </p:spPr>
        <p:txBody>
          <a:bodyPr lIns="0" tIns="0" rIns="0" bIns="0">
            <a:normAutofit/>
          </a:bodyPr>
          <a:lstStyle/>
          <a:p>
            <a:pPr lvl="0">
              <a:defRPr sz="1800" cap="none">
                <a:solidFill>
                  <a:srgbClr val="000000"/>
                </a:solidFill>
              </a:defRPr>
            </a:pPr>
            <a:r>
              <a:rPr lang="en-US" sz="3600" cap="none" dirty="0" smtClean="0">
                <a:solidFill>
                  <a:srgbClr val="0B5F6A"/>
                </a:solidFill>
              </a:rPr>
              <a:t>How People Access Rental Housing</a:t>
            </a:r>
            <a:endParaRPr lang="en-US" sz="3600" cap="none" dirty="0">
              <a:solidFill>
                <a:srgbClr val="0B5F6A"/>
              </a:solidFill>
            </a:endParaRPr>
          </a:p>
        </p:txBody>
      </p:sp>
      <p:sp>
        <p:nvSpPr>
          <p:cNvPr id="92" name="Shape 92"/>
          <p:cNvSpPr>
            <a:spLocks noGrp="1"/>
          </p:cNvSpPr>
          <p:nvPr>
            <p:ph type="body" idx="1"/>
          </p:nvPr>
        </p:nvSpPr>
        <p:spPr>
          <a:xfrm>
            <a:off x="457200" y="1676400"/>
            <a:ext cx="8229600" cy="4449763"/>
          </a:xfrm>
          <a:prstGeom prst="rect">
            <a:avLst/>
          </a:prstGeom>
        </p:spPr>
        <p:txBody>
          <a:bodyPr>
            <a:normAutofit/>
          </a:bodyPr>
          <a:lstStyle/>
          <a:p>
            <a:pPr lvl="0">
              <a:spcBef>
                <a:spcPts val="500"/>
              </a:spcBef>
            </a:pPr>
            <a:r>
              <a:rPr dirty="0">
                <a:ea typeface="Verdana Bold"/>
                <a:sym typeface="Verdana Bold"/>
              </a:rPr>
              <a:t>Through open markets</a:t>
            </a:r>
            <a:r>
              <a:rPr dirty="0"/>
              <a:t>:</a:t>
            </a:r>
            <a:r>
              <a:rPr dirty="0">
                <a:ea typeface="Verdana Bold"/>
                <a:sym typeface="Verdana Bold"/>
              </a:rPr>
              <a:t> </a:t>
            </a:r>
            <a:r>
              <a:rPr dirty="0"/>
              <a:t>accessed directly by anybody who can afford the stated rent and is willing to abide by the landlords’ conditions</a:t>
            </a:r>
          </a:p>
          <a:p>
            <a:pPr lvl="0">
              <a:spcBef>
                <a:spcPts val="500"/>
              </a:spcBef>
            </a:pPr>
            <a:r>
              <a:rPr dirty="0">
                <a:ea typeface="Verdana Bold"/>
                <a:sym typeface="Verdana Bold"/>
              </a:rPr>
              <a:t>Through relationships</a:t>
            </a:r>
            <a:r>
              <a:rPr dirty="0"/>
              <a:t>: providing temporary, often rent-free housing to relatives from the village </a:t>
            </a:r>
          </a:p>
          <a:p>
            <a:pPr lvl="0">
              <a:spcBef>
                <a:spcPts val="500"/>
              </a:spcBef>
            </a:pPr>
            <a:r>
              <a:rPr dirty="0">
                <a:ea typeface="Verdana Bold"/>
                <a:sym typeface="Verdana Bold"/>
              </a:rPr>
              <a:t>Through occupation</a:t>
            </a:r>
            <a:r>
              <a:rPr dirty="0"/>
              <a:t>: such as provision of basic housing to construction workers, domestic workers, factory workers and so on</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13</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p:cNvSpPr>
          <p:nvPr>
            <p:ph type="title"/>
          </p:nvPr>
        </p:nvSpPr>
        <p:spPr>
          <a:xfrm>
            <a:off x="457200" y="228600"/>
            <a:ext cx="8229600" cy="1077218"/>
          </a:xfrm>
          <a:prstGeom prst="rect">
            <a:avLst/>
          </a:prstGeom>
        </p:spPr>
        <p:txBody>
          <a:bodyPr lIns="0" tIns="0" rIns="0" bIns="0">
            <a:noAutofit/>
          </a:bodyPr>
          <a:lstStyle/>
          <a:p>
            <a:pPr lvl="0">
              <a:defRPr sz="1800" cap="none">
                <a:solidFill>
                  <a:srgbClr val="000000"/>
                </a:solidFill>
              </a:defRPr>
            </a:pPr>
            <a:r>
              <a:rPr lang="en-US" sz="3600" cap="none" dirty="0" smtClean="0">
                <a:solidFill>
                  <a:srgbClr val="0B5F6A"/>
                </a:solidFill>
              </a:rPr>
              <a:t>Migrants From Rural Areas and Rental Housing</a:t>
            </a:r>
            <a:endParaRPr lang="en-US" sz="3600" cap="none" dirty="0">
              <a:solidFill>
                <a:srgbClr val="0B5F6A"/>
              </a:solidFill>
            </a:endParaRPr>
          </a:p>
        </p:txBody>
      </p:sp>
      <p:sp>
        <p:nvSpPr>
          <p:cNvPr id="100" name="Shape 100"/>
          <p:cNvSpPr>
            <a:spLocks noGrp="1"/>
          </p:cNvSpPr>
          <p:nvPr>
            <p:ph type="body" idx="1"/>
          </p:nvPr>
        </p:nvSpPr>
        <p:spPr>
          <a:xfrm>
            <a:off x="457200" y="1676400"/>
            <a:ext cx="8229600" cy="4449763"/>
          </a:xfrm>
          <a:prstGeom prst="rect">
            <a:avLst/>
          </a:prstGeom>
        </p:spPr>
        <p:txBody>
          <a:bodyPr>
            <a:noAutofit/>
          </a:bodyPr>
          <a:lstStyle/>
          <a:p>
            <a:pPr lvl="0">
              <a:spcBef>
                <a:spcPts val="500"/>
              </a:spcBef>
            </a:pPr>
            <a:r>
              <a:rPr dirty="0"/>
              <a:t>Sharing of rented rooms</a:t>
            </a:r>
          </a:p>
          <a:p>
            <a:pPr lvl="0">
              <a:spcBef>
                <a:spcPts val="500"/>
              </a:spcBef>
            </a:pPr>
            <a:r>
              <a:rPr dirty="0"/>
              <a:t>Renting out sleeping spaces in storerooms, guest houses and hostels</a:t>
            </a:r>
          </a:p>
          <a:p>
            <a:pPr lvl="0">
              <a:spcBef>
                <a:spcPts val="500"/>
              </a:spcBef>
            </a:pPr>
            <a:r>
              <a:rPr dirty="0"/>
              <a:t>Building additional and unauthorized rooms in backyards of sites and services schemes</a:t>
            </a:r>
          </a:p>
          <a:p>
            <a:pPr lvl="0">
              <a:spcBef>
                <a:spcPts val="500"/>
              </a:spcBef>
            </a:pPr>
            <a:r>
              <a:rPr dirty="0"/>
              <a:t>Sharing with relatives</a:t>
            </a:r>
          </a:p>
          <a:p>
            <a:pPr lvl="0">
              <a:spcBef>
                <a:spcPts val="500"/>
              </a:spcBef>
            </a:pPr>
            <a:r>
              <a:rPr dirty="0"/>
              <a:t>Moving to peripheral villages and towns</a:t>
            </a:r>
          </a:p>
          <a:p>
            <a:pPr lvl="0">
              <a:spcBef>
                <a:spcPts val="500"/>
              </a:spcBef>
              <a:spcAft>
                <a:spcPts val="3600"/>
              </a:spcAft>
            </a:pPr>
            <a:r>
              <a:rPr dirty="0"/>
              <a:t>Land invasions</a:t>
            </a:r>
          </a:p>
          <a:p>
            <a:pPr lvl="0">
              <a:spcBef>
                <a:spcPts val="500"/>
              </a:spcBef>
              <a:spcAft>
                <a:spcPts val="600"/>
              </a:spcAft>
              <a:buSzTx/>
              <a:buNone/>
            </a:pPr>
            <a:r>
              <a:rPr lang="en-GB" b="1" i="1" dirty="0" smtClean="0"/>
              <a:t>&gt;&gt;</a:t>
            </a:r>
            <a:r>
              <a:rPr b="1" i="1" dirty="0" smtClean="0"/>
              <a:t>Question:</a:t>
            </a:r>
            <a:endParaRPr lang="en-GB" b="1" i="1" dirty="0" smtClean="0"/>
          </a:p>
          <a:p>
            <a:pPr lvl="0">
              <a:spcBef>
                <a:spcPts val="500"/>
              </a:spcBef>
              <a:buSzTx/>
              <a:buNone/>
            </a:pPr>
            <a:r>
              <a:rPr i="1" dirty="0" smtClean="0"/>
              <a:t>Any </a:t>
            </a:r>
            <a:r>
              <a:rPr i="1" dirty="0"/>
              <a:t>other ways?</a:t>
            </a:r>
            <a:r>
              <a:rPr dirty="0"/>
              <a:t> </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14</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p:cNvSpPr>
          <p:nvPr>
            <p:ph type="title"/>
          </p:nvPr>
        </p:nvSpPr>
        <p:spPr>
          <a:xfrm>
            <a:off x="457200" y="762000"/>
            <a:ext cx="8229600" cy="439574"/>
          </a:xfrm>
          <a:prstGeom prst="rect">
            <a:avLst/>
          </a:prstGeom>
        </p:spPr>
        <p:txBody>
          <a:bodyPr lIns="0" tIns="0" rIns="0" bIns="0">
            <a:noAutofit/>
          </a:bodyPr>
          <a:lstStyle/>
          <a:p>
            <a:pPr lvl="0">
              <a:defRPr sz="1800" cap="none">
                <a:solidFill>
                  <a:srgbClr val="000000"/>
                </a:solidFill>
              </a:defRPr>
            </a:pPr>
            <a:r>
              <a:rPr lang="en-US" sz="3600" cap="none" dirty="0" smtClean="0">
                <a:solidFill>
                  <a:srgbClr val="0B5F6A"/>
                </a:solidFill>
              </a:rPr>
              <a:t>Who are the Landlords?</a:t>
            </a:r>
            <a:endParaRPr lang="en-US" sz="3600" cap="none" dirty="0">
              <a:solidFill>
                <a:srgbClr val="0B5F6A"/>
              </a:solidFill>
            </a:endParaRPr>
          </a:p>
        </p:txBody>
      </p:sp>
      <p:sp>
        <p:nvSpPr>
          <p:cNvPr id="104" name="Shape 104"/>
          <p:cNvSpPr>
            <a:spLocks noGrp="1"/>
          </p:cNvSpPr>
          <p:nvPr>
            <p:ph type="body" idx="1"/>
          </p:nvPr>
        </p:nvSpPr>
        <p:spPr>
          <a:xfrm>
            <a:off x="457200" y="1676400"/>
            <a:ext cx="8229600" cy="4449763"/>
          </a:xfrm>
          <a:prstGeom prst="rect">
            <a:avLst/>
          </a:prstGeom>
        </p:spPr>
        <p:txBody>
          <a:bodyPr>
            <a:normAutofit/>
          </a:bodyPr>
          <a:lstStyle/>
          <a:p>
            <a:pPr lvl="0">
              <a:spcBef>
                <a:spcPts val="500"/>
              </a:spcBef>
            </a:pPr>
            <a:r>
              <a:rPr dirty="0">
                <a:ea typeface="Verdana Bold"/>
                <a:sym typeface="Verdana Bold"/>
              </a:rPr>
              <a:t>Household landlords</a:t>
            </a:r>
            <a:r>
              <a:rPr dirty="0"/>
              <a:t>: often for extra cash</a:t>
            </a:r>
          </a:p>
          <a:p>
            <a:pPr lvl="0">
              <a:spcBef>
                <a:spcPts val="500"/>
              </a:spcBef>
            </a:pPr>
            <a:r>
              <a:rPr dirty="0">
                <a:ea typeface="Verdana Bold"/>
                <a:sym typeface="Verdana Bold"/>
              </a:rPr>
              <a:t>Commercial landlords</a:t>
            </a:r>
            <a:r>
              <a:rPr dirty="0"/>
              <a:t>: operating in a more professional way, but include ‘slum landlords’</a:t>
            </a:r>
          </a:p>
          <a:p>
            <a:pPr lvl="0">
              <a:spcBef>
                <a:spcPts val="500"/>
              </a:spcBef>
            </a:pPr>
            <a:r>
              <a:rPr dirty="0">
                <a:ea typeface="Verdana Bold"/>
                <a:sym typeface="Verdana Bold"/>
              </a:rPr>
              <a:t>Public sector landlords</a:t>
            </a:r>
            <a:r>
              <a:rPr dirty="0"/>
              <a:t>: including government departments and land-owning agencies, often covering purpose-built social housing for low-income tenants</a:t>
            </a:r>
          </a:p>
          <a:p>
            <a:pPr lvl="0">
              <a:spcBef>
                <a:spcPts val="500"/>
              </a:spcBef>
            </a:pPr>
            <a:r>
              <a:rPr dirty="0">
                <a:ea typeface="Verdana Bold"/>
                <a:sym typeface="Verdana Bold"/>
              </a:rPr>
              <a:t>Employer landlords</a:t>
            </a:r>
            <a:r>
              <a:rPr dirty="0"/>
              <a:t>: providing rental rooms for their workers, or nurses or students, usually not for profit</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15</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de-DE" sz="3600" cap="none" dirty="0" smtClean="0">
                <a:solidFill>
                  <a:srgbClr val="0B5F6A"/>
                </a:solidFill>
              </a:rPr>
              <a:t>Women </a:t>
            </a:r>
            <a:r>
              <a:rPr lang="de-DE" sz="3600" cap="none" dirty="0" err="1" smtClean="0">
                <a:solidFill>
                  <a:srgbClr val="0B5F6A"/>
                </a:solidFill>
              </a:rPr>
              <a:t>as</a:t>
            </a:r>
            <a:r>
              <a:rPr lang="de-DE" sz="3600" cap="none" dirty="0" smtClean="0">
                <a:solidFill>
                  <a:srgbClr val="0B5F6A"/>
                </a:solidFill>
              </a:rPr>
              <a:t> </a:t>
            </a:r>
            <a:r>
              <a:rPr lang="de-DE" sz="3600" cap="none" dirty="0" err="1" smtClean="0">
                <a:solidFill>
                  <a:srgbClr val="0B5F6A"/>
                </a:solidFill>
              </a:rPr>
              <a:t>Landlords</a:t>
            </a:r>
            <a:endParaRPr lang="de-DE" sz="3600" cap="none" dirty="0">
              <a:solidFill>
                <a:srgbClr val="0B5F6A"/>
              </a:solidFill>
            </a:endParaRPr>
          </a:p>
        </p:txBody>
      </p:sp>
      <p:sp>
        <p:nvSpPr>
          <p:cNvPr id="108" name="Shape 108"/>
          <p:cNvSpPr>
            <a:spLocks noGrp="1"/>
          </p:cNvSpPr>
          <p:nvPr>
            <p:ph type="body" idx="1"/>
          </p:nvPr>
        </p:nvSpPr>
        <p:spPr>
          <a:xfrm>
            <a:off x="457200" y="1600200"/>
            <a:ext cx="8229600" cy="4525963"/>
          </a:xfrm>
          <a:prstGeom prst="rect">
            <a:avLst/>
          </a:prstGeom>
        </p:spPr>
        <p:txBody>
          <a:bodyPr>
            <a:normAutofit/>
          </a:bodyPr>
          <a:lstStyle/>
          <a:p>
            <a:pPr marL="0" lvl="0" indent="0">
              <a:spcBef>
                <a:spcPts val="600"/>
              </a:spcBef>
              <a:spcAft>
                <a:spcPts val="2400"/>
              </a:spcAft>
              <a:buSzTx/>
              <a:buNone/>
            </a:pPr>
            <a:r>
              <a:rPr dirty="0" smtClean="0"/>
              <a:t>‘</a:t>
            </a:r>
            <a:r>
              <a:rPr dirty="0"/>
              <a:t>Whether male or female landlords  dominate the rental housing market depends greatly on local custom and  on the demography of the city.’</a:t>
            </a:r>
          </a:p>
          <a:p>
            <a:pPr marL="0" lvl="0" indent="0">
              <a:spcBef>
                <a:spcPts val="600"/>
              </a:spcBef>
              <a:spcAft>
                <a:spcPts val="600"/>
              </a:spcAft>
              <a:buSzTx/>
              <a:buNone/>
            </a:pPr>
            <a:r>
              <a:rPr lang="en-GB" b="1" i="1" dirty="0" smtClean="0"/>
              <a:t>&gt;&gt;</a:t>
            </a:r>
            <a:r>
              <a:rPr b="1" i="1" dirty="0" smtClean="0"/>
              <a:t>Questions:</a:t>
            </a:r>
            <a:endParaRPr lang="en-GB" b="1" i="1" dirty="0" smtClean="0"/>
          </a:p>
          <a:p>
            <a:pPr marL="0" lvl="0" indent="0">
              <a:spcBef>
                <a:spcPts val="600"/>
              </a:spcBef>
              <a:spcAft>
                <a:spcPts val="600"/>
              </a:spcAft>
              <a:buSzTx/>
              <a:buNone/>
            </a:pPr>
            <a:r>
              <a:rPr i="1" dirty="0" smtClean="0"/>
              <a:t>What </a:t>
            </a:r>
            <a:r>
              <a:rPr i="1" dirty="0"/>
              <a:t>is the situation in your </a:t>
            </a:r>
            <a:r>
              <a:rPr i="1" dirty="0" smtClean="0"/>
              <a:t>city</a:t>
            </a:r>
            <a:r>
              <a:rPr i="1" dirty="0"/>
              <a:t>?</a:t>
            </a:r>
            <a:endParaRPr dirty="0"/>
          </a:p>
          <a:p>
            <a:pPr marL="0" lvl="0" indent="0">
              <a:spcBef>
                <a:spcPts val="600"/>
              </a:spcBef>
              <a:spcAft>
                <a:spcPts val="600"/>
              </a:spcAft>
              <a:buSzTx/>
              <a:buNone/>
            </a:pPr>
            <a:r>
              <a:rPr i="1" dirty="0" smtClean="0"/>
              <a:t>Why </a:t>
            </a:r>
            <a:r>
              <a:rPr i="1" dirty="0"/>
              <a:t>is that so?</a:t>
            </a:r>
            <a:endParaRPr dirty="0"/>
          </a:p>
          <a:p>
            <a:pPr marL="0" lvl="0" indent="0">
              <a:spcBef>
                <a:spcPts val="600"/>
              </a:spcBef>
              <a:spcAft>
                <a:spcPts val="600"/>
              </a:spcAft>
              <a:buSzTx/>
              <a:buNone/>
            </a:pPr>
            <a:r>
              <a:rPr i="1" dirty="0" smtClean="0"/>
              <a:t>Does </a:t>
            </a:r>
            <a:r>
              <a:rPr i="1" dirty="0"/>
              <a:t>landlordism offer </a:t>
            </a:r>
            <a:r>
              <a:rPr i="1" dirty="0" smtClean="0"/>
              <a:t>income</a:t>
            </a:r>
            <a:r>
              <a:rPr lang="en-GB" dirty="0" smtClean="0"/>
              <a:t> </a:t>
            </a:r>
            <a:r>
              <a:rPr i="1" dirty="0" smtClean="0"/>
              <a:t>opportunities </a:t>
            </a:r>
            <a:r>
              <a:rPr i="1" dirty="0"/>
              <a:t>for women?</a:t>
            </a:r>
            <a:endParaRPr dirty="0"/>
          </a:p>
          <a:p>
            <a:pPr marL="0" lvl="0" indent="0">
              <a:spcBef>
                <a:spcPts val="500"/>
              </a:spcBef>
              <a:buSzTx/>
              <a:buNone/>
            </a:pPr>
            <a:r>
              <a:rPr dirty="0"/>
              <a:t> </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16</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de-DE" sz="3600" cap="none" dirty="0" err="1" smtClean="0">
                <a:solidFill>
                  <a:srgbClr val="0B5F6A"/>
                </a:solidFill>
              </a:rPr>
              <a:t>Tenants</a:t>
            </a:r>
            <a:r>
              <a:rPr lang="de-DE" sz="3600" cap="none" dirty="0" smtClean="0">
                <a:solidFill>
                  <a:srgbClr val="0B5F6A"/>
                </a:solidFill>
              </a:rPr>
              <a:t> </a:t>
            </a:r>
            <a:r>
              <a:rPr lang="de-DE" sz="3600" cap="none" dirty="0" err="1" smtClean="0">
                <a:solidFill>
                  <a:srgbClr val="0B5F6A"/>
                </a:solidFill>
              </a:rPr>
              <a:t>as</a:t>
            </a:r>
            <a:r>
              <a:rPr lang="de-DE" sz="3600" cap="none" dirty="0" smtClean="0">
                <a:solidFill>
                  <a:srgbClr val="0B5F6A"/>
                </a:solidFill>
              </a:rPr>
              <a:t> </a:t>
            </a:r>
            <a:r>
              <a:rPr lang="de-DE" sz="3600" cap="none" dirty="0" err="1" smtClean="0">
                <a:solidFill>
                  <a:srgbClr val="0B5F6A"/>
                </a:solidFill>
              </a:rPr>
              <a:t>Landlords</a:t>
            </a:r>
            <a:endParaRPr lang="de-DE" sz="3600" cap="none" dirty="0">
              <a:solidFill>
                <a:srgbClr val="0B5F6A"/>
              </a:solidFill>
            </a:endParaRPr>
          </a:p>
        </p:txBody>
      </p:sp>
      <p:sp>
        <p:nvSpPr>
          <p:cNvPr id="112" name="Shape 112"/>
          <p:cNvSpPr>
            <a:spLocks noGrp="1"/>
          </p:cNvSpPr>
          <p:nvPr>
            <p:ph type="body" idx="1"/>
          </p:nvPr>
        </p:nvSpPr>
        <p:spPr>
          <a:xfrm>
            <a:off x="457200" y="1600200"/>
            <a:ext cx="8153400" cy="4525963"/>
          </a:xfrm>
          <a:prstGeom prst="rect">
            <a:avLst/>
          </a:prstGeom>
        </p:spPr>
        <p:txBody>
          <a:bodyPr>
            <a:normAutofit/>
          </a:bodyPr>
          <a:lstStyle/>
          <a:p>
            <a:pPr marL="0" lvl="0" indent="0">
              <a:spcAft>
                <a:spcPts val="3000"/>
              </a:spcAft>
              <a:buSzTx/>
              <a:buNone/>
            </a:pPr>
            <a:r>
              <a:rPr dirty="0" smtClean="0"/>
              <a:t>‘</a:t>
            </a:r>
            <a:r>
              <a:rPr dirty="0"/>
              <a:t>A housing cooperative is an association that collectively owns and/or rents and governs their housing on a not-for-profit basis. Ideally, it works on the basis of providing affordable ownership of housing for its members. Credit and reference checks are carried out on all prospective members. They are required to attend information and training sessions before they can become members. Their membership gives them a share in the housing cooperative and they share the costs of financing and managing it. They have a right to live in housing owned by the </a:t>
            </a:r>
            <a:r>
              <a:rPr dirty="0" smtClean="0"/>
              <a:t>cooperative</a:t>
            </a:r>
            <a:r>
              <a:rPr lang="en-US" dirty="0" smtClean="0"/>
              <a:t>..</a:t>
            </a:r>
            <a:r>
              <a:rPr dirty="0" smtClean="0"/>
              <a:t>.’</a:t>
            </a:r>
            <a:endParaRPr dirty="0"/>
          </a:p>
          <a:p>
            <a:pPr marL="0" lvl="0" indent="0">
              <a:spcAft>
                <a:spcPts val="600"/>
              </a:spcAft>
              <a:buSzTx/>
              <a:buNone/>
            </a:pPr>
            <a:r>
              <a:rPr lang="en-GB" b="1" i="1" dirty="0" smtClean="0"/>
              <a:t>&gt;&gt;</a:t>
            </a:r>
            <a:r>
              <a:rPr b="1" i="1" dirty="0" smtClean="0"/>
              <a:t>Questions:</a:t>
            </a:r>
            <a:endParaRPr lang="en-GB" b="1" i="1" dirty="0" smtClean="0"/>
          </a:p>
          <a:p>
            <a:pPr marL="0" lvl="0" indent="0">
              <a:spcAft>
                <a:spcPts val="600"/>
              </a:spcAft>
              <a:buSzTx/>
              <a:buNone/>
            </a:pPr>
            <a:r>
              <a:rPr i="1" dirty="0" smtClean="0"/>
              <a:t>Is </a:t>
            </a:r>
            <a:r>
              <a:rPr i="1" dirty="0"/>
              <a:t>this a good idea for the urban poor?</a:t>
            </a:r>
          </a:p>
          <a:p>
            <a:pPr marL="0" lvl="0" indent="0">
              <a:spcAft>
                <a:spcPts val="600"/>
              </a:spcAft>
              <a:buSzTx/>
              <a:buNone/>
            </a:pPr>
            <a:r>
              <a:rPr i="1" dirty="0" smtClean="0"/>
              <a:t>Why </a:t>
            </a:r>
            <a:r>
              <a:rPr i="1" dirty="0"/>
              <a:t>do you think such cooperatives have not </a:t>
            </a:r>
            <a:r>
              <a:rPr i="1" dirty="0" smtClean="0"/>
              <a:t>been </a:t>
            </a:r>
            <a:r>
              <a:rPr i="1" dirty="0"/>
              <a:t>widespread in Africa?</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17</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p:cNvSpPr>
          <p:nvPr>
            <p:ph type="title"/>
          </p:nvPr>
        </p:nvSpPr>
        <p:spPr>
          <a:xfrm>
            <a:off x="457200" y="152400"/>
            <a:ext cx="6477000" cy="1077218"/>
          </a:xfrm>
          <a:prstGeom prst="rect">
            <a:avLst/>
          </a:prstGeom>
        </p:spPr>
        <p:txBody>
          <a:bodyPr lIns="0" tIns="0" rIns="0" bIns="0">
            <a:normAutofit/>
          </a:bodyPr>
          <a:lstStyle/>
          <a:p>
            <a:pPr lvl="0">
              <a:defRPr sz="1800" cap="none">
                <a:solidFill>
                  <a:srgbClr val="000000"/>
                </a:solidFill>
              </a:defRPr>
            </a:pPr>
            <a:r>
              <a:rPr lang="en-US" sz="3200" cap="none" dirty="0" smtClean="0">
                <a:solidFill>
                  <a:srgbClr val="0B5F6A"/>
                </a:solidFill>
              </a:rPr>
              <a:t>Accommodation Needs: Quality of Rental Housing</a:t>
            </a:r>
            <a:endParaRPr lang="en-US" sz="3200" cap="none" dirty="0">
              <a:solidFill>
                <a:srgbClr val="0B5F6A"/>
              </a:solidFill>
            </a:endParaRPr>
          </a:p>
        </p:txBody>
      </p:sp>
      <p:sp>
        <p:nvSpPr>
          <p:cNvPr id="116" name="Shape 116"/>
          <p:cNvSpPr>
            <a:spLocks noGrp="1"/>
          </p:cNvSpPr>
          <p:nvPr>
            <p:ph type="body" idx="1"/>
          </p:nvPr>
        </p:nvSpPr>
        <p:spPr>
          <a:xfrm>
            <a:off x="457200" y="1600200"/>
            <a:ext cx="8229600" cy="4525963"/>
          </a:xfrm>
          <a:prstGeom prst="rect">
            <a:avLst/>
          </a:prstGeom>
        </p:spPr>
        <p:txBody>
          <a:bodyPr>
            <a:normAutofit/>
          </a:bodyPr>
          <a:lstStyle/>
          <a:p>
            <a:pPr lvl="0">
              <a:spcBef>
                <a:spcPts val="500"/>
              </a:spcBef>
            </a:pPr>
            <a:r>
              <a:rPr dirty="0">
                <a:ea typeface="Verdana Bold"/>
                <a:sym typeface="Verdana Bold"/>
              </a:rPr>
              <a:t>Durability of the building materials</a:t>
            </a:r>
            <a:r>
              <a:rPr dirty="0"/>
              <a:t>: often housing for the urban poor is low-quality, weak and prone to maintenance problems</a:t>
            </a:r>
          </a:p>
          <a:p>
            <a:pPr lvl="0">
              <a:spcBef>
                <a:spcPts val="500"/>
              </a:spcBef>
            </a:pPr>
            <a:r>
              <a:rPr dirty="0">
                <a:ea typeface="Verdana Bold"/>
                <a:sym typeface="Verdana Bold"/>
              </a:rPr>
              <a:t>Level of maintenance</a:t>
            </a:r>
            <a:r>
              <a:rPr dirty="0"/>
              <a:t>: absentee landlords tend to take less care of maintenance</a:t>
            </a:r>
          </a:p>
          <a:p>
            <a:pPr lvl="0">
              <a:spcBef>
                <a:spcPts val="500"/>
              </a:spcBef>
              <a:spcAft>
                <a:spcPts val="3000"/>
              </a:spcAft>
            </a:pPr>
            <a:r>
              <a:rPr dirty="0">
                <a:ea typeface="Verdana Bold"/>
                <a:sym typeface="Verdana Bold"/>
              </a:rPr>
              <a:t>Level of crowding</a:t>
            </a:r>
            <a:r>
              <a:rPr dirty="0"/>
              <a:t>: low rental units have people squeezed in tight spaces</a:t>
            </a:r>
          </a:p>
          <a:p>
            <a:pPr lvl="0">
              <a:spcBef>
                <a:spcPts val="500"/>
              </a:spcBef>
              <a:spcAft>
                <a:spcPts val="600"/>
              </a:spcAft>
              <a:buSzTx/>
              <a:buNone/>
            </a:pPr>
            <a:r>
              <a:rPr lang="en-GB" b="1" i="1" dirty="0" smtClean="0"/>
              <a:t>&gt;&gt;</a:t>
            </a:r>
            <a:r>
              <a:rPr b="1" i="1" dirty="0" smtClean="0"/>
              <a:t>Question</a:t>
            </a:r>
            <a:r>
              <a:rPr b="1" i="1" dirty="0"/>
              <a:t>: </a:t>
            </a:r>
            <a:endParaRPr lang="en-GB" b="1" i="1" dirty="0" smtClean="0"/>
          </a:p>
          <a:p>
            <a:pPr lvl="0">
              <a:spcBef>
                <a:spcPts val="500"/>
              </a:spcBef>
              <a:spcAft>
                <a:spcPts val="600"/>
              </a:spcAft>
              <a:buSzTx/>
              <a:buNone/>
            </a:pPr>
            <a:r>
              <a:rPr i="1" dirty="0" smtClean="0"/>
              <a:t>Are </a:t>
            </a:r>
            <a:r>
              <a:rPr i="1" dirty="0"/>
              <a:t>there other factors you </a:t>
            </a:r>
            <a:r>
              <a:rPr i="1" dirty="0" smtClean="0"/>
              <a:t>can</a:t>
            </a:r>
            <a:r>
              <a:rPr lang="en-GB" i="1" dirty="0" smtClean="0"/>
              <a:t> </a:t>
            </a:r>
            <a:r>
              <a:rPr i="1" dirty="0" smtClean="0"/>
              <a:t>think </a:t>
            </a:r>
            <a:r>
              <a:rPr i="1" dirty="0"/>
              <a:t>of?</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18</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xfrm>
            <a:off x="457200" y="228600"/>
            <a:ext cx="8229600" cy="1077218"/>
          </a:xfrm>
          <a:prstGeom prst="rect">
            <a:avLst/>
          </a:prstGeom>
        </p:spPr>
        <p:txBody>
          <a:bodyPr lIns="0" tIns="0" rIns="0" bIns="0">
            <a:noAutofit/>
          </a:bodyPr>
          <a:lstStyle/>
          <a:p>
            <a:pPr lvl="0">
              <a:defRPr sz="1800" cap="none">
                <a:solidFill>
                  <a:srgbClr val="000000"/>
                </a:solidFill>
              </a:defRPr>
            </a:pPr>
            <a:r>
              <a:rPr lang="en-US" sz="3600" cap="none" dirty="0" smtClean="0">
                <a:solidFill>
                  <a:srgbClr val="0B5F6A"/>
                </a:solidFill>
              </a:rPr>
              <a:t>Accommodation Needs: Access to Jobs and Public Services</a:t>
            </a:r>
            <a:endParaRPr lang="en-US" sz="3600" cap="none" dirty="0">
              <a:solidFill>
                <a:srgbClr val="0B5F6A"/>
              </a:solidFill>
            </a:endParaRPr>
          </a:p>
        </p:txBody>
      </p:sp>
      <p:sp>
        <p:nvSpPr>
          <p:cNvPr id="120" name="Shape 120"/>
          <p:cNvSpPr>
            <a:spLocks noGrp="1"/>
          </p:cNvSpPr>
          <p:nvPr>
            <p:ph type="body" idx="1"/>
          </p:nvPr>
        </p:nvSpPr>
        <p:spPr>
          <a:xfrm>
            <a:off x="457200" y="1722437"/>
            <a:ext cx="8001000" cy="4525963"/>
          </a:xfrm>
          <a:prstGeom prst="rect">
            <a:avLst/>
          </a:prstGeom>
        </p:spPr>
        <p:txBody>
          <a:bodyPr>
            <a:normAutofit/>
          </a:bodyPr>
          <a:lstStyle/>
          <a:p>
            <a:pPr lvl="0"/>
            <a:r>
              <a:rPr sz="2000" dirty="0"/>
              <a:t>Proximity to places of employment, transport, markets, places of worship etc</a:t>
            </a:r>
          </a:p>
          <a:p>
            <a:pPr lvl="0"/>
            <a:r>
              <a:rPr sz="2000" dirty="0"/>
              <a:t>Usually more available and more varied in inner-city locations</a:t>
            </a:r>
          </a:p>
          <a:p>
            <a:pPr lvl="0"/>
            <a:r>
              <a:rPr sz="2000" dirty="0"/>
              <a:t>For urban poor, probably the most important factor</a:t>
            </a:r>
          </a:p>
          <a:p>
            <a:pPr lvl="0"/>
            <a:r>
              <a:rPr sz="2000" dirty="0"/>
              <a:t>But commercial pressure is also greater in such inner-city locations</a:t>
            </a:r>
          </a:p>
          <a:p>
            <a:pPr lvl="0">
              <a:spcAft>
                <a:spcPts val="3000"/>
              </a:spcAft>
            </a:pPr>
            <a:r>
              <a:rPr sz="2000" dirty="0"/>
              <a:t>Informal settlements in peripheral areas tend to be close to growth centres, with eventual opportunities for jobs and services</a:t>
            </a:r>
          </a:p>
          <a:p>
            <a:pPr lvl="0">
              <a:spcAft>
                <a:spcPts val="0"/>
              </a:spcAft>
              <a:buSzTx/>
              <a:buNone/>
            </a:pPr>
            <a:r>
              <a:rPr lang="en-GB" sz="2000" b="1" i="1" dirty="0" smtClean="0"/>
              <a:t>&gt;&gt;</a:t>
            </a:r>
            <a:r>
              <a:rPr sz="2000" b="1" i="1" dirty="0" smtClean="0"/>
              <a:t>Question:</a:t>
            </a:r>
            <a:endParaRPr lang="en-GB" sz="2000" b="1" i="1" dirty="0" smtClean="0"/>
          </a:p>
          <a:p>
            <a:pPr lvl="0">
              <a:spcAft>
                <a:spcPts val="0"/>
              </a:spcAft>
              <a:buSzTx/>
              <a:buNone/>
            </a:pPr>
            <a:r>
              <a:rPr sz="2000" i="1" dirty="0" smtClean="0"/>
              <a:t>Do </a:t>
            </a:r>
            <a:r>
              <a:rPr sz="2000" i="1" dirty="0"/>
              <a:t>you agree that location is the most </a:t>
            </a:r>
            <a:r>
              <a:rPr sz="2000" i="1" dirty="0" smtClean="0"/>
              <a:t>important </a:t>
            </a:r>
            <a:r>
              <a:rPr sz="2000" i="1" dirty="0"/>
              <a:t>quality factor?</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19</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pt-BR" sz="3600" cap="none" dirty="0" smtClean="0">
                <a:solidFill>
                  <a:srgbClr val="0B5F6A"/>
                </a:solidFill>
              </a:rPr>
              <a:t>Learning </a:t>
            </a:r>
            <a:r>
              <a:rPr lang="pt-BR" sz="3600" cap="none" dirty="0" err="1" smtClean="0">
                <a:solidFill>
                  <a:srgbClr val="0B5F6A"/>
                </a:solidFill>
              </a:rPr>
              <a:t>Outcomes</a:t>
            </a:r>
            <a:endParaRPr lang="pt-BR" sz="3600" cap="none" dirty="0">
              <a:solidFill>
                <a:srgbClr val="0B5F6A"/>
              </a:solidFill>
            </a:endParaRPr>
          </a:p>
        </p:txBody>
      </p:sp>
      <p:sp>
        <p:nvSpPr>
          <p:cNvPr id="52" name="Shape 52"/>
          <p:cNvSpPr>
            <a:spLocks noGrp="1"/>
          </p:cNvSpPr>
          <p:nvPr>
            <p:ph type="body" idx="1"/>
          </p:nvPr>
        </p:nvSpPr>
        <p:spPr>
          <a:xfrm>
            <a:off x="457200" y="1752600"/>
            <a:ext cx="8229600" cy="4373563"/>
          </a:xfrm>
          <a:prstGeom prst="rect">
            <a:avLst/>
          </a:prstGeom>
        </p:spPr>
        <p:txBody>
          <a:bodyPr/>
          <a:lstStyle/>
          <a:p>
            <a:pPr marL="0" lvl="0" indent="0">
              <a:spcBef>
                <a:spcPts val="600"/>
              </a:spcBef>
              <a:buSzTx/>
              <a:buNone/>
            </a:pPr>
            <a:r>
              <a:rPr dirty="0"/>
              <a:t>Participants will be able to:</a:t>
            </a:r>
          </a:p>
          <a:p>
            <a:pPr lvl="0">
              <a:spcBef>
                <a:spcPts val="600"/>
              </a:spcBef>
            </a:pPr>
            <a:r>
              <a:rPr dirty="0" smtClean="0"/>
              <a:t>Explain </a:t>
            </a:r>
            <a:r>
              <a:rPr dirty="0"/>
              <a:t>what rental housing is and why people rent</a:t>
            </a:r>
          </a:p>
          <a:p>
            <a:pPr lvl="0">
              <a:spcBef>
                <a:spcPts val="600"/>
              </a:spcBef>
            </a:pPr>
            <a:r>
              <a:rPr dirty="0"/>
              <a:t>Understand informal rental markets</a:t>
            </a:r>
          </a:p>
          <a:p>
            <a:pPr lvl="0">
              <a:spcBef>
                <a:spcPts val="600"/>
              </a:spcBef>
            </a:pPr>
            <a:r>
              <a:rPr dirty="0"/>
              <a:t>Discuss key aspects of rental housing, such as access, supply and landlords</a:t>
            </a:r>
          </a:p>
          <a:p>
            <a:pPr lvl="0">
              <a:spcBef>
                <a:spcPts val="600"/>
              </a:spcBef>
            </a:pPr>
            <a:r>
              <a:rPr dirty="0"/>
              <a:t>Assess to which needs rental housing should respond</a:t>
            </a:r>
          </a:p>
          <a:p>
            <a:pPr lvl="0">
              <a:spcBef>
                <a:spcPts val="600"/>
              </a:spcBef>
            </a:pPr>
            <a:r>
              <a:rPr dirty="0"/>
              <a:t>Understand challenges of rental housing regulation</a:t>
            </a:r>
          </a:p>
          <a:p>
            <a:pPr lvl="0">
              <a:spcBef>
                <a:spcPts val="600"/>
              </a:spcBef>
            </a:pPr>
            <a:r>
              <a:rPr dirty="0"/>
              <a:t>Identify policies to promote rental housing</a:t>
            </a:r>
          </a:p>
        </p:txBody>
      </p:sp>
      <p:sp>
        <p:nvSpPr>
          <p:cNvPr id="6"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p:cNvSpPr>
          <p:nvPr>
            <p:ph type="title"/>
          </p:nvPr>
        </p:nvSpPr>
        <p:spPr>
          <a:xfrm>
            <a:off x="457200" y="218182"/>
            <a:ext cx="8229600" cy="1077218"/>
          </a:xfrm>
          <a:prstGeom prst="rect">
            <a:avLst/>
          </a:prstGeom>
        </p:spPr>
        <p:txBody>
          <a:bodyPr lIns="0" tIns="0" rIns="0" bIns="0">
            <a:noAutofit/>
          </a:bodyPr>
          <a:lstStyle/>
          <a:p>
            <a:pPr lvl="0">
              <a:defRPr sz="1800" cap="none">
                <a:solidFill>
                  <a:srgbClr val="000000"/>
                </a:solidFill>
              </a:defRPr>
            </a:pPr>
            <a:r>
              <a:rPr lang="en-US" sz="3600" cap="none" dirty="0" smtClean="0">
                <a:solidFill>
                  <a:srgbClr val="0B5F6A"/>
                </a:solidFill>
              </a:rPr>
              <a:t>Accommodation Needs: Access to Basic Infrastructure</a:t>
            </a:r>
            <a:endParaRPr lang="en-US" sz="3600" cap="none" dirty="0">
              <a:solidFill>
                <a:srgbClr val="0B5F6A"/>
              </a:solidFill>
            </a:endParaRPr>
          </a:p>
        </p:txBody>
      </p:sp>
      <p:sp>
        <p:nvSpPr>
          <p:cNvPr id="124" name="Shape 124"/>
          <p:cNvSpPr>
            <a:spLocks noGrp="1"/>
          </p:cNvSpPr>
          <p:nvPr>
            <p:ph type="body" idx="1"/>
          </p:nvPr>
        </p:nvSpPr>
        <p:spPr>
          <a:xfrm>
            <a:off x="457200" y="1600200"/>
            <a:ext cx="8229600" cy="4525963"/>
          </a:xfrm>
          <a:prstGeom prst="rect">
            <a:avLst/>
          </a:prstGeom>
        </p:spPr>
        <p:txBody>
          <a:bodyPr>
            <a:normAutofit/>
          </a:bodyPr>
          <a:lstStyle/>
          <a:p>
            <a:pPr lvl="0">
              <a:spcBef>
                <a:spcPts val="500"/>
              </a:spcBef>
            </a:pPr>
            <a:r>
              <a:rPr dirty="0"/>
              <a:t>Access to utilities such as electricity, water and sanitation</a:t>
            </a:r>
          </a:p>
          <a:p>
            <a:pPr lvl="0">
              <a:spcBef>
                <a:spcPts val="500"/>
              </a:spcBef>
            </a:pPr>
            <a:r>
              <a:rPr dirty="0"/>
              <a:t>Rental units in slums, squatter settlements and illegally subdivided tenement structures tend to have the greater access to basic services problems</a:t>
            </a:r>
          </a:p>
          <a:p>
            <a:pPr lvl="0">
              <a:spcBef>
                <a:spcPts val="500"/>
              </a:spcBef>
            </a:pPr>
            <a:r>
              <a:rPr dirty="0"/>
              <a:t>Because such access usually depends on having legal status and house registration</a:t>
            </a:r>
          </a:p>
          <a:p>
            <a:pPr lvl="0">
              <a:spcBef>
                <a:spcPts val="500"/>
              </a:spcBef>
              <a:spcAft>
                <a:spcPts val="2400"/>
              </a:spcAft>
            </a:pPr>
            <a:r>
              <a:rPr dirty="0"/>
              <a:t>So tenants are likely to have to share facilities, such as toilets and washing and cooking spaces</a:t>
            </a:r>
          </a:p>
          <a:p>
            <a:pPr lvl="0">
              <a:spcBef>
                <a:spcPts val="500"/>
              </a:spcBef>
              <a:spcAft>
                <a:spcPts val="0"/>
              </a:spcAft>
              <a:buSzTx/>
              <a:buNone/>
            </a:pPr>
            <a:r>
              <a:rPr lang="en-GB" b="1" i="1" dirty="0" smtClean="0"/>
              <a:t>&gt;&gt;</a:t>
            </a:r>
            <a:r>
              <a:rPr b="1" i="1" dirty="0" smtClean="0"/>
              <a:t>Question:</a:t>
            </a:r>
            <a:endParaRPr lang="en-GB" b="1" i="1" dirty="0" smtClean="0"/>
          </a:p>
          <a:p>
            <a:pPr lvl="0">
              <a:spcBef>
                <a:spcPts val="500"/>
              </a:spcBef>
              <a:spcAft>
                <a:spcPts val="0"/>
              </a:spcAft>
              <a:buSzTx/>
              <a:buNone/>
            </a:pPr>
            <a:r>
              <a:rPr i="1" dirty="0" smtClean="0"/>
              <a:t>How </a:t>
            </a:r>
            <a:r>
              <a:rPr i="1" dirty="0"/>
              <a:t>valid are these points?</a:t>
            </a:r>
            <a:r>
              <a:rPr dirty="0"/>
              <a:t>  </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20</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title"/>
          </p:nvPr>
        </p:nvSpPr>
        <p:spPr>
          <a:xfrm>
            <a:off x="457200" y="152400"/>
            <a:ext cx="8229600" cy="1077218"/>
          </a:xfrm>
          <a:prstGeom prst="rect">
            <a:avLst/>
          </a:prstGeom>
        </p:spPr>
        <p:txBody>
          <a:bodyPr lIns="0" tIns="0" rIns="0" bIns="0">
            <a:normAutofit/>
          </a:bodyPr>
          <a:lstStyle/>
          <a:p>
            <a:pPr lvl="0">
              <a:defRPr sz="1800" cap="none">
                <a:solidFill>
                  <a:srgbClr val="000000"/>
                </a:solidFill>
              </a:defRPr>
            </a:pPr>
            <a:r>
              <a:rPr lang="en-US" sz="3200" cap="none" dirty="0" smtClean="0">
                <a:solidFill>
                  <a:srgbClr val="0B5F6A"/>
                </a:solidFill>
              </a:rPr>
              <a:t>Accommodation Needs: Location and Social Support Systems</a:t>
            </a:r>
            <a:endParaRPr lang="en-US" sz="3200" cap="none" dirty="0">
              <a:solidFill>
                <a:srgbClr val="0B5F6A"/>
              </a:solidFill>
            </a:endParaRPr>
          </a:p>
        </p:txBody>
      </p:sp>
      <p:sp>
        <p:nvSpPr>
          <p:cNvPr id="128" name="Shape 128"/>
          <p:cNvSpPr>
            <a:spLocks noGrp="1"/>
          </p:cNvSpPr>
          <p:nvPr>
            <p:ph type="body" idx="1"/>
          </p:nvPr>
        </p:nvSpPr>
        <p:spPr>
          <a:xfrm>
            <a:off x="457200" y="1722437"/>
            <a:ext cx="8229600" cy="4525963"/>
          </a:xfrm>
          <a:prstGeom prst="rect">
            <a:avLst/>
          </a:prstGeom>
        </p:spPr>
        <p:txBody>
          <a:bodyPr>
            <a:normAutofit/>
          </a:bodyPr>
          <a:lstStyle/>
          <a:p>
            <a:pPr marL="0" lvl="0" indent="0">
              <a:spcBef>
                <a:spcPts val="500"/>
              </a:spcBef>
              <a:spcAft>
                <a:spcPts val="3000"/>
              </a:spcAft>
              <a:buSzTx/>
              <a:buNone/>
            </a:pPr>
            <a:r>
              <a:rPr dirty="0" smtClean="0"/>
              <a:t>‘</a:t>
            </a:r>
            <a:r>
              <a:rPr dirty="0"/>
              <a:t>Uncertain and irregular employment, varying sources of income and unexpected expenditures can all force poor tenants to rely extensively on their families and on the informal support networks in their communities when crises occur</a:t>
            </a:r>
            <a:r>
              <a:rPr dirty="0" smtClean="0"/>
              <a:t>...it </a:t>
            </a:r>
            <a:r>
              <a:rPr dirty="0"/>
              <a:t>is clear that the best place for the poor to live is near their social support networks.</a:t>
            </a:r>
            <a:r>
              <a:rPr dirty="0" smtClean="0"/>
              <a:t>’</a:t>
            </a:r>
            <a:endParaRPr sz="2400" dirty="0"/>
          </a:p>
          <a:p>
            <a:pPr marL="0" lvl="0" indent="0">
              <a:spcBef>
                <a:spcPts val="500"/>
              </a:spcBef>
              <a:spcAft>
                <a:spcPts val="600"/>
              </a:spcAft>
              <a:buSzTx/>
              <a:buNone/>
            </a:pPr>
            <a:r>
              <a:rPr lang="en-GB" sz="2400" b="1" i="1" dirty="0" smtClean="0"/>
              <a:t>&gt;&gt;</a:t>
            </a:r>
            <a:r>
              <a:rPr sz="2400" b="1" i="1" dirty="0" smtClean="0"/>
              <a:t>Question:</a:t>
            </a:r>
            <a:endParaRPr lang="en-GB" sz="2400" b="1" i="1" dirty="0" smtClean="0"/>
          </a:p>
          <a:p>
            <a:pPr marL="0" lvl="0" indent="0">
              <a:spcBef>
                <a:spcPts val="500"/>
              </a:spcBef>
              <a:spcAft>
                <a:spcPts val="600"/>
              </a:spcAft>
              <a:buSzTx/>
              <a:buNone/>
            </a:pPr>
            <a:r>
              <a:rPr sz="2400" i="1" dirty="0" smtClean="0"/>
              <a:t>Do </a:t>
            </a:r>
            <a:r>
              <a:rPr sz="2400" i="1" dirty="0"/>
              <a:t>you agree with this argument?</a:t>
            </a:r>
          </a:p>
          <a:p>
            <a:pPr marL="0" lvl="0" indent="0">
              <a:spcBef>
                <a:spcPts val="500"/>
              </a:spcBef>
              <a:spcAft>
                <a:spcPts val="600"/>
              </a:spcAft>
              <a:buSzTx/>
              <a:buNone/>
            </a:pPr>
            <a:r>
              <a:rPr sz="2400" i="1" dirty="0" smtClean="0"/>
              <a:t>If </a:t>
            </a:r>
            <a:r>
              <a:rPr sz="2400" i="1" dirty="0"/>
              <a:t>so, why?</a:t>
            </a:r>
          </a:p>
          <a:p>
            <a:pPr marL="0" lvl="0" indent="0">
              <a:spcBef>
                <a:spcPts val="500"/>
              </a:spcBef>
              <a:spcAft>
                <a:spcPts val="600"/>
              </a:spcAft>
              <a:buSzTx/>
              <a:buNone/>
            </a:pPr>
            <a:r>
              <a:rPr sz="2400" i="1" dirty="0" smtClean="0"/>
              <a:t>If </a:t>
            </a:r>
            <a:r>
              <a:rPr sz="2400" i="1" dirty="0"/>
              <a:t>not, why not?</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21</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p:cNvSpPr>
          <p:nvPr>
            <p:ph type="title"/>
          </p:nvPr>
        </p:nvSpPr>
        <p:spPr>
          <a:xfrm>
            <a:off x="457200" y="152400"/>
            <a:ext cx="7162800" cy="1077218"/>
          </a:xfrm>
          <a:prstGeom prst="rect">
            <a:avLst/>
          </a:prstGeom>
        </p:spPr>
        <p:txBody>
          <a:bodyPr lIns="0" tIns="0" rIns="0" bIns="0">
            <a:normAutofit/>
          </a:bodyPr>
          <a:lstStyle/>
          <a:p>
            <a:pPr lvl="0">
              <a:defRPr sz="1800" cap="none">
                <a:solidFill>
                  <a:srgbClr val="000000"/>
                </a:solidFill>
              </a:defRPr>
            </a:pPr>
            <a:r>
              <a:rPr lang="en-US" sz="3200" cap="none" dirty="0" smtClean="0">
                <a:solidFill>
                  <a:srgbClr val="0B5F6A"/>
                </a:solidFill>
              </a:rPr>
              <a:t>Accommodation Needs: Tenants’ Mobility Patterns</a:t>
            </a:r>
            <a:endParaRPr lang="en-US" sz="3200" cap="none" dirty="0">
              <a:solidFill>
                <a:srgbClr val="0B5F6A"/>
              </a:solidFill>
            </a:endParaRPr>
          </a:p>
        </p:txBody>
      </p:sp>
      <p:sp>
        <p:nvSpPr>
          <p:cNvPr id="132" name="Shape 132"/>
          <p:cNvSpPr>
            <a:spLocks noGrp="1"/>
          </p:cNvSpPr>
          <p:nvPr>
            <p:ph type="body" idx="1"/>
          </p:nvPr>
        </p:nvSpPr>
        <p:spPr>
          <a:xfrm>
            <a:off x="457200" y="1752600"/>
            <a:ext cx="8229600" cy="4373563"/>
          </a:xfrm>
          <a:prstGeom prst="rect">
            <a:avLst/>
          </a:prstGeom>
        </p:spPr>
        <p:txBody>
          <a:bodyPr>
            <a:normAutofit/>
          </a:bodyPr>
          <a:lstStyle/>
          <a:p>
            <a:pPr marL="0" lvl="0" indent="0">
              <a:spcBef>
                <a:spcPts val="500"/>
              </a:spcBef>
              <a:spcAft>
                <a:spcPts val="3000"/>
              </a:spcAft>
              <a:buSzTx/>
              <a:buNone/>
            </a:pPr>
            <a:r>
              <a:rPr dirty="0" smtClean="0"/>
              <a:t>‘</a:t>
            </a:r>
            <a:r>
              <a:rPr dirty="0"/>
              <a:t>Moving in and out of cities has become an inherent part of life for many Africans – people move constantly between the city and the rural areas, or between different cities. Whether they come for higher education, to find a job, or to seek health care, most people will need flexible accommodation in the city which, most frequently, is provided in the form of rental housing.’</a:t>
            </a:r>
          </a:p>
          <a:p>
            <a:pPr marL="0" lvl="0" indent="0">
              <a:spcBef>
                <a:spcPts val="500"/>
              </a:spcBef>
              <a:spcAft>
                <a:spcPts val="600"/>
              </a:spcAft>
              <a:buSzTx/>
              <a:buNone/>
            </a:pPr>
            <a:r>
              <a:rPr lang="en-GB" b="1" i="1" dirty="0" smtClean="0"/>
              <a:t>&gt;&gt;</a:t>
            </a:r>
            <a:r>
              <a:rPr b="1" i="1" dirty="0" smtClean="0"/>
              <a:t>Questions:</a:t>
            </a:r>
            <a:endParaRPr lang="en-GB" b="1" i="1" dirty="0" smtClean="0"/>
          </a:p>
          <a:p>
            <a:pPr marL="0" lvl="0" indent="0">
              <a:spcBef>
                <a:spcPts val="500"/>
              </a:spcBef>
              <a:spcAft>
                <a:spcPts val="600"/>
              </a:spcAft>
              <a:buSzTx/>
              <a:buNone/>
            </a:pPr>
            <a:r>
              <a:rPr i="1" dirty="0" smtClean="0"/>
              <a:t>Is </a:t>
            </a:r>
            <a:r>
              <a:rPr i="1" dirty="0"/>
              <a:t>this true?</a:t>
            </a:r>
          </a:p>
          <a:p>
            <a:pPr marL="0" lvl="0" indent="0">
              <a:spcBef>
                <a:spcPts val="500"/>
              </a:spcBef>
              <a:spcAft>
                <a:spcPts val="600"/>
              </a:spcAft>
              <a:buSzTx/>
              <a:buNone/>
            </a:pPr>
            <a:r>
              <a:rPr i="1" dirty="0" smtClean="0"/>
              <a:t>If </a:t>
            </a:r>
            <a:r>
              <a:rPr i="1" dirty="0"/>
              <a:t>so, what are the consequences? </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22</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title"/>
          </p:nvPr>
        </p:nvSpPr>
        <p:spPr>
          <a:xfrm>
            <a:off x="457200" y="152400"/>
            <a:ext cx="6019800" cy="1077218"/>
          </a:xfrm>
          <a:prstGeom prst="rect">
            <a:avLst/>
          </a:prstGeom>
        </p:spPr>
        <p:txBody>
          <a:bodyPr lIns="0" tIns="0" rIns="0" bIns="0">
            <a:noAutofit/>
          </a:bodyPr>
          <a:lstStyle/>
          <a:p>
            <a:pPr lvl="0">
              <a:defRPr sz="1800" cap="none">
                <a:solidFill>
                  <a:srgbClr val="000000"/>
                </a:solidFill>
              </a:defRPr>
            </a:pPr>
            <a:r>
              <a:rPr lang="en-US" sz="3600" cap="none" dirty="0" smtClean="0">
                <a:solidFill>
                  <a:srgbClr val="0B5F6A"/>
                </a:solidFill>
              </a:rPr>
              <a:t>Accommodation Needs: Tenants’ Circumstances</a:t>
            </a:r>
            <a:endParaRPr lang="en-US" sz="3600" cap="none" dirty="0">
              <a:solidFill>
                <a:srgbClr val="0B5F6A"/>
              </a:solidFill>
            </a:endParaRPr>
          </a:p>
        </p:txBody>
      </p:sp>
      <p:sp>
        <p:nvSpPr>
          <p:cNvPr id="136" name="Shape 136"/>
          <p:cNvSpPr>
            <a:spLocks noGrp="1"/>
          </p:cNvSpPr>
          <p:nvPr>
            <p:ph type="body" idx="1"/>
          </p:nvPr>
        </p:nvSpPr>
        <p:spPr>
          <a:xfrm>
            <a:off x="457200" y="1828800"/>
            <a:ext cx="8229600" cy="4297363"/>
          </a:xfrm>
          <a:prstGeom prst="rect">
            <a:avLst/>
          </a:prstGeom>
        </p:spPr>
        <p:txBody>
          <a:bodyPr>
            <a:normAutofit/>
          </a:bodyPr>
          <a:lstStyle/>
          <a:p>
            <a:pPr lvl="0">
              <a:spcBef>
                <a:spcPts val="600"/>
              </a:spcBef>
            </a:pPr>
            <a:r>
              <a:rPr dirty="0">
                <a:ea typeface="Verdana Bold"/>
                <a:sym typeface="Verdana Bold"/>
              </a:rPr>
              <a:t>Income level</a:t>
            </a:r>
            <a:r>
              <a:rPr dirty="0"/>
              <a:t>: when there is no long-term financial security, people tend to set aside money for investments other than in housing – such as paying for children’s education</a:t>
            </a:r>
          </a:p>
          <a:p>
            <a:pPr lvl="0">
              <a:spcBef>
                <a:spcPts val="600"/>
              </a:spcBef>
            </a:pPr>
            <a:r>
              <a:rPr dirty="0">
                <a:ea typeface="Verdana Bold"/>
                <a:sym typeface="Verdana Bold"/>
              </a:rPr>
              <a:t>Stage in life cycle</a:t>
            </a:r>
            <a:r>
              <a:rPr dirty="0"/>
              <a:t>: rental and sharing feature more often in early stages of people’s lives </a:t>
            </a:r>
          </a:p>
          <a:p>
            <a:pPr lvl="0">
              <a:spcBef>
                <a:spcPts val="600"/>
              </a:spcBef>
            </a:pPr>
            <a:r>
              <a:rPr dirty="0">
                <a:ea typeface="Verdana Bold"/>
                <a:sym typeface="Verdana Bold"/>
              </a:rPr>
              <a:t>Increase in female-headed households</a:t>
            </a:r>
            <a:r>
              <a:rPr dirty="0"/>
              <a:t>: often means more households that require flexible and affordable rental housing  </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23</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da-DK" sz="3600" cap="none" dirty="0" smtClean="0">
                <a:solidFill>
                  <a:srgbClr val="0B5F6A"/>
                </a:solidFill>
              </a:rPr>
              <a:t>Levels of Rent</a:t>
            </a:r>
            <a:endParaRPr lang="da-DK" sz="3600" cap="none" dirty="0">
              <a:solidFill>
                <a:srgbClr val="0B5F6A"/>
              </a:solidFill>
            </a:endParaRPr>
          </a:p>
        </p:txBody>
      </p:sp>
      <p:sp>
        <p:nvSpPr>
          <p:cNvPr id="140" name="Shape 140"/>
          <p:cNvSpPr>
            <a:spLocks noGrp="1"/>
          </p:cNvSpPr>
          <p:nvPr>
            <p:ph type="body" idx="1"/>
          </p:nvPr>
        </p:nvSpPr>
        <p:spPr>
          <a:xfrm>
            <a:off x="457200" y="1676400"/>
            <a:ext cx="8229600" cy="3124200"/>
          </a:xfrm>
          <a:prstGeom prst="rect">
            <a:avLst/>
          </a:prstGeom>
        </p:spPr>
        <p:txBody>
          <a:bodyPr>
            <a:normAutofit/>
          </a:bodyPr>
          <a:lstStyle/>
          <a:p>
            <a:pPr marL="0" lvl="0" indent="0">
              <a:spcBef>
                <a:spcPts val="500"/>
              </a:spcBef>
              <a:spcAft>
                <a:spcPts val="2400"/>
              </a:spcAft>
              <a:buSzTx/>
              <a:buNone/>
            </a:pPr>
            <a:r>
              <a:rPr dirty="0"/>
              <a:t>‘Sometimes, rents make up a very high proportion </a:t>
            </a:r>
            <a:r>
              <a:rPr dirty="0" smtClean="0"/>
              <a:t>of </a:t>
            </a:r>
            <a:r>
              <a:rPr dirty="0"/>
              <a:t>the tenant’s income but are nonetheless still too </a:t>
            </a:r>
            <a:r>
              <a:rPr dirty="0" smtClean="0"/>
              <a:t>low </a:t>
            </a:r>
            <a:r>
              <a:rPr dirty="0"/>
              <a:t>for landlords to make a profit or even pay for </a:t>
            </a:r>
            <a:r>
              <a:rPr dirty="0" smtClean="0"/>
              <a:t>maintenance </a:t>
            </a:r>
            <a:r>
              <a:rPr dirty="0"/>
              <a:t>of the property.’</a:t>
            </a:r>
          </a:p>
          <a:p>
            <a:pPr marL="0" lvl="0" indent="0">
              <a:spcBef>
                <a:spcPts val="500"/>
              </a:spcBef>
              <a:spcAft>
                <a:spcPts val="600"/>
              </a:spcAft>
              <a:buSzTx/>
              <a:buNone/>
            </a:pPr>
            <a:r>
              <a:rPr lang="en-GB" b="1" i="1" dirty="0" smtClean="0"/>
              <a:t>&gt;&gt;</a:t>
            </a:r>
            <a:r>
              <a:rPr b="1" i="1" dirty="0" smtClean="0"/>
              <a:t>Questions:</a:t>
            </a:r>
            <a:endParaRPr lang="en-GB" b="1" i="1" dirty="0" smtClean="0"/>
          </a:p>
          <a:p>
            <a:pPr marL="0" lvl="0" indent="0">
              <a:spcBef>
                <a:spcPts val="500"/>
              </a:spcBef>
              <a:spcAft>
                <a:spcPts val="600"/>
              </a:spcAft>
              <a:buSzTx/>
              <a:buNone/>
            </a:pPr>
            <a:r>
              <a:rPr i="1" dirty="0" smtClean="0"/>
              <a:t>If </a:t>
            </a:r>
            <a:r>
              <a:rPr i="1" dirty="0"/>
              <a:t>there is such a mismatch, </a:t>
            </a:r>
            <a:r>
              <a:rPr i="1" dirty="0" smtClean="0"/>
              <a:t>what </a:t>
            </a:r>
            <a:r>
              <a:rPr i="1" dirty="0"/>
              <a:t>are the consequences for </a:t>
            </a:r>
            <a:r>
              <a:rPr i="1" dirty="0" smtClean="0"/>
              <a:t>individuals</a:t>
            </a:r>
            <a:r>
              <a:rPr i="1" dirty="0"/>
              <a:t>, housing supply, </a:t>
            </a:r>
            <a:r>
              <a:rPr i="1" dirty="0" smtClean="0"/>
              <a:t>and</a:t>
            </a:r>
            <a:r>
              <a:rPr lang="en-GB" i="1" dirty="0" smtClean="0"/>
              <a:t> </a:t>
            </a:r>
            <a:r>
              <a:rPr i="1" dirty="0" smtClean="0"/>
              <a:t>maintenance </a:t>
            </a:r>
            <a:r>
              <a:rPr i="1" dirty="0"/>
              <a:t>of rental properties?</a:t>
            </a:r>
            <a:r>
              <a:rPr dirty="0"/>
              <a:t>   </a:t>
            </a:r>
          </a:p>
          <a:p>
            <a:pPr marL="0" lvl="0" indent="0">
              <a:spcBef>
                <a:spcPts val="500"/>
              </a:spcBef>
              <a:spcAft>
                <a:spcPts val="600"/>
              </a:spcAft>
              <a:buSzTx/>
              <a:buNone/>
            </a:pPr>
            <a:r>
              <a:rPr i="1" dirty="0" smtClean="0"/>
              <a:t>Are </a:t>
            </a:r>
            <a:r>
              <a:rPr i="1" dirty="0"/>
              <a:t>high rental deposits an issue in </a:t>
            </a:r>
            <a:r>
              <a:rPr i="1" dirty="0" smtClean="0"/>
              <a:t>your</a:t>
            </a:r>
            <a:r>
              <a:rPr lang="en-GB" i="1" dirty="0" smtClean="0"/>
              <a:t> </a:t>
            </a:r>
            <a:r>
              <a:rPr i="1" dirty="0" smtClean="0"/>
              <a:t>countries</a:t>
            </a:r>
            <a:r>
              <a:rPr i="1" dirty="0"/>
              <a:t>?</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24</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a:spLocks noGrp="1"/>
          </p:cNvSpPr>
          <p:nvPr>
            <p:ph type="title"/>
          </p:nvPr>
        </p:nvSpPr>
        <p:spPr>
          <a:xfrm>
            <a:off x="457200" y="609600"/>
            <a:ext cx="8229600" cy="584778"/>
          </a:xfrm>
          <a:prstGeom prst="rect">
            <a:avLst/>
          </a:prstGeom>
        </p:spPr>
        <p:txBody>
          <a:bodyPr lIns="0" tIns="0" rIns="0" bIns="0">
            <a:noAutofit/>
          </a:bodyPr>
          <a:lstStyle/>
          <a:p>
            <a:pPr lvl="0">
              <a:defRPr sz="1800" cap="none">
                <a:solidFill>
                  <a:srgbClr val="000000"/>
                </a:solidFill>
              </a:defRPr>
            </a:pPr>
            <a:r>
              <a:rPr lang="en-US" sz="3600" cap="none" dirty="0" smtClean="0">
                <a:solidFill>
                  <a:srgbClr val="0B5F6A"/>
                </a:solidFill>
              </a:rPr>
              <a:t>Landlord-tenant Relationships</a:t>
            </a:r>
            <a:endParaRPr lang="en-US" sz="3600" cap="none" dirty="0">
              <a:solidFill>
                <a:srgbClr val="0B5F6A"/>
              </a:solidFill>
            </a:endParaRPr>
          </a:p>
        </p:txBody>
      </p:sp>
      <p:sp>
        <p:nvSpPr>
          <p:cNvPr id="144" name="Shape 144"/>
          <p:cNvSpPr>
            <a:spLocks noGrp="1"/>
          </p:cNvSpPr>
          <p:nvPr>
            <p:ph type="body" idx="1"/>
          </p:nvPr>
        </p:nvSpPr>
        <p:spPr>
          <a:xfrm>
            <a:off x="457200" y="1676400"/>
            <a:ext cx="8382000" cy="4495800"/>
          </a:xfrm>
          <a:prstGeom prst="rect">
            <a:avLst/>
          </a:prstGeom>
        </p:spPr>
        <p:txBody>
          <a:bodyPr>
            <a:noAutofit/>
          </a:bodyPr>
          <a:lstStyle/>
          <a:p>
            <a:pPr marL="0" lvl="0" indent="0" defTabSz="420623">
              <a:buSzTx/>
              <a:buNone/>
            </a:pPr>
            <a:r>
              <a:rPr dirty="0" smtClean="0"/>
              <a:t>‘</a:t>
            </a:r>
            <a:r>
              <a:rPr dirty="0"/>
              <a:t>The landlords complain that their tenants don’t take good care of the rental housing, pay their rent late, misbehave in general and don’t understand that rising costs of utilities, maintenance and repairs make it necessary to raise the rent.</a:t>
            </a:r>
          </a:p>
          <a:p>
            <a:pPr marL="0" lvl="0" indent="0" defTabSz="420623">
              <a:spcAft>
                <a:spcPts val="1800"/>
              </a:spcAft>
              <a:buSzTx/>
              <a:buNone/>
            </a:pPr>
            <a:r>
              <a:rPr dirty="0" smtClean="0"/>
              <a:t>The </a:t>
            </a:r>
            <a:r>
              <a:rPr dirty="0"/>
              <a:t>tenants complain that their landlords fail to maintain the housing properly, don’t repair things when they break, charge unfairly high fees for utilities, increase the rent without warning, turn hostile when the rent is paid a little late, threaten eviction or fail to return security deposits when they move out.’</a:t>
            </a:r>
          </a:p>
          <a:p>
            <a:pPr marL="0" lvl="0" indent="0" defTabSz="420623">
              <a:spcAft>
                <a:spcPts val="600"/>
              </a:spcAft>
              <a:buSzTx/>
              <a:buNone/>
            </a:pPr>
            <a:r>
              <a:rPr lang="en-GB" b="1" i="1" dirty="0" smtClean="0"/>
              <a:t>&gt;&gt;</a:t>
            </a:r>
            <a:r>
              <a:rPr b="1" i="1" dirty="0" smtClean="0"/>
              <a:t>Questions:</a:t>
            </a:r>
            <a:r>
              <a:rPr lang="en-US" b="1" i="1" dirty="0" smtClean="0"/>
              <a:t> </a:t>
            </a:r>
          </a:p>
          <a:p>
            <a:pPr marL="0" lvl="0" indent="0" defTabSz="420623">
              <a:spcAft>
                <a:spcPts val="600"/>
              </a:spcAft>
              <a:buSzTx/>
              <a:buNone/>
            </a:pPr>
            <a:r>
              <a:rPr i="1" dirty="0" smtClean="0"/>
              <a:t>Is </a:t>
            </a:r>
            <a:r>
              <a:rPr i="1" dirty="0"/>
              <a:t>such tension inevitable?</a:t>
            </a:r>
          </a:p>
          <a:p>
            <a:pPr marL="0" lvl="0" indent="0" defTabSz="420623">
              <a:spcAft>
                <a:spcPts val="600"/>
              </a:spcAft>
              <a:buSzTx/>
              <a:buNone/>
            </a:pPr>
            <a:r>
              <a:rPr i="1" dirty="0" smtClean="0"/>
              <a:t>What </a:t>
            </a:r>
            <a:r>
              <a:rPr i="1" dirty="0"/>
              <a:t>can be done to improve the relationship? </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25</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en-US" sz="3600" cap="none" dirty="0" smtClean="0">
                <a:solidFill>
                  <a:srgbClr val="0B5F6A"/>
                </a:solidFill>
              </a:rPr>
              <a:t>How Much to Charge?</a:t>
            </a:r>
            <a:endParaRPr lang="en-US" sz="3600" cap="none" dirty="0">
              <a:solidFill>
                <a:srgbClr val="0B5F6A"/>
              </a:solidFill>
            </a:endParaRPr>
          </a:p>
        </p:txBody>
      </p:sp>
      <p:sp>
        <p:nvSpPr>
          <p:cNvPr id="148" name="Shape 148"/>
          <p:cNvSpPr>
            <a:spLocks noGrp="1"/>
          </p:cNvSpPr>
          <p:nvPr>
            <p:ph type="body" idx="1"/>
          </p:nvPr>
        </p:nvSpPr>
        <p:spPr>
          <a:xfrm>
            <a:off x="457200" y="1600200"/>
            <a:ext cx="8229600" cy="4525963"/>
          </a:xfrm>
          <a:prstGeom prst="rect">
            <a:avLst/>
          </a:prstGeom>
        </p:spPr>
        <p:txBody>
          <a:bodyPr>
            <a:normAutofit/>
          </a:bodyPr>
          <a:lstStyle/>
          <a:p>
            <a:pPr marL="0" lvl="0" indent="0">
              <a:spcBef>
                <a:spcPts val="500"/>
              </a:spcBef>
              <a:spcAft>
                <a:spcPts val="2400"/>
              </a:spcAft>
              <a:buSzTx/>
              <a:buNone/>
            </a:pPr>
            <a:r>
              <a:rPr dirty="0" smtClean="0"/>
              <a:t>‘</a:t>
            </a:r>
            <a:r>
              <a:rPr dirty="0"/>
              <a:t>The 25 per cent rule: Some housing specialists suggest that rental housing is affordable if a household spends no more than 25 per cent of its monthly income on rent. This rule of thumb loses its meaning as you go down the economic ladder, where the only rule is that the poorer you are, the greater proportion of your monthly income you are likely to pay for housing and basic services.’</a:t>
            </a:r>
          </a:p>
          <a:p>
            <a:pPr marL="0" lvl="0" indent="0">
              <a:spcBef>
                <a:spcPts val="500"/>
              </a:spcBef>
              <a:spcAft>
                <a:spcPts val="600"/>
              </a:spcAft>
              <a:buSzTx/>
              <a:buNone/>
            </a:pPr>
            <a:r>
              <a:rPr lang="en-GB" b="1" i="1" dirty="0" smtClean="0"/>
              <a:t>&gt;&gt;</a:t>
            </a:r>
            <a:r>
              <a:rPr b="1" i="1" dirty="0" smtClean="0"/>
              <a:t>Questions:</a:t>
            </a:r>
            <a:endParaRPr lang="en-GB" b="1" i="1" dirty="0" smtClean="0"/>
          </a:p>
          <a:p>
            <a:pPr marL="0" lvl="0" indent="0">
              <a:spcBef>
                <a:spcPts val="500"/>
              </a:spcBef>
              <a:spcAft>
                <a:spcPts val="600"/>
              </a:spcAft>
              <a:buSzTx/>
              <a:buNone/>
            </a:pPr>
            <a:r>
              <a:rPr i="1" dirty="0" smtClean="0"/>
              <a:t>What </a:t>
            </a:r>
            <a:r>
              <a:rPr i="1" dirty="0"/>
              <a:t>are the consequences?</a:t>
            </a:r>
          </a:p>
          <a:p>
            <a:pPr marL="0" lvl="0" indent="0">
              <a:spcBef>
                <a:spcPts val="500"/>
              </a:spcBef>
              <a:spcAft>
                <a:spcPts val="600"/>
              </a:spcAft>
              <a:buSzTx/>
              <a:buNone/>
            </a:pPr>
            <a:r>
              <a:rPr i="1" dirty="0" smtClean="0"/>
              <a:t>Why </a:t>
            </a:r>
            <a:r>
              <a:rPr i="1" dirty="0"/>
              <a:t>is informal rental housing so </a:t>
            </a:r>
            <a:r>
              <a:rPr i="1" dirty="0" smtClean="0"/>
              <a:t>prevalent </a:t>
            </a:r>
            <a:r>
              <a:rPr i="1" dirty="0"/>
              <a:t>in African cities?</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26</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en-US" sz="3600" cap="none" dirty="0" smtClean="0">
                <a:solidFill>
                  <a:srgbClr val="0B5F6A"/>
                </a:solidFill>
              </a:rPr>
              <a:t>Problems of Rent Controls</a:t>
            </a:r>
            <a:endParaRPr lang="en-US" sz="3600" cap="none" dirty="0">
              <a:solidFill>
                <a:srgbClr val="0B5F6A"/>
              </a:solidFill>
            </a:endParaRPr>
          </a:p>
        </p:txBody>
      </p:sp>
      <p:sp>
        <p:nvSpPr>
          <p:cNvPr id="152" name="Shape 152"/>
          <p:cNvSpPr>
            <a:spLocks noGrp="1"/>
          </p:cNvSpPr>
          <p:nvPr>
            <p:ph type="body" idx="1"/>
          </p:nvPr>
        </p:nvSpPr>
        <p:spPr>
          <a:xfrm>
            <a:off x="457200" y="1752600"/>
            <a:ext cx="8229600" cy="4373563"/>
          </a:xfrm>
          <a:prstGeom prst="rect">
            <a:avLst/>
          </a:prstGeom>
        </p:spPr>
        <p:txBody>
          <a:bodyPr>
            <a:normAutofit/>
          </a:bodyPr>
          <a:lstStyle/>
          <a:p>
            <a:pPr lvl="0">
              <a:spcBef>
                <a:spcPts val="500"/>
              </a:spcBef>
            </a:pPr>
            <a:r>
              <a:rPr dirty="0">
                <a:ea typeface="Verdana Bold"/>
                <a:sym typeface="Verdana Bold"/>
              </a:rPr>
              <a:t>Equity</a:t>
            </a:r>
            <a:r>
              <a:rPr dirty="0"/>
              <a:t>: Some tenants are favoured at the expense of others – especially favouring long-term tenants over </a:t>
            </a:r>
            <a:r>
              <a:rPr dirty="0" smtClean="0"/>
              <a:t>newcomers</a:t>
            </a:r>
            <a:r>
              <a:rPr lang="en-GB" dirty="0" smtClean="0"/>
              <a:t> </a:t>
            </a:r>
            <a:endParaRPr lang="en-GB" dirty="0" smtClean="0"/>
          </a:p>
          <a:p>
            <a:pPr marL="268288" lvl="0" indent="0">
              <a:spcBef>
                <a:spcPts val="500"/>
              </a:spcBef>
              <a:buNone/>
            </a:pPr>
            <a:r>
              <a:rPr dirty="0" smtClean="0"/>
              <a:t>No </a:t>
            </a:r>
            <a:r>
              <a:rPr dirty="0"/>
              <a:t>guarantee that those covered by rent controls </a:t>
            </a:r>
            <a:r>
              <a:rPr lang="en-US" dirty="0" smtClean="0"/>
              <a:t> </a:t>
            </a:r>
            <a:r>
              <a:rPr dirty="0" smtClean="0"/>
              <a:t>are </a:t>
            </a:r>
            <a:r>
              <a:rPr dirty="0"/>
              <a:t>genuinely </a:t>
            </a:r>
            <a:r>
              <a:rPr dirty="0" smtClean="0"/>
              <a:t>poor</a:t>
            </a:r>
            <a:endParaRPr lang="en-US" dirty="0" smtClean="0"/>
          </a:p>
          <a:p>
            <a:pPr marL="268288" lvl="0" indent="0">
              <a:spcBef>
                <a:spcPts val="500"/>
              </a:spcBef>
              <a:buNone/>
            </a:pPr>
            <a:r>
              <a:rPr dirty="0" smtClean="0"/>
              <a:t>Tenants </a:t>
            </a:r>
            <a:r>
              <a:rPr dirty="0"/>
              <a:t>gain at the expense of landlords</a:t>
            </a:r>
          </a:p>
          <a:p>
            <a:pPr lvl="0">
              <a:spcBef>
                <a:spcPts val="500"/>
              </a:spcBef>
            </a:pPr>
            <a:r>
              <a:rPr dirty="0">
                <a:ea typeface="Verdana Bold"/>
                <a:sym typeface="Verdana Bold"/>
              </a:rPr>
              <a:t>Efficiency</a:t>
            </a:r>
            <a:r>
              <a:rPr dirty="0"/>
              <a:t>: Landlords are discouraged from investing in rental property</a:t>
            </a:r>
            <a:endParaRPr dirty="0">
              <a:ea typeface="Verdana Bold"/>
              <a:sym typeface="Verdana Bold"/>
            </a:endParaRPr>
          </a:p>
          <a:p>
            <a:pPr lvl="0">
              <a:spcBef>
                <a:spcPts val="500"/>
              </a:spcBef>
            </a:pPr>
            <a:r>
              <a:rPr dirty="0">
                <a:ea typeface="Verdana Bold"/>
                <a:sym typeface="Verdana Bold"/>
              </a:rPr>
              <a:t>Maintenance</a:t>
            </a:r>
            <a:r>
              <a:rPr dirty="0"/>
              <a:t>: Landlords fail to maintain the property- and houses deteriorate to slum conditions  </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27</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p:cNvSpPr>
          <p:nvPr>
            <p:ph type="title"/>
          </p:nvPr>
        </p:nvSpPr>
        <p:spPr>
          <a:xfrm>
            <a:off x="457200" y="287185"/>
            <a:ext cx="8229600" cy="932015"/>
          </a:xfrm>
          <a:prstGeom prst="rect">
            <a:avLst/>
          </a:prstGeom>
        </p:spPr>
        <p:txBody>
          <a:bodyPr lIns="0" tIns="0" rIns="0" bIns="0">
            <a:normAutofit/>
          </a:bodyPr>
          <a:lstStyle/>
          <a:p>
            <a:pPr lvl="0">
              <a:defRPr sz="1800" cap="none">
                <a:solidFill>
                  <a:srgbClr val="000000"/>
                </a:solidFill>
              </a:defRPr>
            </a:pPr>
            <a:r>
              <a:rPr lang="en-US" sz="3600" cap="none" dirty="0" smtClean="0">
                <a:solidFill>
                  <a:srgbClr val="0B5F6A"/>
                </a:solidFill>
              </a:rPr>
              <a:t>Problems With Rental Regulations</a:t>
            </a:r>
            <a:endParaRPr lang="en-US" sz="3600" cap="none" dirty="0">
              <a:solidFill>
                <a:srgbClr val="0B5F6A"/>
              </a:solidFill>
            </a:endParaRPr>
          </a:p>
        </p:txBody>
      </p:sp>
      <p:sp>
        <p:nvSpPr>
          <p:cNvPr id="156" name="Shape 156"/>
          <p:cNvSpPr>
            <a:spLocks noGrp="1"/>
          </p:cNvSpPr>
          <p:nvPr>
            <p:ph type="body" idx="1"/>
          </p:nvPr>
        </p:nvSpPr>
        <p:spPr>
          <a:xfrm>
            <a:off x="304800" y="1752600"/>
            <a:ext cx="8534400" cy="3581400"/>
          </a:xfrm>
          <a:prstGeom prst="rect">
            <a:avLst/>
          </a:prstGeom>
        </p:spPr>
        <p:txBody>
          <a:bodyPr>
            <a:normAutofit/>
          </a:bodyPr>
          <a:lstStyle/>
          <a:p>
            <a:pPr lvl="0">
              <a:spcBef>
                <a:spcPts val="500"/>
              </a:spcBef>
            </a:pPr>
            <a:r>
              <a:rPr dirty="0"/>
              <a:t>Housing policies are often biased in favour of homeowners and fail to take needs of tenants into account</a:t>
            </a:r>
          </a:p>
          <a:p>
            <a:pPr lvl="0">
              <a:spcBef>
                <a:spcPts val="500"/>
              </a:spcBef>
            </a:pPr>
            <a:r>
              <a:rPr dirty="0"/>
              <a:t>When rental housing conditions are poor, the problem is usually more to do with poor living conditions in general than with rental arrangements</a:t>
            </a:r>
          </a:p>
          <a:p>
            <a:pPr lvl="0">
              <a:spcBef>
                <a:spcPts val="500"/>
              </a:spcBef>
            </a:pPr>
            <a:r>
              <a:rPr dirty="0"/>
              <a:t>Because much rental housing is invisible, it falls outside government regulations</a:t>
            </a:r>
          </a:p>
          <a:p>
            <a:pPr lvl="0">
              <a:spcBef>
                <a:spcPts val="500"/>
              </a:spcBef>
            </a:pPr>
            <a:r>
              <a:rPr dirty="0"/>
              <a:t>Absence of enforceable written contracts and efficient arbitration systems leads to high costs of going to court for both tenants and landlords</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28</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p:cNvSpPr>
          <p:nvPr>
            <p:ph type="title"/>
          </p:nvPr>
        </p:nvSpPr>
        <p:spPr>
          <a:xfrm>
            <a:off x="457200" y="152400"/>
            <a:ext cx="7086600" cy="1077218"/>
          </a:xfrm>
          <a:prstGeom prst="rect">
            <a:avLst/>
          </a:prstGeom>
        </p:spPr>
        <p:txBody>
          <a:bodyPr lIns="0" tIns="0" rIns="0" bIns="0">
            <a:noAutofit/>
          </a:bodyPr>
          <a:lstStyle/>
          <a:p>
            <a:pPr lvl="0">
              <a:defRPr sz="1800" cap="none">
                <a:solidFill>
                  <a:srgbClr val="000000"/>
                </a:solidFill>
              </a:defRPr>
            </a:pPr>
            <a:r>
              <a:rPr lang="en-US" sz="3600" cap="none" dirty="0" smtClean="0">
                <a:solidFill>
                  <a:srgbClr val="0B5F6A"/>
                </a:solidFill>
              </a:rPr>
              <a:t>Five Policy Options for Promoting Rental Housing</a:t>
            </a:r>
            <a:endParaRPr lang="en-US" sz="3600" cap="none" dirty="0">
              <a:solidFill>
                <a:srgbClr val="0B5F6A"/>
              </a:solidFill>
            </a:endParaRPr>
          </a:p>
        </p:txBody>
      </p:sp>
      <p:sp>
        <p:nvSpPr>
          <p:cNvPr id="160" name="Shape 160"/>
          <p:cNvSpPr>
            <a:spLocks noGrp="1"/>
          </p:cNvSpPr>
          <p:nvPr>
            <p:ph type="body" idx="1"/>
          </p:nvPr>
        </p:nvSpPr>
        <p:spPr>
          <a:xfrm>
            <a:off x="457200" y="1600200"/>
            <a:ext cx="8229600" cy="4525963"/>
          </a:xfrm>
          <a:prstGeom prst="rect">
            <a:avLst/>
          </a:prstGeom>
        </p:spPr>
        <p:txBody>
          <a:bodyPr>
            <a:normAutofit/>
          </a:bodyPr>
          <a:lstStyle/>
          <a:p>
            <a:pPr lvl="0">
              <a:spcBef>
                <a:spcPts val="500"/>
              </a:spcBef>
            </a:pPr>
            <a:r>
              <a:rPr dirty="0"/>
              <a:t>Acknowledge and understand existing rental practices</a:t>
            </a:r>
          </a:p>
          <a:p>
            <a:pPr lvl="0">
              <a:spcBef>
                <a:spcPts val="500"/>
              </a:spcBef>
            </a:pPr>
            <a:r>
              <a:rPr dirty="0"/>
              <a:t>Get rental housing on the larger urban policy agenda</a:t>
            </a:r>
          </a:p>
          <a:p>
            <a:pPr lvl="0">
              <a:spcBef>
                <a:spcPts val="500"/>
              </a:spcBef>
            </a:pPr>
            <a:r>
              <a:rPr dirty="0"/>
              <a:t>Work out practical, flexible rental policies and negotiations</a:t>
            </a:r>
          </a:p>
          <a:p>
            <a:pPr lvl="0">
              <a:spcBef>
                <a:spcPts val="500"/>
              </a:spcBef>
            </a:pPr>
            <a:r>
              <a:rPr dirty="0"/>
              <a:t>Mobilize finance to improve and expand rental housing</a:t>
            </a:r>
          </a:p>
          <a:p>
            <a:pPr lvl="0">
              <a:spcBef>
                <a:spcPts val="500"/>
              </a:spcBef>
            </a:pPr>
            <a:r>
              <a:rPr dirty="0"/>
              <a:t>Encourage large-scale and small-scale investment in rental housing </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29</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54"/>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en-US" sz="3600" cap="none" dirty="0" smtClean="0">
                <a:solidFill>
                  <a:srgbClr val="0B5F6A"/>
                </a:solidFill>
              </a:rPr>
              <a:t>Structure of the Module</a:t>
            </a:r>
            <a:endParaRPr lang="en-US" sz="3600" cap="none" dirty="0">
              <a:solidFill>
                <a:srgbClr val="0B5F6A"/>
              </a:solidFill>
            </a:endParaRPr>
          </a:p>
        </p:txBody>
      </p:sp>
      <p:sp>
        <p:nvSpPr>
          <p:cNvPr id="56" name="Shape 56"/>
          <p:cNvSpPr>
            <a:spLocks noGrp="1"/>
          </p:cNvSpPr>
          <p:nvPr>
            <p:ph type="body" idx="1"/>
          </p:nvPr>
        </p:nvSpPr>
        <p:spPr>
          <a:xfrm>
            <a:off x="457200" y="1676400"/>
            <a:ext cx="8229600" cy="4449763"/>
          </a:xfrm>
          <a:prstGeom prst="rect">
            <a:avLst/>
          </a:prstGeom>
        </p:spPr>
        <p:txBody>
          <a:bodyPr>
            <a:noAutofit/>
          </a:bodyPr>
          <a:lstStyle/>
          <a:p>
            <a:pPr lvl="0">
              <a:spcBef>
                <a:spcPts val="600"/>
              </a:spcBef>
              <a:spcAft>
                <a:spcPts val="600"/>
              </a:spcAft>
            </a:pPr>
            <a:r>
              <a:rPr dirty="0"/>
              <a:t>Types of and prevalence of rental housing</a:t>
            </a:r>
          </a:p>
          <a:p>
            <a:pPr lvl="0">
              <a:spcBef>
                <a:spcPts val="600"/>
              </a:spcBef>
              <a:spcAft>
                <a:spcPts val="600"/>
              </a:spcAft>
            </a:pPr>
            <a:r>
              <a:rPr dirty="0"/>
              <a:t>Reasons for renting</a:t>
            </a:r>
          </a:p>
          <a:p>
            <a:pPr lvl="0">
              <a:spcBef>
                <a:spcPts val="600"/>
              </a:spcBef>
              <a:spcAft>
                <a:spcPts val="600"/>
              </a:spcAft>
            </a:pPr>
            <a:r>
              <a:rPr dirty="0"/>
              <a:t>Informal rental housing</a:t>
            </a:r>
          </a:p>
          <a:p>
            <a:pPr lvl="0">
              <a:spcBef>
                <a:spcPts val="600"/>
              </a:spcBef>
              <a:spcAft>
                <a:spcPts val="600"/>
              </a:spcAft>
            </a:pPr>
            <a:r>
              <a:rPr dirty="0"/>
              <a:t>Access to and supply of rental housing</a:t>
            </a:r>
          </a:p>
          <a:p>
            <a:pPr lvl="0">
              <a:spcBef>
                <a:spcPts val="600"/>
              </a:spcBef>
              <a:spcAft>
                <a:spcPts val="600"/>
              </a:spcAft>
            </a:pPr>
            <a:r>
              <a:rPr dirty="0"/>
              <a:t>Landlords</a:t>
            </a:r>
          </a:p>
          <a:p>
            <a:pPr lvl="0">
              <a:spcBef>
                <a:spcPts val="600"/>
              </a:spcBef>
              <a:spcAft>
                <a:spcPts val="600"/>
              </a:spcAft>
            </a:pPr>
            <a:r>
              <a:rPr dirty="0"/>
              <a:t>Factors for good rental housing</a:t>
            </a:r>
          </a:p>
          <a:p>
            <a:pPr lvl="0">
              <a:spcBef>
                <a:spcPts val="600"/>
              </a:spcBef>
              <a:spcAft>
                <a:spcPts val="600"/>
              </a:spcAft>
            </a:pPr>
            <a:r>
              <a:rPr dirty="0"/>
              <a:t>Level of rent</a:t>
            </a:r>
          </a:p>
          <a:p>
            <a:pPr lvl="0">
              <a:spcBef>
                <a:spcPts val="600"/>
              </a:spcBef>
              <a:spcAft>
                <a:spcPts val="600"/>
              </a:spcAft>
            </a:pPr>
            <a:r>
              <a:rPr dirty="0"/>
              <a:t>Challenges faced by rental housing regulation</a:t>
            </a:r>
          </a:p>
          <a:p>
            <a:pPr lvl="0">
              <a:spcBef>
                <a:spcPts val="600"/>
              </a:spcBef>
              <a:spcAft>
                <a:spcPts val="600"/>
              </a:spcAft>
            </a:pPr>
            <a:r>
              <a:rPr dirty="0"/>
              <a:t>Policies to promote rental housing</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3</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a:spLocks noGrp="1"/>
          </p:cNvSpPr>
          <p:nvPr>
            <p:ph type="title"/>
          </p:nvPr>
        </p:nvSpPr>
        <p:spPr>
          <a:xfrm>
            <a:off x="457200" y="609600"/>
            <a:ext cx="8229600" cy="584777"/>
          </a:xfrm>
          <a:prstGeom prst="rect">
            <a:avLst/>
          </a:prstGeom>
        </p:spPr>
        <p:txBody>
          <a:bodyPr lIns="0" tIns="0" rIns="0" bIns="0">
            <a:normAutofit/>
          </a:bodyPr>
          <a:lstStyle/>
          <a:p>
            <a:pPr lvl="0">
              <a:defRPr sz="1800" cap="none">
                <a:solidFill>
                  <a:srgbClr val="000000"/>
                </a:solidFill>
              </a:defRPr>
            </a:pPr>
            <a:r>
              <a:rPr lang="en-US" sz="3600" cap="none" dirty="0" smtClean="0">
                <a:solidFill>
                  <a:srgbClr val="0B5F6A"/>
                </a:solidFill>
              </a:rPr>
              <a:t>Conclusions</a:t>
            </a:r>
            <a:endParaRPr lang="en-US" sz="3600" cap="none" dirty="0">
              <a:solidFill>
                <a:srgbClr val="0B5F6A"/>
              </a:solidFill>
            </a:endParaRPr>
          </a:p>
        </p:txBody>
      </p:sp>
      <p:sp>
        <p:nvSpPr>
          <p:cNvPr id="164" name="Shape 164"/>
          <p:cNvSpPr>
            <a:spLocks noGrp="1"/>
          </p:cNvSpPr>
          <p:nvPr>
            <p:ph type="body" idx="1"/>
          </p:nvPr>
        </p:nvSpPr>
        <p:spPr>
          <a:xfrm>
            <a:off x="457200" y="1828800"/>
            <a:ext cx="8229600" cy="4297363"/>
          </a:xfrm>
          <a:prstGeom prst="rect">
            <a:avLst/>
          </a:prstGeom>
        </p:spPr>
        <p:txBody>
          <a:bodyPr>
            <a:normAutofit/>
          </a:bodyPr>
          <a:lstStyle/>
          <a:p>
            <a:pPr lvl="0">
              <a:spcBef>
                <a:spcPts val="500"/>
              </a:spcBef>
            </a:pPr>
            <a:r>
              <a:rPr dirty="0"/>
              <a:t>Rental housing is an important policy option in African </a:t>
            </a:r>
            <a:r>
              <a:rPr dirty="0" smtClean="0"/>
              <a:t>cities</a:t>
            </a:r>
            <a:endParaRPr lang="en-US" dirty="0" smtClean="0"/>
          </a:p>
          <a:p>
            <a:pPr lvl="0">
              <a:spcBef>
                <a:spcPts val="500"/>
              </a:spcBef>
            </a:pPr>
            <a:r>
              <a:rPr dirty="0" smtClean="0"/>
              <a:t>There </a:t>
            </a:r>
            <a:r>
              <a:rPr dirty="0"/>
              <a:t>are both formal and informal rental housing </a:t>
            </a:r>
            <a:r>
              <a:rPr dirty="0" smtClean="0"/>
              <a:t>markets</a:t>
            </a:r>
            <a:endParaRPr lang="en-US" dirty="0" smtClean="0"/>
          </a:p>
          <a:p>
            <a:pPr lvl="0">
              <a:spcBef>
                <a:spcPts val="500"/>
              </a:spcBef>
            </a:pPr>
            <a:r>
              <a:rPr dirty="0" smtClean="0"/>
              <a:t>There </a:t>
            </a:r>
            <a:r>
              <a:rPr dirty="0"/>
              <a:t>are problems with rental </a:t>
            </a:r>
            <a:r>
              <a:rPr dirty="0" smtClean="0"/>
              <a:t>regulations</a:t>
            </a:r>
            <a:endParaRPr lang="en-US" dirty="0" smtClean="0"/>
          </a:p>
          <a:p>
            <a:pPr lvl="0">
              <a:spcBef>
                <a:spcPts val="500"/>
              </a:spcBef>
            </a:pPr>
            <a:r>
              <a:rPr dirty="0" smtClean="0"/>
              <a:t>Governments </a:t>
            </a:r>
            <a:r>
              <a:rPr dirty="0"/>
              <a:t>can promote rental housing in different ways</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30</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en-US" sz="3600" cap="none" dirty="0" smtClean="0">
                <a:solidFill>
                  <a:srgbClr val="0B5F6A"/>
                </a:solidFill>
              </a:rPr>
              <a:t>Extent of Rental Housing</a:t>
            </a:r>
            <a:endParaRPr lang="en-US" sz="3600" cap="none" dirty="0">
              <a:solidFill>
                <a:srgbClr val="0B5F6A"/>
              </a:solidFill>
            </a:endParaRPr>
          </a:p>
        </p:txBody>
      </p:sp>
      <p:sp>
        <p:nvSpPr>
          <p:cNvPr id="60" name="Shape 60"/>
          <p:cNvSpPr>
            <a:spLocks noGrp="1"/>
          </p:cNvSpPr>
          <p:nvPr>
            <p:ph type="body" idx="1"/>
          </p:nvPr>
        </p:nvSpPr>
        <p:spPr>
          <a:xfrm>
            <a:off x="457200" y="1600200"/>
            <a:ext cx="8229600" cy="4495800"/>
          </a:xfrm>
          <a:prstGeom prst="rect">
            <a:avLst/>
          </a:prstGeom>
        </p:spPr>
        <p:txBody>
          <a:bodyPr>
            <a:noAutofit/>
          </a:bodyPr>
          <a:lstStyle/>
          <a:p>
            <a:pPr marL="0" lvl="0" indent="0">
              <a:buSzTx/>
              <a:buNone/>
            </a:pPr>
            <a:r>
              <a:rPr sz="2000" dirty="0"/>
              <a:t>‘Rental housing today makes up a large proportion of the urban housing stock in many African countries’</a:t>
            </a:r>
          </a:p>
          <a:p>
            <a:pPr lvl="0"/>
            <a:r>
              <a:rPr sz="2000" dirty="0" smtClean="0"/>
              <a:t>In </a:t>
            </a:r>
            <a:r>
              <a:rPr sz="2000" dirty="0"/>
              <a:t>Kisumu, Kenya, 82 per cent of households were living in rental accommodation in 1998</a:t>
            </a:r>
          </a:p>
          <a:p>
            <a:pPr lvl="0"/>
            <a:r>
              <a:rPr sz="2000" dirty="0"/>
              <a:t>In Addis Ababa, Ethiopia, the figure was 60 per cent of households</a:t>
            </a:r>
          </a:p>
          <a:p>
            <a:pPr lvl="0">
              <a:spcAft>
                <a:spcPts val="2400"/>
              </a:spcAft>
            </a:pPr>
            <a:r>
              <a:rPr sz="2000" dirty="0"/>
              <a:t>In Kumasi, Ghana, the figure was 57 per cent of households</a:t>
            </a:r>
          </a:p>
          <a:p>
            <a:pPr lvl="0">
              <a:spcAft>
                <a:spcPts val="600"/>
              </a:spcAft>
              <a:buSzTx/>
              <a:buNone/>
            </a:pPr>
            <a:r>
              <a:rPr lang="en-GB" sz="2000" b="1" i="1" dirty="0" smtClean="0"/>
              <a:t>&gt;&gt;</a:t>
            </a:r>
            <a:r>
              <a:rPr sz="2000" b="1" i="1" dirty="0" smtClean="0"/>
              <a:t>Questions</a:t>
            </a:r>
            <a:r>
              <a:rPr sz="2000" b="1" i="1" dirty="0"/>
              <a:t>: </a:t>
            </a:r>
            <a:endParaRPr lang="en-GB" sz="2000" b="1" i="1" dirty="0" smtClean="0"/>
          </a:p>
          <a:p>
            <a:pPr lvl="0">
              <a:spcAft>
                <a:spcPts val="600"/>
              </a:spcAft>
              <a:buSzTx/>
              <a:buNone/>
            </a:pPr>
            <a:r>
              <a:rPr sz="2000" i="1" dirty="0" smtClean="0"/>
              <a:t>What </a:t>
            </a:r>
            <a:r>
              <a:rPr sz="2000" i="1" dirty="0"/>
              <a:t>is the situation in your country?</a:t>
            </a:r>
          </a:p>
          <a:p>
            <a:pPr lvl="0">
              <a:spcAft>
                <a:spcPts val="600"/>
              </a:spcAft>
              <a:buSzTx/>
              <a:buNone/>
            </a:pPr>
            <a:r>
              <a:rPr sz="2000" i="1" dirty="0" smtClean="0"/>
              <a:t>Is </a:t>
            </a:r>
            <a:r>
              <a:rPr sz="2000" i="1" dirty="0"/>
              <a:t>the percentage increasing?</a:t>
            </a:r>
          </a:p>
          <a:p>
            <a:pPr lvl="0">
              <a:spcAft>
                <a:spcPts val="600"/>
              </a:spcAft>
              <a:buSzTx/>
              <a:buNone/>
            </a:pPr>
            <a:r>
              <a:rPr sz="2000" i="1" dirty="0" smtClean="0"/>
              <a:t>If </a:t>
            </a:r>
            <a:r>
              <a:rPr sz="2000" i="1" dirty="0"/>
              <a:t>yes, why?</a:t>
            </a:r>
            <a:r>
              <a:rPr sz="2000" dirty="0"/>
              <a:t>  </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4</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en-US" sz="3600" cap="none" dirty="0" smtClean="0">
                <a:solidFill>
                  <a:srgbClr val="0B5F6A"/>
                </a:solidFill>
              </a:rPr>
              <a:t>Small-scale Rental Housing</a:t>
            </a:r>
            <a:endParaRPr lang="en-US" sz="3600" cap="none" dirty="0">
              <a:solidFill>
                <a:srgbClr val="0B5F6A"/>
              </a:solidFill>
            </a:endParaRPr>
          </a:p>
        </p:txBody>
      </p:sp>
      <p:sp>
        <p:nvSpPr>
          <p:cNvPr id="64" name="Shape 64"/>
          <p:cNvSpPr>
            <a:spLocks noGrp="1"/>
          </p:cNvSpPr>
          <p:nvPr>
            <p:ph type="body" idx="1"/>
          </p:nvPr>
        </p:nvSpPr>
        <p:spPr>
          <a:xfrm>
            <a:off x="457200" y="1600200"/>
            <a:ext cx="8229600" cy="4525963"/>
          </a:xfrm>
          <a:prstGeom prst="rect">
            <a:avLst/>
          </a:prstGeom>
        </p:spPr>
        <p:txBody>
          <a:bodyPr/>
          <a:lstStyle/>
          <a:p>
            <a:pPr marL="0" lvl="0" indent="0">
              <a:spcAft>
                <a:spcPts val="3000"/>
              </a:spcAft>
              <a:buSzTx/>
              <a:buNone/>
            </a:pPr>
            <a:r>
              <a:rPr sz="2000" dirty="0" smtClean="0"/>
              <a:t>‘</a:t>
            </a:r>
            <a:r>
              <a:rPr sz="2000" dirty="0"/>
              <a:t>The housing that small-scale landlords supply may come in the form of cheap rental rooms, apartments of various sizes, or rooms built with substandard construction on illegally subdivided land or partitioned within dilapidated older buildings. It could be a shack, a room built in a slum or behind the owner’s house with shared services. It could be rented space within a shared room, or even the right to store one’s belongings and occupy a certain space within a shared room for part of the day’</a:t>
            </a:r>
          </a:p>
          <a:p>
            <a:pPr marL="0" lvl="0" indent="0">
              <a:spcAft>
                <a:spcPts val="600"/>
              </a:spcAft>
              <a:buSzTx/>
              <a:buNone/>
            </a:pPr>
            <a:r>
              <a:rPr lang="en-GB" sz="2000" b="1" i="1" dirty="0" smtClean="0"/>
              <a:t>&gt;&gt;</a:t>
            </a:r>
            <a:r>
              <a:rPr sz="2000" b="1" i="1" dirty="0" smtClean="0"/>
              <a:t>Questions:</a:t>
            </a:r>
            <a:endParaRPr lang="en-GB" sz="2000" b="1" i="1" dirty="0" smtClean="0"/>
          </a:p>
          <a:p>
            <a:pPr marL="0" lvl="0" indent="0">
              <a:spcAft>
                <a:spcPts val="600"/>
              </a:spcAft>
              <a:buSzTx/>
              <a:buNone/>
            </a:pPr>
            <a:r>
              <a:rPr sz="2000" i="1" dirty="0" smtClean="0"/>
              <a:t>Is </a:t>
            </a:r>
            <a:r>
              <a:rPr sz="2000" i="1" dirty="0"/>
              <a:t>this the situation in your country?</a:t>
            </a:r>
          </a:p>
          <a:p>
            <a:pPr marL="0" lvl="0" indent="0">
              <a:spcAft>
                <a:spcPts val="600"/>
              </a:spcAft>
              <a:buSzTx/>
              <a:buNone/>
            </a:pPr>
            <a:r>
              <a:rPr sz="2000" i="1" dirty="0" smtClean="0"/>
              <a:t>Is </a:t>
            </a:r>
            <a:r>
              <a:rPr sz="2000" i="1" dirty="0"/>
              <a:t>there anything you would add?</a:t>
            </a:r>
            <a:r>
              <a:rPr dirty="0"/>
              <a:t>	</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5</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Shape 66"/>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lang="nl-NL" sz="3600" cap="none" dirty="0" err="1" smtClean="0">
                <a:solidFill>
                  <a:srgbClr val="0B5F6A"/>
                </a:solidFill>
              </a:rPr>
              <a:t>Rental</a:t>
            </a:r>
            <a:r>
              <a:rPr lang="nl-NL" sz="3600" cap="none" dirty="0" smtClean="0">
                <a:solidFill>
                  <a:srgbClr val="0B5F6A"/>
                </a:solidFill>
              </a:rPr>
              <a:t> </a:t>
            </a:r>
            <a:r>
              <a:rPr lang="nl-NL" sz="3600" cap="none" dirty="0" err="1" smtClean="0">
                <a:solidFill>
                  <a:srgbClr val="0B5F6A"/>
                </a:solidFill>
              </a:rPr>
              <a:t>Housing’s</a:t>
            </a:r>
            <a:r>
              <a:rPr lang="nl-NL" sz="3600" cap="none" dirty="0" smtClean="0">
                <a:solidFill>
                  <a:srgbClr val="0B5F6A"/>
                </a:solidFill>
              </a:rPr>
              <a:t> </a:t>
            </a:r>
            <a:r>
              <a:rPr lang="nl-NL" sz="3600" cap="none" dirty="0" err="1" smtClean="0">
                <a:solidFill>
                  <a:srgbClr val="0B5F6A"/>
                </a:solidFill>
              </a:rPr>
              <a:t>Poor</a:t>
            </a:r>
            <a:r>
              <a:rPr lang="nl-NL" sz="3600" cap="none" dirty="0" smtClean="0">
                <a:solidFill>
                  <a:srgbClr val="0B5F6A"/>
                </a:solidFill>
              </a:rPr>
              <a:t> Image</a:t>
            </a:r>
            <a:endParaRPr lang="nl-NL" sz="3600" cap="none" dirty="0">
              <a:solidFill>
                <a:srgbClr val="0B5F6A"/>
              </a:solidFill>
            </a:endParaRPr>
          </a:p>
        </p:txBody>
      </p:sp>
      <p:sp>
        <p:nvSpPr>
          <p:cNvPr id="68" name="Shape 68"/>
          <p:cNvSpPr>
            <a:spLocks noGrp="1"/>
          </p:cNvSpPr>
          <p:nvPr>
            <p:ph type="body" idx="1"/>
          </p:nvPr>
        </p:nvSpPr>
        <p:spPr>
          <a:xfrm>
            <a:off x="381000" y="1600200"/>
            <a:ext cx="8305800" cy="4525963"/>
          </a:xfrm>
          <a:prstGeom prst="rect">
            <a:avLst/>
          </a:prstGeom>
        </p:spPr>
        <p:txBody>
          <a:bodyPr/>
          <a:lstStyle/>
          <a:p>
            <a:pPr marL="0" lvl="0" indent="0">
              <a:spcAft>
                <a:spcPts val="3000"/>
              </a:spcAft>
              <a:buSzTx/>
              <a:buNone/>
            </a:pPr>
            <a:r>
              <a:rPr sz="2000" dirty="0" smtClean="0"/>
              <a:t>‘</a:t>
            </a:r>
            <a:r>
              <a:rPr sz="2000" dirty="0"/>
              <a:t>Rental housing suffers from a negative reputation: landlords are often perceived as being exploitative and only too happy to offer crowded and substandard housing at the highest price they can squeeze from the vulnerable poor. Rental housing, especially at the lower end of the market, has also often been seen as being shrouded in illegality and as contributing to inner-city decay. The frequent eviction of tenants and their mobility have likewise been seen as potential sources of civic unrest.’</a:t>
            </a:r>
          </a:p>
          <a:p>
            <a:pPr marL="0" lvl="0" indent="0">
              <a:spcAft>
                <a:spcPts val="600"/>
              </a:spcAft>
              <a:buSzTx/>
              <a:buNone/>
            </a:pPr>
            <a:r>
              <a:rPr lang="en-GB" sz="2000" b="1" i="1" dirty="0" smtClean="0"/>
              <a:t>&gt;&gt;</a:t>
            </a:r>
            <a:r>
              <a:rPr sz="2000" b="1" i="1" dirty="0" smtClean="0"/>
              <a:t>Questions:</a:t>
            </a:r>
            <a:endParaRPr lang="en-GB" sz="2000" b="1" i="1" dirty="0" smtClean="0"/>
          </a:p>
          <a:p>
            <a:pPr marL="0" lvl="0" indent="0">
              <a:spcAft>
                <a:spcPts val="600"/>
              </a:spcAft>
              <a:buSzTx/>
              <a:buNone/>
            </a:pPr>
            <a:r>
              <a:rPr sz="2000" i="1" dirty="0" smtClean="0"/>
              <a:t>Is this a common perception?</a:t>
            </a:r>
          </a:p>
          <a:p>
            <a:pPr marL="0" lvl="0" indent="0">
              <a:spcAft>
                <a:spcPts val="600"/>
              </a:spcAft>
              <a:buSzTx/>
              <a:buNone/>
            </a:pPr>
            <a:r>
              <a:rPr sz="2000" i="1" dirty="0" smtClean="0"/>
              <a:t>Is it justified?</a:t>
            </a:r>
            <a:r>
              <a:rPr sz="2000" dirty="0" smtClean="0"/>
              <a:t>	</a:t>
            </a:r>
            <a:endParaRPr sz="2000" dirty="0"/>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6</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en-US" sz="3600" cap="none" dirty="0" smtClean="0">
                <a:solidFill>
                  <a:srgbClr val="0B5F6A"/>
                </a:solidFill>
              </a:rPr>
              <a:t>Why People Rent</a:t>
            </a:r>
            <a:endParaRPr lang="en-US" sz="3600" cap="none" dirty="0">
              <a:solidFill>
                <a:srgbClr val="0B5F6A"/>
              </a:solidFill>
            </a:endParaRPr>
          </a:p>
        </p:txBody>
      </p:sp>
      <p:sp>
        <p:nvSpPr>
          <p:cNvPr id="72" name="Shape 72"/>
          <p:cNvSpPr>
            <a:spLocks noGrp="1"/>
          </p:cNvSpPr>
          <p:nvPr>
            <p:ph type="body" idx="1"/>
          </p:nvPr>
        </p:nvSpPr>
        <p:spPr>
          <a:xfrm>
            <a:off x="457200" y="1600200"/>
            <a:ext cx="8229600" cy="4525963"/>
          </a:xfrm>
          <a:prstGeom prst="rect">
            <a:avLst/>
          </a:prstGeom>
        </p:spPr>
        <p:txBody>
          <a:bodyPr>
            <a:normAutofit/>
          </a:bodyPr>
          <a:lstStyle/>
          <a:p>
            <a:pPr lvl="0">
              <a:spcBef>
                <a:spcPts val="500"/>
              </a:spcBef>
            </a:pPr>
            <a:r>
              <a:rPr dirty="0"/>
              <a:t>Because they can’t afford to buy</a:t>
            </a:r>
          </a:p>
          <a:p>
            <a:pPr lvl="0">
              <a:spcBef>
                <a:spcPts val="500"/>
              </a:spcBef>
            </a:pPr>
            <a:r>
              <a:rPr dirty="0"/>
              <a:t>Renting lets people stay mobile</a:t>
            </a:r>
          </a:p>
          <a:p>
            <a:pPr lvl="0">
              <a:spcBef>
                <a:spcPts val="500"/>
              </a:spcBef>
            </a:pPr>
            <a:r>
              <a:rPr dirty="0"/>
              <a:t>Gives people flexibility in how they manage their household budgets  </a:t>
            </a:r>
          </a:p>
          <a:p>
            <a:pPr lvl="0">
              <a:spcBef>
                <a:spcPts val="500"/>
              </a:spcBef>
            </a:pPr>
            <a:r>
              <a:rPr dirty="0"/>
              <a:t>Suits people during transition periods </a:t>
            </a:r>
          </a:p>
          <a:p>
            <a:pPr lvl="0">
              <a:spcBef>
                <a:spcPts val="500"/>
              </a:spcBef>
            </a:pPr>
            <a:r>
              <a:rPr dirty="0"/>
              <a:t>Convenient for households who don’t want to make a long-term financial commitment</a:t>
            </a:r>
          </a:p>
          <a:p>
            <a:pPr lvl="0">
              <a:spcBef>
                <a:spcPts val="500"/>
              </a:spcBef>
            </a:pPr>
            <a:r>
              <a:rPr dirty="0"/>
              <a:t>Allows people to send more of their earnings home to relatives or to invest in other things</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7</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a:spLocks noGrp="1"/>
          </p:cNvSpPr>
          <p:nvPr>
            <p:ph type="title"/>
          </p:nvPr>
        </p:nvSpPr>
        <p:spPr>
          <a:xfrm>
            <a:off x="457200" y="287185"/>
            <a:ext cx="8229600" cy="932015"/>
          </a:xfrm>
          <a:prstGeom prst="rect">
            <a:avLst/>
          </a:prstGeom>
        </p:spPr>
        <p:txBody>
          <a:bodyPr lIns="0" tIns="0" rIns="0" bIns="0">
            <a:normAutofit/>
          </a:bodyPr>
          <a:lstStyle/>
          <a:p>
            <a:pPr lvl="0">
              <a:defRPr sz="1800" cap="none">
                <a:solidFill>
                  <a:srgbClr val="000000"/>
                </a:solidFill>
              </a:defRPr>
            </a:pPr>
            <a:r>
              <a:rPr lang="en-US" sz="3600" cap="none" dirty="0" smtClean="0">
                <a:solidFill>
                  <a:srgbClr val="0B5F6A"/>
                </a:solidFill>
              </a:rPr>
              <a:t>Eight Myths About Rental Housing</a:t>
            </a:r>
            <a:endParaRPr lang="en-US" sz="3600" cap="none" dirty="0">
              <a:solidFill>
                <a:srgbClr val="0B5F6A"/>
              </a:solidFill>
            </a:endParaRPr>
          </a:p>
        </p:txBody>
      </p:sp>
      <p:sp>
        <p:nvSpPr>
          <p:cNvPr id="76" name="Shape 76"/>
          <p:cNvSpPr>
            <a:spLocks noGrp="1"/>
          </p:cNvSpPr>
          <p:nvPr>
            <p:ph type="body" idx="1"/>
          </p:nvPr>
        </p:nvSpPr>
        <p:spPr>
          <a:xfrm>
            <a:off x="457200" y="1600200"/>
            <a:ext cx="8229600" cy="4525963"/>
          </a:xfrm>
          <a:prstGeom prst="rect">
            <a:avLst/>
          </a:prstGeom>
        </p:spPr>
        <p:txBody>
          <a:bodyPr>
            <a:noAutofit/>
          </a:bodyPr>
          <a:lstStyle/>
          <a:p>
            <a:pPr lvl="0">
              <a:spcBef>
                <a:spcPts val="500"/>
              </a:spcBef>
              <a:spcAft>
                <a:spcPts val="600"/>
              </a:spcAft>
            </a:pPr>
            <a:r>
              <a:rPr dirty="0"/>
              <a:t>Everyone owns their homes in rich countries</a:t>
            </a:r>
          </a:p>
          <a:p>
            <a:pPr lvl="0">
              <a:spcBef>
                <a:spcPts val="500"/>
              </a:spcBef>
              <a:spcAft>
                <a:spcPts val="600"/>
              </a:spcAft>
            </a:pPr>
            <a:r>
              <a:rPr dirty="0"/>
              <a:t>Everyone wants to be a homeowner</a:t>
            </a:r>
          </a:p>
          <a:p>
            <a:pPr lvl="0">
              <a:spcBef>
                <a:spcPts val="500"/>
              </a:spcBef>
              <a:spcAft>
                <a:spcPts val="600"/>
              </a:spcAft>
            </a:pPr>
            <a:r>
              <a:rPr dirty="0"/>
              <a:t>Home ownership offers people a better life</a:t>
            </a:r>
          </a:p>
          <a:p>
            <a:pPr lvl="0">
              <a:spcBef>
                <a:spcPts val="500"/>
              </a:spcBef>
              <a:spcAft>
                <a:spcPts val="600"/>
              </a:spcAft>
            </a:pPr>
            <a:r>
              <a:rPr dirty="0"/>
              <a:t>Nobody invests in rental housing</a:t>
            </a:r>
          </a:p>
          <a:p>
            <a:pPr lvl="0">
              <a:spcBef>
                <a:spcPts val="500"/>
              </a:spcBef>
              <a:spcAft>
                <a:spcPts val="600"/>
              </a:spcAft>
            </a:pPr>
            <a:r>
              <a:rPr dirty="0"/>
              <a:t>Renting is inequitable</a:t>
            </a:r>
          </a:p>
          <a:p>
            <a:pPr lvl="0">
              <a:spcBef>
                <a:spcPts val="500"/>
              </a:spcBef>
              <a:spcAft>
                <a:spcPts val="600"/>
              </a:spcAft>
            </a:pPr>
            <a:r>
              <a:rPr dirty="0"/>
              <a:t>Governments should prohibit poor quality rental housing</a:t>
            </a:r>
          </a:p>
          <a:p>
            <a:pPr lvl="0">
              <a:spcBef>
                <a:spcPts val="500"/>
              </a:spcBef>
              <a:spcAft>
                <a:spcPts val="600"/>
              </a:spcAft>
            </a:pPr>
            <a:r>
              <a:rPr dirty="0"/>
              <a:t>Mobility is bad for the poor</a:t>
            </a:r>
          </a:p>
          <a:p>
            <a:pPr lvl="0">
              <a:spcBef>
                <a:spcPts val="500"/>
              </a:spcBef>
              <a:spcAft>
                <a:spcPts val="1800"/>
              </a:spcAft>
            </a:pPr>
            <a:r>
              <a:rPr dirty="0"/>
              <a:t>Home ownership encourages the emergence of a politically-stable society</a:t>
            </a:r>
          </a:p>
          <a:p>
            <a:pPr lvl="0">
              <a:spcBef>
                <a:spcPts val="500"/>
              </a:spcBef>
              <a:spcAft>
                <a:spcPts val="0"/>
              </a:spcAft>
              <a:buSzTx/>
              <a:buNone/>
            </a:pPr>
            <a:r>
              <a:rPr lang="en-GB" b="1" i="1" dirty="0" smtClean="0"/>
              <a:t>&gt;&gt;</a:t>
            </a:r>
            <a:r>
              <a:rPr b="1" i="1" dirty="0" smtClean="0"/>
              <a:t>Question:</a:t>
            </a:r>
            <a:endParaRPr lang="en-GB" b="1" i="1" dirty="0" smtClean="0"/>
          </a:p>
          <a:p>
            <a:pPr lvl="0">
              <a:spcBef>
                <a:spcPts val="500"/>
              </a:spcBef>
              <a:buSzTx/>
              <a:buNone/>
            </a:pPr>
            <a:r>
              <a:rPr i="1" dirty="0" smtClean="0"/>
              <a:t>Are </a:t>
            </a:r>
            <a:r>
              <a:rPr i="1" dirty="0"/>
              <a:t>these valid points?   </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8</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Shape 78"/>
          <p:cNvSpPr>
            <a:spLocks noGrp="1"/>
          </p:cNvSpPr>
          <p:nvPr>
            <p:ph type="title"/>
          </p:nvPr>
        </p:nvSpPr>
        <p:spPr>
          <a:xfrm>
            <a:off x="457200" y="287185"/>
            <a:ext cx="8229600" cy="932015"/>
          </a:xfrm>
          <a:prstGeom prst="rect">
            <a:avLst/>
          </a:prstGeom>
        </p:spPr>
        <p:txBody>
          <a:bodyPr lIns="0" tIns="0" rIns="0" bIns="0">
            <a:normAutofit/>
          </a:bodyPr>
          <a:lstStyle/>
          <a:p>
            <a:pPr lvl="0">
              <a:defRPr sz="1800" cap="none">
                <a:solidFill>
                  <a:srgbClr val="000000"/>
                </a:solidFill>
              </a:defRPr>
            </a:pPr>
            <a:r>
              <a:rPr lang="en-US" sz="3200" cap="none" dirty="0" smtClean="0">
                <a:solidFill>
                  <a:srgbClr val="0B5F6A"/>
                </a:solidFill>
              </a:rPr>
              <a:t>Unreliable Urban Rental Statistics</a:t>
            </a:r>
            <a:endParaRPr lang="en-US" sz="3200" cap="none" dirty="0">
              <a:solidFill>
                <a:srgbClr val="0B5F6A"/>
              </a:solidFill>
            </a:endParaRPr>
          </a:p>
        </p:txBody>
      </p:sp>
      <p:sp>
        <p:nvSpPr>
          <p:cNvPr id="80" name="Shape 80"/>
          <p:cNvSpPr>
            <a:spLocks noGrp="1"/>
          </p:cNvSpPr>
          <p:nvPr>
            <p:ph type="body" idx="1"/>
          </p:nvPr>
        </p:nvSpPr>
        <p:spPr>
          <a:xfrm>
            <a:off x="457200" y="1752600"/>
            <a:ext cx="8229600" cy="4373563"/>
          </a:xfrm>
          <a:prstGeom prst="rect">
            <a:avLst/>
          </a:prstGeom>
        </p:spPr>
        <p:txBody>
          <a:bodyPr>
            <a:normAutofit/>
          </a:bodyPr>
          <a:lstStyle/>
          <a:p>
            <a:pPr marL="0" lvl="0" indent="0" algn="just">
              <a:spcBef>
                <a:spcPts val="600"/>
              </a:spcBef>
              <a:spcAft>
                <a:spcPts val="2400"/>
              </a:spcAft>
              <a:buSzTx/>
              <a:buNone/>
            </a:pPr>
            <a:r>
              <a:rPr dirty="0"/>
              <a:t>’It is difficult to collect and compile comparable </a:t>
            </a:r>
            <a:r>
              <a:rPr dirty="0" smtClean="0"/>
              <a:t>data </a:t>
            </a:r>
            <a:r>
              <a:rPr dirty="0"/>
              <a:t>on rental housing’</a:t>
            </a:r>
          </a:p>
          <a:p>
            <a:pPr marL="0" lvl="2" indent="0">
              <a:spcBef>
                <a:spcPts val="600"/>
              </a:spcBef>
              <a:spcAft>
                <a:spcPts val="600"/>
              </a:spcAft>
              <a:buSzTx/>
              <a:buNone/>
            </a:pPr>
            <a:r>
              <a:rPr lang="en-GB" b="1" i="1" dirty="0" smtClean="0"/>
              <a:t>&gt;&gt;</a:t>
            </a:r>
            <a:r>
              <a:rPr b="1" i="1" dirty="0" smtClean="0"/>
              <a:t>Questions:</a:t>
            </a:r>
            <a:endParaRPr lang="en-GB" b="1" i="1" dirty="0" smtClean="0"/>
          </a:p>
          <a:p>
            <a:pPr marL="0" lvl="2" indent="0">
              <a:spcBef>
                <a:spcPts val="600"/>
              </a:spcBef>
              <a:spcAft>
                <a:spcPts val="600"/>
              </a:spcAft>
              <a:buSzTx/>
              <a:buNone/>
            </a:pPr>
            <a:r>
              <a:rPr i="1" dirty="0" smtClean="0"/>
              <a:t>Why </a:t>
            </a:r>
            <a:r>
              <a:rPr i="1" dirty="0"/>
              <a:t>is this the case and what is </a:t>
            </a:r>
            <a:r>
              <a:rPr i="1" dirty="0" smtClean="0"/>
              <a:t>the</a:t>
            </a:r>
            <a:r>
              <a:rPr lang="en-GB" i="1" dirty="0" smtClean="0"/>
              <a:t> </a:t>
            </a:r>
            <a:r>
              <a:rPr i="1" dirty="0" smtClean="0"/>
              <a:t>role </a:t>
            </a:r>
            <a:r>
              <a:rPr i="1" dirty="0"/>
              <a:t>of informal rentals?		</a:t>
            </a:r>
          </a:p>
          <a:p>
            <a:pPr marL="0" lvl="0" indent="0">
              <a:spcBef>
                <a:spcPts val="600"/>
              </a:spcBef>
              <a:spcAft>
                <a:spcPts val="600"/>
              </a:spcAft>
              <a:buSzTx/>
              <a:buNone/>
            </a:pPr>
            <a:r>
              <a:rPr i="1" dirty="0" smtClean="0"/>
              <a:t>How </a:t>
            </a:r>
            <a:r>
              <a:rPr i="1" dirty="0"/>
              <a:t>does this affect policy 	</a:t>
            </a:r>
            <a:r>
              <a:rPr i="1" dirty="0" smtClean="0"/>
              <a:t>decisions</a:t>
            </a:r>
            <a:r>
              <a:rPr lang="en-GB" i="1" dirty="0" smtClean="0"/>
              <a:t> </a:t>
            </a:r>
            <a:r>
              <a:rPr i="1" dirty="0" smtClean="0"/>
              <a:t>and </a:t>
            </a:r>
            <a:r>
              <a:rPr i="1" dirty="0"/>
              <a:t>what can be done to </a:t>
            </a:r>
            <a:r>
              <a:rPr i="1" dirty="0" smtClean="0"/>
              <a:t>improve</a:t>
            </a:r>
            <a:r>
              <a:rPr lang="en-GB" i="1" dirty="0" smtClean="0"/>
              <a:t> </a:t>
            </a:r>
            <a:r>
              <a:rPr i="1" dirty="0" smtClean="0"/>
              <a:t>statistics</a:t>
            </a:r>
            <a:r>
              <a:rPr i="1" dirty="0"/>
              <a:t>?</a:t>
            </a:r>
          </a:p>
        </p:txBody>
      </p:sp>
      <p:sp>
        <p:nvSpPr>
          <p:cNvPr id="5" name="Slide Number Placeholder 4"/>
          <p:cNvSpPr txBox="1">
            <a:spLocks/>
          </p:cNvSpPr>
          <p:nvPr/>
        </p:nvSpPr>
        <p:spPr>
          <a:xfrm>
            <a:off x="4391980" y="6434029"/>
            <a:ext cx="540060" cy="432047"/>
          </a:xfrm>
          <a:prstGeom prst="rect">
            <a:avLst/>
          </a:prstGeom>
          <a:solidFill>
            <a:srgbClr val="0B5F6A"/>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latin typeface="Myriad Pro"/>
                <a:cs typeface="Myriad Pro"/>
              </a:rPr>
              <a:pPr algn="ctr"/>
              <a:t>9</a:t>
            </a:fld>
            <a:endParaRPr lang="en-GB" sz="1200" b="0" dirty="0">
              <a:latin typeface="Myriad Pro"/>
              <a:cs typeface="Myriad Pro"/>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170</TotalTime>
  <Words>2193</Words>
  <Application>Microsoft Macintosh PowerPoint</Application>
  <PresentationFormat>On-screen Show (4:3)</PresentationFormat>
  <Paragraphs>212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Default</vt:lpstr>
      <vt:lpstr>Rental housing</vt:lpstr>
      <vt:lpstr>Learning Outcomes</vt:lpstr>
      <vt:lpstr>Structure of the Module</vt:lpstr>
      <vt:lpstr>Extent of Rental Housing</vt:lpstr>
      <vt:lpstr>Small-scale Rental Housing</vt:lpstr>
      <vt:lpstr>Rental Housing’s Poor Image</vt:lpstr>
      <vt:lpstr>Why People Rent</vt:lpstr>
      <vt:lpstr>Eight Myths About Rental Housing</vt:lpstr>
      <vt:lpstr>Unreliable Urban Rental Statistics</vt:lpstr>
      <vt:lpstr>The Contribution of Family Houses</vt:lpstr>
      <vt:lpstr>Why Rental Housing Tends to be Invisible</vt:lpstr>
      <vt:lpstr>Supply of Rental Housing</vt:lpstr>
      <vt:lpstr>How People Access Rental Housing</vt:lpstr>
      <vt:lpstr>Migrants From Rural Areas and Rental Housing</vt:lpstr>
      <vt:lpstr>Who are the Landlords?</vt:lpstr>
      <vt:lpstr>Women as Landlords</vt:lpstr>
      <vt:lpstr>Tenants as Landlords</vt:lpstr>
      <vt:lpstr>Accommodation Needs: Quality of Rental Housing</vt:lpstr>
      <vt:lpstr>Accommodation Needs: Access to Jobs and Public Services</vt:lpstr>
      <vt:lpstr>Accommodation Needs: Access to Basic Infrastructure</vt:lpstr>
      <vt:lpstr>Accommodation Needs: Location and Social Support Systems</vt:lpstr>
      <vt:lpstr>Accommodation Needs: Tenants’ Mobility Patterns</vt:lpstr>
      <vt:lpstr>Accommodation Needs: Tenants’ Circumstances</vt:lpstr>
      <vt:lpstr>Levels of Rent</vt:lpstr>
      <vt:lpstr>Landlord-tenant Relationships</vt:lpstr>
      <vt:lpstr>How Much to Charge?</vt:lpstr>
      <vt:lpstr>Problems of Rent Controls</vt:lpstr>
      <vt:lpstr>Problems With Rental Regulations</vt:lpstr>
      <vt:lpstr>Five Policy Options for Promoting Rental Housing</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Rental housing</dc:title>
  <dc:creator>Kristina Eisele</dc:creator>
  <cp:lastModifiedBy>AOC_PRODUCTION_1</cp:lastModifiedBy>
  <cp:revision>20</cp:revision>
  <dcterms:modified xsi:type="dcterms:W3CDTF">2015-03-17T09:03:52Z</dcterms:modified>
</cp:coreProperties>
</file>