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 id="270" r:id="rId16"/>
    <p:sldId id="271" r:id="rId17"/>
    <p:sldId id="272" r:id="rId18"/>
    <p:sldId id="273" r:id="rId19"/>
    <p:sldId id="274" r:id="rId20"/>
    <p:sldId id="275" r:id="rId21"/>
    <p:sldId id="276" r:id="rId22"/>
    <p:sldId id="277" r:id="rId23"/>
    <p:sldId id="278" r:id="rId24"/>
  </p:sldIdLst>
  <p:sldSz cx="9144000" cy="6858000" type="screen4x3"/>
  <p:notesSz cx="6797675" cy="9926638"/>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89" autoAdjust="0"/>
  </p:normalViewPr>
  <p:slideViewPr>
    <p:cSldViewPr>
      <p:cViewPr>
        <p:scale>
          <a:sx n="250" d="100"/>
          <a:sy n="250" d="100"/>
        </p:scale>
        <p:origin x="-664" y="2672"/>
      </p:cViewPr>
      <p:guideLst>
        <p:guide orient="horz" pos="2160"/>
        <p:guide pos="2880"/>
      </p:guideLst>
    </p:cSldViewPr>
  </p:slideViewPr>
  <p:outlineViewPr>
    <p:cViewPr>
      <p:scale>
        <a:sx n="33" d="100"/>
        <a:sy n="33" d="100"/>
      </p:scale>
      <p:origin x="0" y="84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917575" y="744538"/>
            <a:ext cx="4962525" cy="3722687"/>
          </a:xfrm>
          <a:prstGeom prst="rect">
            <a:avLst/>
          </a:prstGeom>
        </p:spPr>
        <p:txBody>
          <a:bodyPr/>
          <a:lstStyle/>
          <a:p>
            <a:pPr lvl="0"/>
            <a:endParaRPr/>
          </a:p>
        </p:txBody>
      </p:sp>
      <p:sp>
        <p:nvSpPr>
          <p:cNvPr id="45" name="Shape 45"/>
          <p:cNvSpPr>
            <a:spLocks noGrp="1"/>
          </p:cNvSpPr>
          <p:nvPr>
            <p:ph type="body" sz="quarter" idx="1"/>
          </p:nvPr>
        </p:nvSpPr>
        <p:spPr>
          <a:xfrm>
            <a:off x="906357" y="4715153"/>
            <a:ext cx="4984962" cy="4466987"/>
          </a:xfrm>
          <a:prstGeom prst="rect">
            <a:avLst/>
          </a:prstGeom>
        </p:spPr>
        <p:txBody>
          <a:bodyPr/>
          <a:lstStyle/>
          <a:p>
            <a:pPr lvl="0"/>
            <a:endParaRPr/>
          </a:p>
        </p:txBody>
      </p:sp>
    </p:spTree>
    <p:extLst>
      <p:ext uri="{BB962C8B-B14F-4D97-AF65-F5344CB8AC3E}">
        <p14:creationId xmlns:p14="http://schemas.microsoft.com/office/powerpoint/2010/main" val="347256677"/>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788440"/>
            <a:ext cx="7772400" cy="2299276"/>
          </a:xfrm>
          <a:prstGeom prst="rect">
            <a:avLst/>
          </a:prstGeom>
        </p:spPr>
        <p:txBody>
          <a:bodyPr/>
          <a:lstStyle>
            <a:lvl1pPr algn="ctr">
              <a:defRPr>
                <a:solidFill>
                  <a:srgbClr val="000000"/>
                </a:solidFill>
              </a:defRPr>
            </a:lvl1pPr>
          </a:lstStyle>
          <a:p>
            <a:pPr lvl="0">
              <a:defRPr sz="1800" cap="none"/>
            </a:pPr>
            <a:r>
              <a:rPr sz="3200" cap="all"/>
              <a:t>Title Text</a:t>
            </a:r>
          </a:p>
        </p:txBody>
      </p:sp>
      <p:sp>
        <p:nvSpPr>
          <p:cNvPr id="8" name="Shape 8"/>
          <p:cNvSpPr>
            <a:spLocks noGrp="1"/>
          </p:cNvSpPr>
          <p:nvPr>
            <p:ph type="body" idx="1"/>
          </p:nvPr>
        </p:nvSpPr>
        <p:spPr>
          <a:xfrm>
            <a:off x="685800" y="3232214"/>
            <a:ext cx="7772400" cy="2299277"/>
          </a:xfrm>
          <a:prstGeom prst="rect">
            <a:avLst/>
          </a:prstGeom>
        </p:spPr>
        <p:txBody>
          <a:bodyPr>
            <a:noAutofit/>
          </a:bodyPr>
          <a:lstStyle>
            <a:lvl1pPr marL="0" indent="0" algn="ctr">
              <a:spcBef>
                <a:spcPts val="700"/>
              </a:spcBef>
              <a:buSzTx/>
              <a:buFontTx/>
              <a:buNone/>
              <a:defRPr sz="3200">
                <a:latin typeface="Arial Bold"/>
                <a:ea typeface="Arial Bold"/>
                <a:cs typeface="Arial Bold"/>
                <a:sym typeface="Arial Bold"/>
              </a:defRPr>
            </a:lvl1pPr>
            <a:lvl2pPr marL="0" indent="457200" algn="ctr">
              <a:spcBef>
                <a:spcPts val="700"/>
              </a:spcBef>
              <a:buSzTx/>
              <a:buFontTx/>
              <a:buNone/>
              <a:defRPr sz="3200">
                <a:latin typeface="Arial Bold"/>
                <a:ea typeface="Arial Bold"/>
                <a:cs typeface="Arial Bold"/>
                <a:sym typeface="Arial Bold"/>
              </a:defRPr>
            </a:lvl2pPr>
            <a:lvl3pPr marL="0" indent="914400" algn="ctr">
              <a:spcBef>
                <a:spcPts val="700"/>
              </a:spcBef>
              <a:buSzTx/>
              <a:buFontTx/>
              <a:buNone/>
              <a:defRPr sz="3200">
                <a:latin typeface="Arial Bold"/>
                <a:ea typeface="Arial Bold"/>
                <a:cs typeface="Arial Bold"/>
                <a:sym typeface="Arial Bold"/>
              </a:defRPr>
            </a:lvl3pPr>
            <a:lvl4pPr marL="0" indent="1371600" algn="ctr">
              <a:spcBef>
                <a:spcPts val="700"/>
              </a:spcBef>
              <a:buSzTx/>
              <a:buFontTx/>
              <a:buNone/>
              <a:defRPr sz="3200">
                <a:latin typeface="Arial Bold"/>
                <a:ea typeface="Arial Bold"/>
                <a:cs typeface="Arial Bold"/>
                <a:sym typeface="Arial Bold"/>
              </a:defRPr>
            </a:lvl4pPr>
            <a:lvl5pPr marL="0" indent="1828800" algn="ctr">
              <a:spcBef>
                <a:spcPts val="700"/>
              </a:spcBef>
              <a:buSzTx/>
              <a:buFontTx/>
              <a:buNone/>
              <a:defRPr sz="3200">
                <a:latin typeface="Arial Bold"/>
                <a:ea typeface="Arial Bold"/>
                <a:cs typeface="Arial Bold"/>
                <a:sym typeface="Arial Bold"/>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xfrm>
            <a:off x="1" y="6473475"/>
            <a:ext cx="562766" cy="313394"/>
          </a:xfrm>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36" name="Shape 36"/>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37" name="Shape 37"/>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6_Custom Layout">
    <p:spTree>
      <p:nvGrpSpPr>
        <p:cNvPr id="1" name=""/>
        <p:cNvGrpSpPr/>
        <p:nvPr/>
      </p:nvGrpSpPr>
      <p:grpSpPr>
        <a:xfrm>
          <a:off x="0" y="0"/>
          <a:ext cx="0" cy="0"/>
          <a:chOff x="0" y="0"/>
          <a:chExt cx="0" cy="0"/>
        </a:xfrm>
      </p:grpSpPr>
      <p:sp>
        <p:nvSpPr>
          <p:cNvPr id="39" name="Shape 39"/>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0" name="Shape 40"/>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448616"/>
            <a:ext cx="8229600" cy="79504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3" name="Shape 43"/>
          <p:cNvSpPr>
            <a:spLocks noGrp="1"/>
          </p:cNvSpPr>
          <p:nvPr>
            <p:ph type="body" idx="1"/>
          </p:nvPr>
        </p:nvSpPr>
        <p:spPr>
          <a:xfrm>
            <a:off x="457200" y="1243659"/>
            <a:ext cx="4040188" cy="931216"/>
          </a:xfrm>
          <a:prstGeom prst="rect">
            <a:avLst/>
          </a:prstGeom>
        </p:spPr>
        <p:txBody>
          <a:bodyPr anchor="b"/>
          <a:lstStyle>
            <a:lvl1pPr marL="0" indent="0">
              <a:spcBef>
                <a:spcPts val="500"/>
              </a:spcBef>
              <a:buSzTx/>
              <a:buFontTx/>
              <a:buNone/>
              <a:defRPr sz="2400"/>
            </a:lvl1pPr>
            <a:lvl2pPr marL="0" indent="457200">
              <a:spcBef>
                <a:spcPts val="500"/>
              </a:spcBef>
              <a:buSzTx/>
              <a:buFontTx/>
              <a:buNone/>
              <a:defRPr sz="2400"/>
            </a:lvl2pPr>
            <a:lvl3pPr marL="0" indent="914400">
              <a:spcBef>
                <a:spcPts val="500"/>
              </a:spcBef>
              <a:buSzTx/>
              <a:buFontTx/>
              <a:buNone/>
              <a:defRPr sz="2400"/>
            </a:lvl3pPr>
            <a:lvl4pPr marL="0" indent="1371600">
              <a:spcBef>
                <a:spcPts val="500"/>
              </a:spcBef>
              <a:buSzTx/>
              <a:buFontTx/>
              <a:buNone/>
              <a:defRPr sz="2400"/>
            </a:lvl4pPr>
            <a:lvl5pPr marL="0" indent="1828800">
              <a:spcBef>
                <a:spcPts val="500"/>
              </a:spcBef>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cap="none">
                <a:solidFill>
                  <a:srgbClr val="000000"/>
                </a:solidFill>
              </a:defRPr>
            </a:pPr>
            <a:r>
              <a:rPr sz="3200" cap="all">
                <a:solidFill>
                  <a:srgbClr val="1897D3"/>
                </a:solidFill>
              </a:rPr>
              <a:t>Title Text</a:t>
            </a:r>
          </a:p>
        </p:txBody>
      </p:sp>
      <p:sp>
        <p:nvSpPr>
          <p:cNvPr id="12" name="Shape 12"/>
          <p:cNvSpPr>
            <a:spLocks noGrp="1"/>
          </p:cNvSpPr>
          <p:nvPr>
            <p:ph type="sldNum" sz="quarter" idx="2"/>
          </p:nvPr>
        </p:nvSpPr>
        <p:spPr>
          <a:xfrm>
            <a:off x="1" y="6473475"/>
            <a:ext cx="562766" cy="313394"/>
          </a:xfrm>
          <a:prstGeom prst="rect">
            <a:avLst/>
          </a:prstGeom>
        </p:spPr>
        <p:txBody>
          <a:bodyPr/>
          <a:lstStyle/>
          <a:p>
            <a:pPr lvl="0"/>
            <a:fld id="{86CB4B4D-7CA3-9044-876B-883B54F8677D}" type="slidenum">
              <a:t>‹#›</a:t>
            </a:fld>
            <a:endParaRPr/>
          </a:p>
        </p:txBody>
      </p:sp>
      <p:sp>
        <p:nvSpPr>
          <p:cNvPr id="13" name="Shape 13"/>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 name="Shape 15"/>
          <p:cNvSpPr>
            <a:spLocks noGrp="1"/>
          </p:cNvSpPr>
          <p:nvPr>
            <p:ph type="title"/>
          </p:nvPr>
        </p:nvSpPr>
        <p:spPr>
          <a:xfrm>
            <a:off x="457200" y="274638"/>
            <a:ext cx="8229600" cy="1325562"/>
          </a:xfrm>
          <a:prstGeom prst="rect">
            <a:avLst/>
          </a:prstGeom>
        </p:spPr>
        <p:txBody>
          <a:bodyPr anchor="t"/>
          <a:lstStyle/>
          <a:p>
            <a:pPr lvl="0">
              <a:defRPr sz="1800" cap="none">
                <a:solidFill>
                  <a:srgbClr val="000000"/>
                </a:solidFill>
              </a:defRPr>
            </a:pPr>
            <a:r>
              <a:rPr sz="3200" cap="all">
                <a:solidFill>
                  <a:srgbClr val="1897D3"/>
                </a:solidFill>
              </a:rPr>
              <a:t>Title Text</a:t>
            </a:r>
          </a:p>
        </p:txBody>
      </p:sp>
      <p:sp>
        <p:nvSpPr>
          <p:cNvPr id="16" name="Shape 16"/>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
        <p:nvSpPr>
          <p:cNvPr id="17" name="Shape 17"/>
          <p:cNvSpPr>
            <a:spLocks noGrp="1"/>
          </p:cNvSpPr>
          <p:nvPr>
            <p:ph type="sldNum" sz="quarter" idx="2"/>
          </p:nvPr>
        </p:nvSpPr>
        <p:spPr>
          <a:xfrm>
            <a:off x="1" y="6473475"/>
            <a:ext cx="562766" cy="313394"/>
          </a:xfrm>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ustom Layou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9" name="Shape 19"/>
          <p:cNvSpPr/>
          <p:nvPr/>
        </p:nvSpPr>
        <p:spPr>
          <a:xfrm>
            <a:off x="2831893" y="5392094"/>
            <a:ext cx="3480214" cy="3752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2000">
                <a:solidFill>
                  <a:srgbClr val="FFFFFF"/>
                </a:solidFill>
                <a:latin typeface="Arial"/>
                <a:ea typeface="Arial"/>
                <a:cs typeface="Arial"/>
                <a:sym typeface="Arial"/>
              </a:defRPr>
            </a:lvl1pPr>
          </a:lstStyle>
          <a:p>
            <a:pPr lvl="0">
              <a:defRPr sz="1800">
                <a:solidFill>
                  <a:srgbClr val="000000"/>
                </a:solidFill>
              </a:defRPr>
            </a:pPr>
            <a:r>
              <a:rPr sz="2000">
                <a:solidFill>
                  <a:srgbClr val="FFFFFF"/>
                </a:solidFill>
              </a:rPr>
              <a:t>www.unhabitat.org</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21" name="Shape 21"/>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2" name="Shape 22"/>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24" name="Shape 24"/>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5" name="Shape 25"/>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8" name="Shape 28"/>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2801566" y="1380133"/>
            <a:ext cx="6068100" cy="3076576"/>
          </a:xfrm>
          <a:prstGeom prst="rect">
            <a:avLst/>
          </a:prstGeom>
        </p:spPr>
        <p:txBody>
          <a:bodyPr/>
          <a:lstStyle>
            <a:lvl1pPr>
              <a:defRPr>
                <a:solidFill>
                  <a:srgbClr val="FFFFFF"/>
                </a:solidFill>
                <a:latin typeface="Arial"/>
                <a:ea typeface="Arial"/>
                <a:cs typeface="Arial"/>
                <a:sym typeface="Arial"/>
              </a:defRPr>
            </a:lvl1pPr>
          </a:lstStyle>
          <a:p>
            <a:pPr lvl="0">
              <a:defRPr sz="1800" cap="none">
                <a:solidFill>
                  <a:srgbClr val="000000"/>
                </a:solidFill>
              </a:defRPr>
            </a:pPr>
            <a:r>
              <a:rPr sz="3200" cap="all">
                <a:solidFill>
                  <a:srgbClr val="FFFFFF"/>
                </a:solidFill>
              </a:rPr>
              <a:t>Title Text</a:t>
            </a:r>
          </a:p>
        </p:txBody>
      </p:sp>
      <p:sp>
        <p:nvSpPr>
          <p:cNvPr id="31" name="Shape 31"/>
          <p:cNvSpPr>
            <a:spLocks noGrp="1"/>
          </p:cNvSpPr>
          <p:nvPr>
            <p:ph type="body" idx="1"/>
          </p:nvPr>
        </p:nvSpPr>
        <p:spPr>
          <a:xfrm>
            <a:off x="2801565" y="4694446"/>
            <a:ext cx="6068100" cy="2163554"/>
          </a:xfrm>
          <a:prstGeom prst="rect">
            <a:avLst/>
          </a:prstGeom>
        </p:spPr>
        <p:txBody>
          <a:bodyPr/>
          <a:lstStyle>
            <a:lvl1pPr marL="0" indent="0">
              <a:spcBef>
                <a:spcPts val="500"/>
              </a:spcBef>
              <a:buSzTx/>
              <a:buFontTx/>
              <a:buNone/>
              <a:defRPr sz="2400">
                <a:solidFill>
                  <a:srgbClr val="FFFFFF"/>
                </a:solidFill>
                <a:latin typeface="Gill Sans"/>
                <a:ea typeface="Gill Sans"/>
                <a:cs typeface="Gill Sans"/>
                <a:sym typeface="Gill Sans"/>
              </a:defRPr>
            </a:lvl1pPr>
            <a:lvl2pPr marL="0" indent="457200">
              <a:spcBef>
                <a:spcPts val="500"/>
              </a:spcBef>
              <a:buSzTx/>
              <a:buFontTx/>
              <a:buNone/>
              <a:defRPr sz="2400">
                <a:solidFill>
                  <a:srgbClr val="FFFFFF"/>
                </a:solidFill>
                <a:latin typeface="Gill Sans"/>
                <a:ea typeface="Gill Sans"/>
                <a:cs typeface="Gill Sans"/>
                <a:sym typeface="Gill Sans"/>
              </a:defRPr>
            </a:lvl2pPr>
            <a:lvl3pPr marL="0" indent="914400">
              <a:spcBef>
                <a:spcPts val="500"/>
              </a:spcBef>
              <a:buSzTx/>
              <a:buFontTx/>
              <a:buNone/>
              <a:defRPr sz="2400">
                <a:solidFill>
                  <a:srgbClr val="FFFFFF"/>
                </a:solidFill>
                <a:latin typeface="Gill Sans"/>
                <a:ea typeface="Gill Sans"/>
                <a:cs typeface="Gill Sans"/>
                <a:sym typeface="Gill Sans"/>
              </a:defRPr>
            </a:lvl3pPr>
            <a:lvl4pPr marL="0" indent="1371600">
              <a:spcBef>
                <a:spcPts val="500"/>
              </a:spcBef>
              <a:buSzTx/>
              <a:buFontTx/>
              <a:buNone/>
              <a:defRPr sz="2400">
                <a:solidFill>
                  <a:srgbClr val="FFFFFF"/>
                </a:solidFill>
                <a:latin typeface="Gill Sans"/>
                <a:ea typeface="Gill Sans"/>
                <a:cs typeface="Gill Sans"/>
                <a:sym typeface="Gill Sans"/>
              </a:defRPr>
            </a:lvl4pPr>
            <a:lvl5pPr marL="0" indent="1828800">
              <a:spcBef>
                <a:spcPts val="500"/>
              </a:spcBef>
              <a:buSzTx/>
              <a:buFontTx/>
              <a:buNone/>
              <a:defRPr sz="2400">
                <a:solidFill>
                  <a:srgbClr val="FFFFFF"/>
                </a:solidFill>
                <a:latin typeface="Gill Sans"/>
                <a:ea typeface="Gill Sans"/>
                <a:cs typeface="Gill Sans"/>
                <a:sym typeface="Gill Sans"/>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0"/>
            <a:ext cx="8229600" cy="1364403"/>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lvl="0">
              <a:defRPr sz="1800" cap="none">
                <a:solidFill>
                  <a:srgbClr val="000000"/>
                </a:solidFill>
              </a:defRPr>
            </a:pPr>
            <a:r>
              <a:rPr sz="3200" cap="all" dirty="0">
                <a:solidFill>
                  <a:srgbClr val="1897D3"/>
                </a:solidFill>
              </a:rPr>
              <a:t>Title Text</a:t>
            </a:r>
          </a:p>
        </p:txBody>
      </p:sp>
      <p:sp>
        <p:nvSpPr>
          <p:cNvPr id="4" name="Shape 4"/>
          <p:cNvSpPr/>
          <p:nvPr/>
        </p:nvSpPr>
        <p:spPr>
          <a:xfrm>
            <a:off x="-1" y="1417638"/>
            <a:ext cx="9144001" cy="1588"/>
          </a:xfrm>
          <a:prstGeom prst="line">
            <a:avLst/>
          </a:prstGeom>
          <a:ln w="25400">
            <a:solidFill/>
          </a:ln>
        </p:spPr>
        <p:txBody>
          <a:bodyPr lIns="0" tIns="0" rIns="0" bIns="0"/>
          <a:lstStyle/>
          <a:p>
            <a:pPr lvl="0" defTabSz="457200">
              <a:defRPr sz="1200">
                <a:latin typeface="+mn-lt"/>
                <a:ea typeface="+mn-ea"/>
                <a:cs typeface="+mn-cs"/>
                <a:sym typeface="Helvetica"/>
              </a:defRPr>
            </a:pPr>
            <a:endParaRP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pPr lvl="0"/>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xmlns:p14="http://schemas.microsoft.com/office/powerpoint/2010/main" spd="med"/>
  <p:hf hdr="0" ftr="0" dt="0"/>
  <p:txStyles>
    <p:titleStyle>
      <a:lvl1pPr defTabSz="457200">
        <a:defRPr sz="3200" cap="all">
          <a:solidFill>
            <a:srgbClr val="1897D3"/>
          </a:solidFill>
          <a:latin typeface="Memphis Bold"/>
          <a:ea typeface="Arial Bold"/>
          <a:cs typeface="Memphis Bold"/>
          <a:sym typeface="Arial Bold"/>
        </a:defRPr>
      </a:lvl1pPr>
      <a:lvl2pPr defTabSz="457200">
        <a:defRPr sz="3200" cap="all">
          <a:solidFill>
            <a:srgbClr val="1897D3"/>
          </a:solidFill>
          <a:latin typeface="Arial Bold"/>
          <a:ea typeface="Arial Bold"/>
          <a:cs typeface="Arial Bold"/>
          <a:sym typeface="Arial Bold"/>
        </a:defRPr>
      </a:lvl2pPr>
      <a:lvl3pPr defTabSz="457200">
        <a:defRPr sz="3200" cap="all">
          <a:solidFill>
            <a:srgbClr val="1897D3"/>
          </a:solidFill>
          <a:latin typeface="Arial Bold"/>
          <a:ea typeface="Arial Bold"/>
          <a:cs typeface="Arial Bold"/>
          <a:sym typeface="Arial Bold"/>
        </a:defRPr>
      </a:lvl3pPr>
      <a:lvl4pPr defTabSz="457200">
        <a:defRPr sz="3200" cap="all">
          <a:solidFill>
            <a:srgbClr val="1897D3"/>
          </a:solidFill>
          <a:latin typeface="Arial Bold"/>
          <a:ea typeface="Arial Bold"/>
          <a:cs typeface="Arial Bold"/>
          <a:sym typeface="Arial Bold"/>
        </a:defRPr>
      </a:lvl4pPr>
      <a:lvl5pPr defTabSz="457200">
        <a:defRPr sz="3200" cap="all">
          <a:solidFill>
            <a:srgbClr val="1897D3"/>
          </a:solidFill>
          <a:latin typeface="Arial Bold"/>
          <a:ea typeface="Arial Bold"/>
          <a:cs typeface="Arial Bold"/>
          <a:sym typeface="Arial Bold"/>
        </a:defRPr>
      </a:lvl5pPr>
      <a:lvl6pPr defTabSz="457200">
        <a:defRPr sz="3200" cap="all">
          <a:solidFill>
            <a:srgbClr val="1897D3"/>
          </a:solidFill>
          <a:latin typeface="Arial Bold"/>
          <a:ea typeface="Arial Bold"/>
          <a:cs typeface="Arial Bold"/>
          <a:sym typeface="Arial Bold"/>
        </a:defRPr>
      </a:lvl6pPr>
      <a:lvl7pPr defTabSz="457200">
        <a:defRPr sz="3200" cap="all">
          <a:solidFill>
            <a:srgbClr val="1897D3"/>
          </a:solidFill>
          <a:latin typeface="Arial Bold"/>
          <a:ea typeface="Arial Bold"/>
          <a:cs typeface="Arial Bold"/>
          <a:sym typeface="Arial Bold"/>
        </a:defRPr>
      </a:lvl7pPr>
      <a:lvl8pPr defTabSz="457200">
        <a:defRPr sz="3200" cap="all">
          <a:solidFill>
            <a:srgbClr val="1897D3"/>
          </a:solidFill>
          <a:latin typeface="Arial Bold"/>
          <a:ea typeface="Arial Bold"/>
          <a:cs typeface="Arial Bold"/>
          <a:sym typeface="Arial Bold"/>
        </a:defRPr>
      </a:lvl8pPr>
      <a:lvl9pPr defTabSz="457200">
        <a:defRPr sz="3200" cap="all">
          <a:solidFill>
            <a:srgbClr val="1897D3"/>
          </a:solidFill>
          <a:latin typeface="Arial Bold"/>
          <a:ea typeface="Arial Bold"/>
          <a:cs typeface="Arial Bold"/>
          <a:sym typeface="Arial Bold"/>
        </a:defRPr>
      </a:lvl9pPr>
    </p:titleStyle>
    <p:bodyStyle>
      <a:lvl1pPr marL="266700" indent="-266700" defTabSz="457200">
        <a:spcBef>
          <a:spcPts val="400"/>
        </a:spcBef>
        <a:spcAft>
          <a:spcPts val="1200"/>
        </a:spcAft>
        <a:buSzPct val="100000"/>
        <a:buFont typeface="Arial"/>
        <a:buChar char="•"/>
        <a:defRPr sz="2000">
          <a:latin typeface="Myriad Pro"/>
          <a:ea typeface="Verdana"/>
          <a:cs typeface="Myriad Pro"/>
          <a:sym typeface="Verdana"/>
        </a:defRPr>
      </a:lvl1pPr>
      <a:lvl2pPr marL="625475" indent="-358775" defTabSz="457200">
        <a:spcBef>
          <a:spcPts val="400"/>
        </a:spcBef>
        <a:spcAft>
          <a:spcPts val="1200"/>
        </a:spcAft>
        <a:buSzPct val="100000"/>
        <a:buFont typeface="Arial"/>
        <a:buChar char="–"/>
        <a:defRPr sz="2000">
          <a:latin typeface="Myriad Pro"/>
          <a:ea typeface="Verdana"/>
          <a:cs typeface="Myriad Pro"/>
          <a:sym typeface="Verdana"/>
        </a:defRPr>
      </a:lvl2pPr>
      <a:lvl3pPr marL="1143000" indent="-228600" defTabSz="457200">
        <a:spcBef>
          <a:spcPts val="400"/>
        </a:spcBef>
        <a:spcAft>
          <a:spcPts val="1200"/>
        </a:spcAft>
        <a:buSzPct val="100000"/>
        <a:buFont typeface="Arial"/>
        <a:buChar char="•"/>
        <a:defRPr sz="2000">
          <a:latin typeface="Myriad Pro"/>
          <a:ea typeface="Verdana"/>
          <a:cs typeface="Myriad Pro"/>
          <a:sym typeface="Verdana"/>
        </a:defRPr>
      </a:lvl3pPr>
      <a:lvl4pPr marL="1600200" indent="-228600" defTabSz="457200">
        <a:spcBef>
          <a:spcPts val="400"/>
        </a:spcBef>
        <a:spcAft>
          <a:spcPts val="1200"/>
        </a:spcAft>
        <a:buSzPct val="100000"/>
        <a:buFont typeface="Arial"/>
        <a:buChar char="–"/>
        <a:defRPr sz="2000">
          <a:latin typeface="Myriad Pro"/>
          <a:ea typeface="Verdana"/>
          <a:cs typeface="Myriad Pro"/>
          <a:sym typeface="Verdana"/>
        </a:defRPr>
      </a:lvl4pPr>
      <a:lvl5pPr marL="2057400" indent="-228600" defTabSz="457200">
        <a:spcBef>
          <a:spcPts val="400"/>
        </a:spcBef>
        <a:spcAft>
          <a:spcPts val="1200"/>
        </a:spcAft>
        <a:buSzPct val="100000"/>
        <a:buFont typeface="Arial"/>
        <a:buChar char="»"/>
        <a:defRPr sz="2000">
          <a:latin typeface="Myriad Pro"/>
          <a:ea typeface="Verdana"/>
          <a:cs typeface="Myriad Pro"/>
          <a:sym typeface="Verdana"/>
        </a:defRPr>
      </a:lvl5pPr>
      <a:lvl6pPr marL="2491739" indent="-205739" defTabSz="457200">
        <a:spcBef>
          <a:spcPts val="400"/>
        </a:spcBef>
        <a:buSzPct val="100000"/>
        <a:buFont typeface="Arial"/>
        <a:buChar char="•"/>
        <a:defRPr>
          <a:latin typeface="Verdana"/>
          <a:ea typeface="Verdana"/>
          <a:cs typeface="Verdana"/>
          <a:sym typeface="Verdana"/>
        </a:defRPr>
      </a:lvl6pPr>
      <a:lvl7pPr marL="2948939" indent="-205739" defTabSz="457200">
        <a:spcBef>
          <a:spcPts val="400"/>
        </a:spcBef>
        <a:buSzPct val="100000"/>
        <a:buFont typeface="Arial"/>
        <a:buChar char="•"/>
        <a:defRPr>
          <a:latin typeface="Verdana"/>
          <a:ea typeface="Verdana"/>
          <a:cs typeface="Verdana"/>
          <a:sym typeface="Verdana"/>
        </a:defRPr>
      </a:lvl7pPr>
      <a:lvl8pPr marL="3406140" indent="-205740" defTabSz="457200">
        <a:spcBef>
          <a:spcPts val="400"/>
        </a:spcBef>
        <a:buSzPct val="100000"/>
        <a:buFont typeface="Arial"/>
        <a:buChar char="•"/>
        <a:defRPr>
          <a:latin typeface="Verdana"/>
          <a:ea typeface="Verdana"/>
          <a:cs typeface="Verdana"/>
          <a:sym typeface="Verdana"/>
        </a:defRPr>
      </a:lvl8pPr>
      <a:lvl9pPr marL="3863340" indent="-205740" defTabSz="457200">
        <a:spcBef>
          <a:spcPts val="400"/>
        </a:spcBef>
        <a:buSzPct val="100000"/>
        <a:buFont typeface="Arial"/>
        <a:buChar char="•"/>
        <a:defRPr>
          <a:latin typeface="Verdana"/>
          <a:ea typeface="Verdana"/>
          <a:cs typeface="Verdana"/>
          <a:sym typeface="Verdana"/>
        </a:defRPr>
      </a:lvl9pPr>
    </p:bodyStyle>
    <p:otherStyle>
      <a:lvl1pPr algn="r" defTabSz="457200">
        <a:defRPr sz="1600">
          <a:solidFill>
            <a:schemeClr val="tx1"/>
          </a:solidFill>
          <a:latin typeface="+mn-lt"/>
          <a:ea typeface="+mn-ea"/>
          <a:cs typeface="+mn-cs"/>
          <a:sym typeface="Arial Bold"/>
        </a:defRPr>
      </a:lvl1pPr>
      <a:lvl2pPr indent="457200" algn="r" defTabSz="457200">
        <a:defRPr sz="1600">
          <a:solidFill>
            <a:schemeClr val="tx1"/>
          </a:solidFill>
          <a:latin typeface="+mn-lt"/>
          <a:ea typeface="+mn-ea"/>
          <a:cs typeface="+mn-cs"/>
          <a:sym typeface="Arial Bold"/>
        </a:defRPr>
      </a:lvl2pPr>
      <a:lvl3pPr indent="914400" algn="r" defTabSz="457200">
        <a:defRPr sz="1600">
          <a:solidFill>
            <a:schemeClr val="tx1"/>
          </a:solidFill>
          <a:latin typeface="+mn-lt"/>
          <a:ea typeface="+mn-ea"/>
          <a:cs typeface="+mn-cs"/>
          <a:sym typeface="Arial Bold"/>
        </a:defRPr>
      </a:lvl3pPr>
      <a:lvl4pPr indent="1371600" algn="r" defTabSz="457200">
        <a:defRPr sz="1600">
          <a:solidFill>
            <a:schemeClr val="tx1"/>
          </a:solidFill>
          <a:latin typeface="+mn-lt"/>
          <a:ea typeface="+mn-ea"/>
          <a:cs typeface="+mn-cs"/>
          <a:sym typeface="Arial Bold"/>
        </a:defRPr>
      </a:lvl4pPr>
      <a:lvl5pPr indent="1828800" algn="r" defTabSz="457200">
        <a:defRPr sz="1600">
          <a:solidFill>
            <a:schemeClr val="tx1"/>
          </a:solidFill>
          <a:latin typeface="+mn-lt"/>
          <a:ea typeface="+mn-ea"/>
          <a:cs typeface="+mn-cs"/>
          <a:sym typeface="Arial Bold"/>
        </a:defRPr>
      </a:lvl5pPr>
      <a:lvl6pPr indent="2286000" algn="r" defTabSz="457200">
        <a:defRPr sz="1600">
          <a:solidFill>
            <a:schemeClr val="tx1"/>
          </a:solidFill>
          <a:latin typeface="+mn-lt"/>
          <a:ea typeface="+mn-ea"/>
          <a:cs typeface="+mn-cs"/>
          <a:sym typeface="Arial Bold"/>
        </a:defRPr>
      </a:lvl6pPr>
      <a:lvl7pPr indent="2743200" algn="r" defTabSz="457200">
        <a:defRPr sz="1600">
          <a:solidFill>
            <a:schemeClr val="tx1"/>
          </a:solidFill>
          <a:latin typeface="+mn-lt"/>
          <a:ea typeface="+mn-ea"/>
          <a:cs typeface="+mn-cs"/>
          <a:sym typeface="Arial Bold"/>
        </a:defRPr>
      </a:lvl7pPr>
      <a:lvl8pPr indent="3200400" algn="r" defTabSz="457200">
        <a:defRPr sz="1600">
          <a:solidFill>
            <a:schemeClr val="tx1"/>
          </a:solidFill>
          <a:latin typeface="+mn-lt"/>
          <a:ea typeface="+mn-ea"/>
          <a:cs typeface="+mn-cs"/>
          <a:sym typeface="Arial Bold"/>
        </a:defRPr>
      </a:lvl8pPr>
      <a:lvl9pPr indent="3657600" algn="r" defTabSz="457200">
        <a:defRPr sz="1600">
          <a:solidFill>
            <a:schemeClr val="tx1"/>
          </a:solidFill>
          <a:latin typeface="+mn-lt"/>
          <a:ea typeface="+mn-ea"/>
          <a:cs typeface="+mn-cs"/>
          <a:sym typeface="Arial Bol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image4.png"/>
          <p:cNvPicPr/>
          <p:nvPr/>
        </p:nvPicPr>
        <p:blipFill>
          <a:blip r:embed="rId2">
            <a:extLst/>
          </a:blip>
          <a:stretch>
            <a:fillRect/>
          </a:stretch>
        </p:blipFill>
        <p:spPr>
          <a:xfrm>
            <a:off x="1828800" y="0"/>
            <a:ext cx="5210561" cy="6862268"/>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Housing Project Failures</a:t>
            </a:r>
            <a:endParaRPr lang="en-US" sz="3500" cap="none" dirty="0">
              <a:solidFill>
                <a:srgbClr val="0D60C2"/>
              </a:solidFill>
            </a:endParaRPr>
          </a:p>
        </p:txBody>
      </p:sp>
      <p:sp>
        <p:nvSpPr>
          <p:cNvPr id="83" name="Shape 83"/>
          <p:cNvSpPr>
            <a:spLocks noGrp="1"/>
          </p:cNvSpPr>
          <p:nvPr>
            <p:ph type="body" idx="1"/>
          </p:nvPr>
        </p:nvSpPr>
        <p:spPr>
          <a:xfrm>
            <a:off x="457200" y="1600200"/>
            <a:ext cx="8229600" cy="4525963"/>
          </a:xfrm>
          <a:prstGeom prst="rect">
            <a:avLst/>
          </a:prstGeom>
        </p:spPr>
        <p:txBody>
          <a:bodyPr>
            <a:normAutofit/>
          </a:bodyPr>
          <a:lstStyle/>
          <a:p>
            <a:pPr marL="0" lvl="0" indent="0">
              <a:spcBef>
                <a:spcPts val="500"/>
              </a:spcBef>
              <a:spcAft>
                <a:spcPts val="2400"/>
              </a:spcAft>
              <a:buSzTx/>
              <a:buNone/>
            </a:pPr>
            <a:r>
              <a:rPr dirty="0" smtClean="0"/>
              <a:t>‘</a:t>
            </a:r>
            <a:r>
              <a:rPr dirty="0"/>
              <a:t>Many African cities have a long history of housing project failures: subsidized housing developments that ended up housing the wrong target group, pilot projects that never scaled up, sites-and-services schemes where nobody wants to live and relocation projects abandoned to speculators, often after destroying viable communities through forced evictions.’</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Again</a:t>
            </a:r>
            <a:r>
              <a:rPr i="1" dirty="0"/>
              <a:t>, is this a valid statement?</a:t>
            </a:r>
            <a:endParaRPr dirty="0"/>
          </a:p>
          <a:p>
            <a:pPr marL="0" lvl="0" indent="0">
              <a:spcBef>
                <a:spcPts val="500"/>
              </a:spcBef>
              <a:spcAft>
                <a:spcPts val="600"/>
              </a:spcAft>
              <a:buSzTx/>
              <a:buNone/>
            </a:pPr>
            <a:r>
              <a:rPr i="1" dirty="0" smtClean="0"/>
              <a:t>Is </a:t>
            </a:r>
            <a:r>
              <a:rPr i="1" dirty="0"/>
              <a:t>this the case in your own country?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Self-reliance</a:t>
            </a:r>
            <a:endParaRPr lang="en-US" sz="3500" cap="none" dirty="0">
              <a:solidFill>
                <a:srgbClr val="0D60C2"/>
              </a:solidFill>
            </a:endParaRPr>
          </a:p>
        </p:txBody>
      </p:sp>
      <p:sp>
        <p:nvSpPr>
          <p:cNvPr id="87" name="Shape 87"/>
          <p:cNvSpPr>
            <a:spLocks noGrp="1"/>
          </p:cNvSpPr>
          <p:nvPr>
            <p:ph type="body" idx="1"/>
          </p:nvPr>
        </p:nvSpPr>
        <p:spPr>
          <a:xfrm>
            <a:off x="381000" y="1676400"/>
            <a:ext cx="8305800" cy="3352800"/>
          </a:xfrm>
          <a:prstGeom prst="rect">
            <a:avLst/>
          </a:prstGeom>
        </p:spPr>
        <p:txBody>
          <a:bodyPr>
            <a:normAutofit/>
          </a:bodyPr>
          <a:lstStyle/>
          <a:p>
            <a:pPr marL="0" lvl="0" indent="0">
              <a:spcBef>
                <a:spcPts val="500"/>
              </a:spcBef>
              <a:spcAft>
                <a:spcPts val="2400"/>
              </a:spcAft>
              <a:buSzTx/>
              <a:buNone/>
            </a:pPr>
            <a:r>
              <a:rPr dirty="0" smtClean="0"/>
              <a:t>‘</a:t>
            </a:r>
            <a:r>
              <a:rPr dirty="0"/>
              <a:t>For as long as human beings have been around, they have organized themselves into communities to survive, and to meet needs collectively which they cannot meet as </a:t>
            </a:r>
            <a:r>
              <a:rPr dirty="0" smtClean="0"/>
              <a:t>individuals</a:t>
            </a:r>
            <a:r>
              <a:rPr lang="en-US" dirty="0" smtClean="0"/>
              <a:t>…</a:t>
            </a:r>
            <a:r>
              <a:rPr dirty="0" smtClean="0"/>
              <a:t>This </a:t>
            </a:r>
            <a:r>
              <a:rPr dirty="0"/>
              <a:t>collective self-reliance is very much alive in Africa’s urban poor communities.’</a:t>
            </a:r>
          </a:p>
          <a:p>
            <a:pPr lvl="0">
              <a:spcBef>
                <a:spcPts val="500"/>
              </a:spcBef>
              <a:spcAft>
                <a:spcPts val="600"/>
              </a:spcAft>
              <a:buSzTx/>
              <a:buNone/>
            </a:pPr>
            <a:r>
              <a:rPr lang="en-GB" b="1" i="1" dirty="0" smtClean="0"/>
              <a:t>&gt;&gt;</a:t>
            </a:r>
            <a:r>
              <a:rPr b="1" i="1" dirty="0" smtClean="0"/>
              <a:t>Questions:</a:t>
            </a:r>
            <a:endParaRPr lang="en-GB" b="1" i="1" dirty="0" smtClean="0"/>
          </a:p>
          <a:p>
            <a:pPr lvl="0">
              <a:spcBef>
                <a:spcPts val="500"/>
              </a:spcBef>
              <a:spcAft>
                <a:spcPts val="600"/>
              </a:spcAft>
              <a:buSzTx/>
              <a:buNone/>
            </a:pPr>
            <a:r>
              <a:rPr i="1" dirty="0" smtClean="0"/>
              <a:t>What </a:t>
            </a:r>
            <a:r>
              <a:rPr i="1" dirty="0"/>
              <a:t>are the self-reliance </a:t>
            </a:r>
            <a:r>
              <a:rPr i="1" dirty="0" smtClean="0"/>
              <a:t>traditions</a:t>
            </a:r>
            <a:r>
              <a:rPr lang="en-GB" i="1" dirty="0" smtClean="0"/>
              <a:t> </a:t>
            </a:r>
            <a:r>
              <a:rPr i="1" dirty="0" smtClean="0"/>
              <a:t>in </a:t>
            </a:r>
            <a:r>
              <a:rPr i="1" dirty="0"/>
              <a:t>your </a:t>
            </a:r>
            <a:r>
              <a:rPr i="1" dirty="0" smtClean="0"/>
              <a:t>own</a:t>
            </a:r>
            <a:r>
              <a:rPr lang="en-GB" i="1" dirty="0" smtClean="0"/>
              <a:t> </a:t>
            </a:r>
            <a:r>
              <a:rPr i="1" dirty="0" smtClean="0"/>
              <a:t>country</a:t>
            </a:r>
            <a:r>
              <a:rPr i="1" dirty="0"/>
              <a:t>?</a:t>
            </a:r>
          </a:p>
          <a:p>
            <a:pPr lvl="0">
              <a:spcBef>
                <a:spcPts val="500"/>
              </a:spcBef>
              <a:spcAft>
                <a:spcPts val="600"/>
              </a:spcAft>
              <a:buSzTx/>
              <a:buNone/>
            </a:pPr>
            <a:r>
              <a:rPr i="1" dirty="0" smtClean="0"/>
              <a:t>Are </a:t>
            </a:r>
            <a:r>
              <a:rPr i="1" dirty="0"/>
              <a:t>they persisting?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11</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Governments and Civil Society </a:t>
            </a:r>
            <a:endParaRPr lang="en-US" sz="3500" cap="none" dirty="0">
              <a:solidFill>
                <a:srgbClr val="0D60C2"/>
              </a:solidFill>
            </a:endParaRPr>
          </a:p>
        </p:txBody>
      </p:sp>
      <p:sp>
        <p:nvSpPr>
          <p:cNvPr id="91" name="Shape 91"/>
          <p:cNvSpPr>
            <a:spLocks noGrp="1"/>
          </p:cNvSpPr>
          <p:nvPr>
            <p:ph type="body" idx="1"/>
          </p:nvPr>
        </p:nvSpPr>
        <p:spPr>
          <a:xfrm>
            <a:off x="457200" y="1752600"/>
            <a:ext cx="8229600" cy="4373563"/>
          </a:xfrm>
          <a:prstGeom prst="rect">
            <a:avLst/>
          </a:prstGeom>
        </p:spPr>
        <p:txBody>
          <a:bodyPr>
            <a:normAutofit/>
          </a:bodyPr>
          <a:lstStyle/>
          <a:p>
            <a:pPr marL="0" lvl="0" indent="0">
              <a:spcBef>
                <a:spcPts val="500"/>
              </a:spcBef>
              <a:spcAft>
                <a:spcPts val="2400"/>
              </a:spcAft>
              <a:buSzTx/>
              <a:buNone/>
            </a:pPr>
            <a:r>
              <a:rPr dirty="0" smtClean="0"/>
              <a:t>‘</a:t>
            </a:r>
            <a:r>
              <a:rPr dirty="0"/>
              <a:t>Civil society can only flourish where governments respect human rights and allow freedom of expression and the right to promote opposing ideas.’</a:t>
            </a:r>
          </a:p>
          <a:p>
            <a:pPr lvl="0">
              <a:spcBef>
                <a:spcPts val="500"/>
              </a:spcBef>
              <a:spcAft>
                <a:spcPts val="600"/>
              </a:spcAft>
              <a:buSzTx/>
              <a:buNone/>
            </a:pPr>
            <a:r>
              <a:rPr lang="en-GB" b="1" i="1" dirty="0" smtClean="0"/>
              <a:t>&gt;&gt;</a:t>
            </a:r>
            <a:r>
              <a:rPr b="1" i="1" dirty="0" smtClean="0"/>
              <a:t>Question:</a:t>
            </a:r>
            <a:endParaRPr lang="en-GB" b="1" i="1" dirty="0" smtClean="0"/>
          </a:p>
          <a:p>
            <a:pPr marL="0" lvl="0" indent="0">
              <a:spcBef>
                <a:spcPts val="500"/>
              </a:spcBef>
              <a:spcAft>
                <a:spcPts val="600"/>
              </a:spcAft>
              <a:buSzTx/>
              <a:buNone/>
            </a:pPr>
            <a:r>
              <a:rPr i="1" dirty="0" smtClean="0"/>
              <a:t>What </a:t>
            </a:r>
            <a:r>
              <a:rPr i="1" dirty="0"/>
              <a:t>is the situation in your own </a:t>
            </a:r>
            <a:r>
              <a:rPr i="1" dirty="0" smtClean="0"/>
              <a:t>country</a:t>
            </a:r>
            <a:r>
              <a:rPr i="1" dirty="0"/>
              <a:t>, with regard to human </a:t>
            </a:r>
            <a:r>
              <a:rPr i="1" dirty="0" smtClean="0"/>
              <a:t>rights</a:t>
            </a:r>
            <a:r>
              <a:rPr lang="en-GB" i="1" dirty="0" smtClean="0"/>
              <a:t> </a:t>
            </a:r>
            <a:r>
              <a:rPr i="1" dirty="0" smtClean="0"/>
              <a:t>and </a:t>
            </a:r>
            <a:r>
              <a:rPr i="1" dirty="0"/>
              <a:t>freedom of expression – and the </a:t>
            </a:r>
            <a:r>
              <a:rPr i="1" dirty="0" smtClean="0"/>
              <a:t>relationship </a:t>
            </a:r>
            <a:r>
              <a:rPr i="1" dirty="0"/>
              <a:t>between government </a:t>
            </a:r>
            <a:r>
              <a:rPr i="1" dirty="0" smtClean="0"/>
              <a:t>and </a:t>
            </a:r>
            <a:r>
              <a:rPr i="1" dirty="0"/>
              <a:t>civil society?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12</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p:nvPr>
        </p:nvSpPr>
        <p:spPr>
          <a:xfrm>
            <a:off x="457200" y="152400"/>
            <a:ext cx="65532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Ibrahim Index for Participation and Human Rights 2014</a:t>
            </a:r>
            <a:endParaRPr lang="en-US" sz="3500" cap="none" dirty="0">
              <a:solidFill>
                <a:srgbClr val="0D60C2"/>
              </a:solidFill>
            </a:endParaRPr>
          </a:p>
        </p:txBody>
      </p:sp>
      <p:sp>
        <p:nvSpPr>
          <p:cNvPr id="95" name="Shape 95"/>
          <p:cNvSpPr>
            <a:spLocks noGrp="1"/>
          </p:cNvSpPr>
          <p:nvPr>
            <p:ph type="body" idx="1"/>
          </p:nvPr>
        </p:nvSpPr>
        <p:spPr>
          <a:xfrm>
            <a:off x="457200" y="1600200"/>
            <a:ext cx="8229600" cy="4724400"/>
          </a:xfrm>
          <a:prstGeom prst="rect">
            <a:avLst/>
          </a:prstGeom>
        </p:spPr>
        <p:txBody>
          <a:bodyPr>
            <a:noAutofit/>
          </a:bodyPr>
          <a:lstStyle/>
          <a:p>
            <a:pPr lvl="0" defTabSz="420623">
              <a:lnSpc>
                <a:spcPct val="90000"/>
              </a:lnSpc>
            </a:pPr>
            <a:r>
              <a:rPr dirty="0">
                <a:ea typeface="Verdana Bold"/>
                <a:sym typeface="Verdana Bold"/>
              </a:rPr>
              <a:t>High (&gt;70)</a:t>
            </a:r>
            <a:r>
              <a:rPr dirty="0"/>
              <a:t>: Botswana, Cabo Verde, Ghana, Mauritius, Namibia, Senegal, Seychelles and South Africa</a:t>
            </a:r>
          </a:p>
          <a:p>
            <a:pPr lvl="0" defTabSz="420623">
              <a:lnSpc>
                <a:spcPct val="90000"/>
              </a:lnSpc>
            </a:pPr>
            <a:r>
              <a:rPr dirty="0">
                <a:ea typeface="Verdana Bold"/>
                <a:sym typeface="Verdana Bold"/>
              </a:rPr>
              <a:t>Medium high (50–70): </a:t>
            </a:r>
            <a:r>
              <a:rPr dirty="0"/>
              <a:t>Benin, Burkina Faso, Comoros, Kenya, Lesotho, Liberia, Madagascar, Malawi, Mozambique, Niger, Sao Tomé &amp; Principe,  Sierra Leone, Tanzania, Tunisia, Uganda and Zambia</a:t>
            </a:r>
          </a:p>
          <a:p>
            <a:pPr lvl="0" defTabSz="420623">
              <a:lnSpc>
                <a:spcPct val="90000"/>
              </a:lnSpc>
            </a:pPr>
            <a:r>
              <a:rPr dirty="0">
                <a:ea typeface="Verdana Bold"/>
                <a:sym typeface="Verdana Bold"/>
              </a:rPr>
              <a:t>Medium low (30–50)</a:t>
            </a:r>
            <a:r>
              <a:rPr dirty="0"/>
              <a:t>: Algeria, Angola, Burundi, Cameroon, Congo, Côte d’Ivoire, Democratic Republic of Congo, Djibouti, Egypt, Ethiopia, Gabon, Gambia, Guinea, Guinea-Bissau,  Libya, </a:t>
            </a:r>
            <a:r>
              <a:rPr dirty="0" err="1"/>
              <a:t>Mali</a:t>
            </a:r>
            <a:r>
              <a:rPr dirty="0"/>
              <a:t>, Mauritania, Morocco, Nigeria, Rwanda, Swaziland, Togo and Zimbabwe</a:t>
            </a:r>
          </a:p>
          <a:p>
            <a:pPr lvl="0" defTabSz="420623">
              <a:lnSpc>
                <a:spcPct val="90000"/>
              </a:lnSpc>
              <a:spcAft>
                <a:spcPts val="2400"/>
              </a:spcAft>
            </a:pPr>
            <a:r>
              <a:rPr dirty="0">
                <a:ea typeface="Verdana Bold"/>
                <a:sym typeface="Verdana Bold"/>
              </a:rPr>
              <a:t>Low (&lt;30)</a:t>
            </a:r>
            <a:r>
              <a:rPr dirty="0"/>
              <a:t>: Central African Republic, Chad, Equatorial Guinea, Eritrea and Somalia</a:t>
            </a:r>
          </a:p>
          <a:p>
            <a:pPr lvl="0" defTabSz="420623">
              <a:lnSpc>
                <a:spcPct val="90000"/>
              </a:lnSpc>
              <a:spcAft>
                <a:spcPts val="600"/>
              </a:spcAft>
              <a:buSzTx/>
              <a:buNone/>
            </a:pPr>
            <a:r>
              <a:rPr lang="en-GB" b="1" i="1" dirty="0" smtClean="0"/>
              <a:t>&gt;&gt;</a:t>
            </a:r>
            <a:r>
              <a:rPr b="1" i="1" dirty="0" smtClean="0"/>
              <a:t>Questions:</a:t>
            </a:r>
            <a:endParaRPr lang="en-GB" b="1" i="1" dirty="0" smtClean="0"/>
          </a:p>
          <a:p>
            <a:pPr lvl="0" defTabSz="420623">
              <a:lnSpc>
                <a:spcPct val="90000"/>
              </a:lnSpc>
              <a:spcAft>
                <a:spcPts val="600"/>
              </a:spcAft>
              <a:buSzTx/>
              <a:buNone/>
            </a:pPr>
            <a:r>
              <a:rPr i="1" dirty="0" smtClean="0"/>
              <a:t>Any </a:t>
            </a:r>
            <a:r>
              <a:rPr i="1" dirty="0"/>
              <a:t>surprises?</a:t>
            </a:r>
          </a:p>
          <a:p>
            <a:pPr lvl="0" defTabSz="420623">
              <a:buSzTx/>
              <a:buNone/>
            </a:pPr>
            <a:r>
              <a:rPr i="1" dirty="0"/>
              <a:t>				</a:t>
            </a:r>
          </a:p>
        </p:txBody>
      </p:sp>
      <p:sp>
        <p:nvSpPr>
          <p:cNvPr id="96" name="Shape 96"/>
          <p:cNvSpPr/>
          <p:nvPr/>
        </p:nvSpPr>
        <p:spPr>
          <a:xfrm>
            <a:off x="4434783" y="3244333"/>
            <a:ext cx="92396" cy="36933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endParaRPr dirty="0"/>
          </a:p>
        </p:txBody>
      </p:sp>
      <p:sp>
        <p:nvSpPr>
          <p:cNvPr id="6"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85"/>
            <a:ext cx="8229600" cy="932015"/>
          </a:xfrm>
        </p:spPr>
        <p:txBody>
          <a:bodyPr/>
          <a:lstStyle/>
          <a:p>
            <a:r>
              <a:rPr lang="en-GB" sz="3500" cap="none" dirty="0" smtClean="0">
                <a:solidFill>
                  <a:srgbClr val="0D60C2"/>
                </a:solidFill>
              </a:rPr>
              <a:t>State and CBOs: Working Together</a:t>
            </a:r>
            <a:endParaRPr lang="en-GB" sz="3500" cap="none" dirty="0">
              <a:solidFill>
                <a:srgbClr val="0D60C2"/>
              </a:solidFill>
            </a:endParaRPr>
          </a:p>
        </p:txBody>
      </p:sp>
      <p:sp>
        <p:nvSpPr>
          <p:cNvPr id="4" name="Content Placeholder 3"/>
          <p:cNvSpPr>
            <a:spLocks noGrp="1"/>
          </p:cNvSpPr>
          <p:nvPr>
            <p:ph idx="1"/>
          </p:nvPr>
        </p:nvSpPr>
        <p:spPr/>
        <p:txBody>
          <a:bodyPr>
            <a:normAutofit/>
          </a:bodyPr>
          <a:lstStyle/>
          <a:p>
            <a:pPr>
              <a:buNone/>
            </a:pPr>
            <a:endParaRPr lang="en-GB" sz="2400" dirty="0" smtClean="0"/>
          </a:p>
          <a:p>
            <a:pPr>
              <a:buNone/>
            </a:pPr>
            <a:r>
              <a:rPr lang="en-GB" sz="2400" dirty="0" smtClean="0"/>
              <a:t>	</a:t>
            </a:r>
            <a:r>
              <a:rPr lang="en-GB" dirty="0" smtClean="0"/>
              <a:t>					 </a:t>
            </a:r>
            <a:endParaRPr lang="en-GB" dirty="0"/>
          </a:p>
        </p:txBody>
      </p:sp>
      <p:sp>
        <p:nvSpPr>
          <p:cNvPr id="5" name="Freeform 4"/>
          <p:cNvSpPr/>
          <p:nvPr/>
        </p:nvSpPr>
        <p:spPr>
          <a:xfrm>
            <a:off x="3505200" y="4038600"/>
            <a:ext cx="1872216" cy="914400"/>
          </a:xfrm>
          <a:custGeom>
            <a:avLst/>
            <a:gdLst>
              <a:gd name="connsiteX0" fmla="*/ 0 w 1789201"/>
              <a:gd name="connsiteY0" fmla="*/ 0 h 1884118"/>
              <a:gd name="connsiteX1" fmla="*/ 1789201 w 1789201"/>
              <a:gd name="connsiteY1" fmla="*/ 0 h 1884118"/>
              <a:gd name="connsiteX2" fmla="*/ 1789201 w 1789201"/>
              <a:gd name="connsiteY2" fmla="*/ 1884118 h 1884118"/>
              <a:gd name="connsiteX3" fmla="*/ 0 w 1789201"/>
              <a:gd name="connsiteY3" fmla="*/ 1884118 h 1884118"/>
              <a:gd name="connsiteX4" fmla="*/ 0 w 1789201"/>
              <a:gd name="connsiteY4" fmla="*/ 0 h 18841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9201" h="1884118">
                <a:moveTo>
                  <a:pt x="0" y="0"/>
                </a:moveTo>
                <a:lnTo>
                  <a:pt x="1789201" y="0"/>
                </a:lnTo>
                <a:lnTo>
                  <a:pt x="1789201" y="1884118"/>
                </a:lnTo>
                <a:lnTo>
                  <a:pt x="0" y="1884118"/>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2800" kern="1200" dirty="0" smtClean="0">
                <a:solidFill>
                  <a:sysClr val="window" lastClr="FFFFFF"/>
                </a:solidFill>
                <a:latin typeface="Calibri"/>
                <a:ea typeface="+mn-ea"/>
                <a:cs typeface="+mn-cs"/>
              </a:rPr>
              <a:t>Housing</a:t>
            </a:r>
            <a:endParaRPr lang="en-US" sz="2800" kern="1200" dirty="0">
              <a:solidFill>
                <a:sysClr val="window" lastClr="FFFFFF"/>
              </a:solidFill>
              <a:latin typeface="Calibri"/>
              <a:ea typeface="+mn-ea"/>
              <a:cs typeface="+mn-cs"/>
            </a:endParaRPr>
          </a:p>
        </p:txBody>
      </p:sp>
      <p:sp>
        <p:nvSpPr>
          <p:cNvPr id="9" name="Freeform 8"/>
          <p:cNvSpPr/>
          <p:nvPr/>
        </p:nvSpPr>
        <p:spPr>
          <a:xfrm>
            <a:off x="3352800" y="1981199"/>
            <a:ext cx="2057400" cy="762001"/>
          </a:xfrm>
          <a:custGeom>
            <a:avLst/>
            <a:gdLst>
              <a:gd name="connsiteX0" fmla="*/ 0 w 1362391"/>
              <a:gd name="connsiteY0" fmla="*/ 0 h 1362391"/>
              <a:gd name="connsiteX1" fmla="*/ 1362391 w 1362391"/>
              <a:gd name="connsiteY1" fmla="*/ 0 h 1362391"/>
              <a:gd name="connsiteX2" fmla="*/ 1362391 w 1362391"/>
              <a:gd name="connsiteY2" fmla="*/ 1362391 h 1362391"/>
              <a:gd name="connsiteX3" fmla="*/ 0 w 1362391"/>
              <a:gd name="connsiteY3" fmla="*/ 1362391 h 1362391"/>
              <a:gd name="connsiteX4" fmla="*/ 0 w 1362391"/>
              <a:gd name="connsiteY4" fmla="*/ 0 h 1362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391" h="1362391">
                <a:moveTo>
                  <a:pt x="0" y="0"/>
                </a:moveTo>
                <a:lnTo>
                  <a:pt x="1362391" y="0"/>
                </a:lnTo>
                <a:lnTo>
                  <a:pt x="1362391" y="1362391"/>
                </a:lnTo>
                <a:lnTo>
                  <a:pt x="0" y="1362391"/>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2800" kern="1200" dirty="0" err="1" smtClean="0">
                <a:solidFill>
                  <a:sysClr val="window" lastClr="FFFFFF"/>
                </a:solidFill>
                <a:latin typeface="Calibri"/>
                <a:ea typeface="+mn-ea"/>
                <a:cs typeface="+mn-cs"/>
              </a:rPr>
              <a:t>Labour</a:t>
            </a:r>
            <a:endParaRPr lang="en-US" sz="2800" kern="1200" dirty="0">
              <a:solidFill>
                <a:sysClr val="window" lastClr="FFFFFF"/>
              </a:solidFill>
              <a:latin typeface="Calibri"/>
              <a:ea typeface="+mn-ea"/>
              <a:cs typeface="+mn-cs"/>
            </a:endParaRPr>
          </a:p>
        </p:txBody>
      </p:sp>
      <p:sp>
        <p:nvSpPr>
          <p:cNvPr id="11" name="Freeform 10"/>
          <p:cNvSpPr/>
          <p:nvPr/>
        </p:nvSpPr>
        <p:spPr>
          <a:xfrm>
            <a:off x="6477001" y="3163103"/>
            <a:ext cx="2057399" cy="908987"/>
          </a:xfrm>
          <a:custGeom>
            <a:avLst/>
            <a:gdLst>
              <a:gd name="connsiteX0" fmla="*/ 0 w 1871503"/>
              <a:gd name="connsiteY0" fmla="*/ 0 h 908987"/>
              <a:gd name="connsiteX1" fmla="*/ 1871503 w 1871503"/>
              <a:gd name="connsiteY1" fmla="*/ 0 h 908987"/>
              <a:gd name="connsiteX2" fmla="*/ 1871503 w 1871503"/>
              <a:gd name="connsiteY2" fmla="*/ 908987 h 908987"/>
              <a:gd name="connsiteX3" fmla="*/ 0 w 1871503"/>
              <a:gd name="connsiteY3" fmla="*/ 908987 h 908987"/>
              <a:gd name="connsiteX4" fmla="*/ 0 w 1871503"/>
              <a:gd name="connsiteY4" fmla="*/ 0 h 908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503" h="908987">
                <a:moveTo>
                  <a:pt x="0" y="0"/>
                </a:moveTo>
                <a:lnTo>
                  <a:pt x="1871503" y="0"/>
                </a:lnTo>
                <a:lnTo>
                  <a:pt x="1871503" y="908987"/>
                </a:lnTo>
                <a:lnTo>
                  <a:pt x="0" y="908987"/>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2800" kern="1200" dirty="0" smtClean="0">
                <a:solidFill>
                  <a:sysClr val="window" lastClr="FFFFFF"/>
                </a:solidFill>
                <a:latin typeface="Calibri"/>
                <a:ea typeface="+mn-ea"/>
                <a:cs typeface="+mn-cs"/>
              </a:rPr>
              <a:t>Land</a:t>
            </a:r>
            <a:endParaRPr lang="en-US" sz="2800" kern="1200" dirty="0">
              <a:solidFill>
                <a:sysClr val="window" lastClr="FFFFFF"/>
              </a:solidFill>
              <a:latin typeface="Calibri"/>
              <a:ea typeface="+mn-ea"/>
              <a:cs typeface="+mn-cs"/>
            </a:endParaRPr>
          </a:p>
        </p:txBody>
      </p:sp>
      <p:sp>
        <p:nvSpPr>
          <p:cNvPr id="13" name="Freeform 12"/>
          <p:cNvSpPr/>
          <p:nvPr/>
        </p:nvSpPr>
        <p:spPr>
          <a:xfrm>
            <a:off x="6477001" y="4953014"/>
            <a:ext cx="2032287" cy="923592"/>
          </a:xfrm>
          <a:custGeom>
            <a:avLst/>
            <a:gdLst>
              <a:gd name="connsiteX0" fmla="*/ 0 w 1838015"/>
              <a:gd name="connsiteY0" fmla="*/ 0 h 923592"/>
              <a:gd name="connsiteX1" fmla="*/ 1838015 w 1838015"/>
              <a:gd name="connsiteY1" fmla="*/ 0 h 923592"/>
              <a:gd name="connsiteX2" fmla="*/ 1838015 w 1838015"/>
              <a:gd name="connsiteY2" fmla="*/ 923592 h 923592"/>
              <a:gd name="connsiteX3" fmla="*/ 0 w 1838015"/>
              <a:gd name="connsiteY3" fmla="*/ 923592 h 923592"/>
              <a:gd name="connsiteX4" fmla="*/ 0 w 1838015"/>
              <a:gd name="connsiteY4" fmla="*/ 0 h 92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015" h="923592">
                <a:moveTo>
                  <a:pt x="0" y="0"/>
                </a:moveTo>
                <a:lnTo>
                  <a:pt x="1838015" y="0"/>
                </a:lnTo>
                <a:lnTo>
                  <a:pt x="1838015" y="923592"/>
                </a:lnTo>
                <a:lnTo>
                  <a:pt x="0" y="923592"/>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2800" kern="1200" dirty="0" smtClean="0">
                <a:solidFill>
                  <a:sysClr val="window" lastClr="FFFFFF"/>
                </a:solidFill>
                <a:latin typeface="Calibri"/>
                <a:ea typeface="+mn-ea"/>
                <a:cs typeface="+mn-cs"/>
              </a:rPr>
              <a:t>Infrastructure</a:t>
            </a:r>
            <a:endParaRPr lang="en-US" sz="2800" kern="1200" dirty="0">
              <a:solidFill>
                <a:sysClr val="window" lastClr="FFFFFF"/>
              </a:solidFill>
              <a:latin typeface="Calibri"/>
              <a:ea typeface="+mn-ea"/>
              <a:cs typeface="+mn-cs"/>
            </a:endParaRPr>
          </a:p>
        </p:txBody>
      </p:sp>
      <p:sp>
        <p:nvSpPr>
          <p:cNvPr id="15" name="Freeform 14"/>
          <p:cNvSpPr/>
          <p:nvPr/>
        </p:nvSpPr>
        <p:spPr>
          <a:xfrm>
            <a:off x="533407" y="4953000"/>
            <a:ext cx="2057393" cy="923619"/>
          </a:xfrm>
          <a:custGeom>
            <a:avLst/>
            <a:gdLst>
              <a:gd name="connsiteX0" fmla="*/ 0 w 1869827"/>
              <a:gd name="connsiteY0" fmla="*/ 0 h 923619"/>
              <a:gd name="connsiteX1" fmla="*/ 1869827 w 1869827"/>
              <a:gd name="connsiteY1" fmla="*/ 0 h 923619"/>
              <a:gd name="connsiteX2" fmla="*/ 1869827 w 1869827"/>
              <a:gd name="connsiteY2" fmla="*/ 923619 h 923619"/>
              <a:gd name="connsiteX3" fmla="*/ 0 w 1869827"/>
              <a:gd name="connsiteY3" fmla="*/ 923619 h 923619"/>
              <a:gd name="connsiteX4" fmla="*/ 0 w 1869827"/>
              <a:gd name="connsiteY4" fmla="*/ 0 h 923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9827" h="923619">
                <a:moveTo>
                  <a:pt x="0" y="0"/>
                </a:moveTo>
                <a:lnTo>
                  <a:pt x="1869827" y="0"/>
                </a:lnTo>
                <a:lnTo>
                  <a:pt x="1869827" y="923619"/>
                </a:lnTo>
                <a:lnTo>
                  <a:pt x="0" y="923619"/>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2800" kern="1200" dirty="0" smtClean="0">
                <a:solidFill>
                  <a:sysClr val="window" lastClr="FFFFFF"/>
                </a:solidFill>
                <a:latin typeface="Calibri"/>
                <a:ea typeface="+mn-ea"/>
                <a:cs typeface="+mn-cs"/>
              </a:rPr>
              <a:t>Finance</a:t>
            </a:r>
            <a:endParaRPr lang="en-US" sz="2800" kern="1200" dirty="0">
              <a:solidFill>
                <a:sysClr val="window" lastClr="FFFFFF"/>
              </a:solidFill>
              <a:latin typeface="Calibri"/>
              <a:ea typeface="+mn-ea"/>
              <a:cs typeface="+mn-cs"/>
            </a:endParaRPr>
          </a:p>
        </p:txBody>
      </p:sp>
      <p:sp>
        <p:nvSpPr>
          <p:cNvPr id="17" name="Freeform 16"/>
          <p:cNvSpPr/>
          <p:nvPr/>
        </p:nvSpPr>
        <p:spPr>
          <a:xfrm>
            <a:off x="533391" y="3163095"/>
            <a:ext cx="2057409" cy="908987"/>
          </a:xfrm>
          <a:custGeom>
            <a:avLst/>
            <a:gdLst>
              <a:gd name="connsiteX0" fmla="*/ 0 w 1971965"/>
              <a:gd name="connsiteY0" fmla="*/ 0 h 908987"/>
              <a:gd name="connsiteX1" fmla="*/ 1971965 w 1971965"/>
              <a:gd name="connsiteY1" fmla="*/ 0 h 908987"/>
              <a:gd name="connsiteX2" fmla="*/ 1971965 w 1971965"/>
              <a:gd name="connsiteY2" fmla="*/ 908987 h 908987"/>
              <a:gd name="connsiteX3" fmla="*/ 0 w 1971965"/>
              <a:gd name="connsiteY3" fmla="*/ 908987 h 908987"/>
              <a:gd name="connsiteX4" fmla="*/ 0 w 1971965"/>
              <a:gd name="connsiteY4" fmla="*/ 0 h 908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1965" h="908987">
                <a:moveTo>
                  <a:pt x="0" y="0"/>
                </a:moveTo>
                <a:lnTo>
                  <a:pt x="1971965" y="0"/>
                </a:lnTo>
                <a:lnTo>
                  <a:pt x="1971965" y="908987"/>
                </a:lnTo>
                <a:lnTo>
                  <a:pt x="0" y="908987"/>
                </a:lnTo>
                <a:lnTo>
                  <a:pt x="0" y="0"/>
                </a:lnTo>
                <a:close/>
              </a:path>
            </a:pathLst>
          </a:custGeom>
          <a:solidFill>
            <a:srgbClr val="0D60C2"/>
          </a:solidFill>
          <a:ln w="38100" cap="flat" cmpd="sng" algn="ctr">
            <a:solidFill>
              <a:srgbClr val="0D60C2"/>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60000"/>
              </a:lnSpc>
              <a:spcBef>
                <a:spcPct val="0"/>
              </a:spcBef>
              <a:spcAft>
                <a:spcPct val="35000"/>
              </a:spcAft>
            </a:pPr>
            <a:r>
              <a:rPr lang="en-US" sz="2800" kern="1200" dirty="0" smtClean="0">
                <a:solidFill>
                  <a:sysClr val="window" lastClr="FFFFFF"/>
                </a:solidFill>
                <a:latin typeface="Calibri"/>
                <a:ea typeface="+mn-ea"/>
                <a:cs typeface="+mn-cs"/>
              </a:rPr>
              <a:t>Building</a:t>
            </a:r>
          </a:p>
          <a:p>
            <a:pPr lvl="0" algn="ctr" defTabSz="800100">
              <a:lnSpc>
                <a:spcPct val="60000"/>
              </a:lnSpc>
              <a:spcBef>
                <a:spcPct val="0"/>
              </a:spcBef>
              <a:spcAft>
                <a:spcPct val="35000"/>
              </a:spcAft>
            </a:pPr>
            <a:r>
              <a:rPr lang="en-US" sz="2800" kern="1200" dirty="0" smtClean="0">
                <a:solidFill>
                  <a:sysClr val="window" lastClr="FFFFFF"/>
                </a:solidFill>
                <a:latin typeface="Calibri"/>
                <a:ea typeface="+mn-ea"/>
                <a:cs typeface="+mn-cs"/>
              </a:rPr>
              <a:t>materials</a:t>
            </a:r>
            <a:endParaRPr lang="en-US" sz="2800" kern="1200" dirty="0">
              <a:solidFill>
                <a:sysClr val="window" lastClr="FFFFFF"/>
              </a:solidFill>
              <a:latin typeface="Calibri"/>
              <a:ea typeface="+mn-ea"/>
              <a:cs typeface="+mn-cs"/>
            </a:endParaRPr>
          </a:p>
        </p:txBody>
      </p:sp>
      <p:sp>
        <p:nvSpPr>
          <p:cNvPr id="6"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14</a:t>
            </a:fld>
            <a:endParaRPr lang="en-GB" sz="1200" b="0" dirty="0">
              <a:latin typeface="Myriad Pro"/>
              <a:cs typeface="Myriad Pro"/>
            </a:endParaRPr>
          </a:p>
        </p:txBody>
      </p:sp>
      <p:cxnSp>
        <p:nvCxnSpPr>
          <p:cNvPr id="19" name="Straight Connector 18"/>
          <p:cNvCxnSpPr/>
          <p:nvPr/>
        </p:nvCxnSpPr>
        <p:spPr>
          <a:xfrm>
            <a:off x="2667000" y="3657600"/>
            <a:ext cx="685800" cy="304800"/>
          </a:xfrm>
          <a:prstGeom prst="line">
            <a:avLst/>
          </a:prstGeom>
          <a:noFill/>
          <a:ln w="25400" cap="flat">
            <a:solidFill>
              <a:srgbClr val="4F81BD"/>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 name="Straight Connector 28"/>
          <p:cNvCxnSpPr/>
          <p:nvPr/>
        </p:nvCxnSpPr>
        <p:spPr>
          <a:xfrm flipV="1">
            <a:off x="5486400" y="3657600"/>
            <a:ext cx="838200" cy="304800"/>
          </a:xfrm>
          <a:prstGeom prst="line">
            <a:avLst/>
          </a:prstGeom>
          <a:noFill/>
          <a:ln w="25400" cap="flat">
            <a:solidFill>
              <a:srgbClr val="4F81BD"/>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 name="Straight Connector 30"/>
          <p:cNvCxnSpPr/>
          <p:nvPr/>
        </p:nvCxnSpPr>
        <p:spPr>
          <a:xfrm flipH="1">
            <a:off x="2743200" y="5029200"/>
            <a:ext cx="685800" cy="457200"/>
          </a:xfrm>
          <a:prstGeom prst="line">
            <a:avLst/>
          </a:prstGeom>
          <a:noFill/>
          <a:ln w="25400" cap="flat">
            <a:solidFill>
              <a:srgbClr val="4F81BD"/>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5" name="Straight Connector 34"/>
          <p:cNvCxnSpPr/>
          <p:nvPr/>
        </p:nvCxnSpPr>
        <p:spPr>
          <a:xfrm>
            <a:off x="5486400" y="5029200"/>
            <a:ext cx="838200" cy="457200"/>
          </a:xfrm>
          <a:prstGeom prst="line">
            <a:avLst/>
          </a:prstGeom>
          <a:noFill/>
          <a:ln w="25400" cap="flat">
            <a:solidFill>
              <a:srgbClr val="4F81BD"/>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7" name="Straight Connector 36"/>
          <p:cNvCxnSpPr/>
          <p:nvPr/>
        </p:nvCxnSpPr>
        <p:spPr>
          <a:xfrm>
            <a:off x="4419600" y="2895600"/>
            <a:ext cx="0" cy="990600"/>
          </a:xfrm>
          <a:prstGeom prst="line">
            <a:avLst/>
          </a:prstGeom>
          <a:noFill/>
          <a:ln w="25400" cap="flat">
            <a:solidFill>
              <a:srgbClr val="4F81BD"/>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43259019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634422"/>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State and CBO</a:t>
            </a:r>
            <a:endParaRPr lang="en-US" sz="3500" cap="none" dirty="0">
              <a:solidFill>
                <a:srgbClr val="0D60C2"/>
              </a:solidFill>
            </a:endParaRPr>
          </a:p>
        </p:txBody>
      </p:sp>
      <p:sp>
        <p:nvSpPr>
          <p:cNvPr id="124" name="Shape 124"/>
          <p:cNvSpPr>
            <a:spLocks noGrp="1"/>
          </p:cNvSpPr>
          <p:nvPr>
            <p:ph type="body" idx="1"/>
          </p:nvPr>
        </p:nvSpPr>
        <p:spPr>
          <a:xfrm>
            <a:off x="457200" y="1676400"/>
            <a:ext cx="8229600" cy="4724400"/>
          </a:xfrm>
          <a:prstGeom prst="rect">
            <a:avLst/>
          </a:prstGeom>
        </p:spPr>
        <p:txBody>
          <a:bodyPr>
            <a:normAutofit lnSpcReduction="10000"/>
          </a:bodyPr>
          <a:lstStyle/>
          <a:p>
            <a:pPr lvl="0"/>
            <a:r>
              <a:rPr dirty="0"/>
              <a:t>Engagement between CBOs and the State may involve collaboration and/or contestation, depending on conditions</a:t>
            </a:r>
          </a:p>
          <a:p>
            <a:pPr lvl="0"/>
            <a:r>
              <a:rPr dirty="0"/>
              <a:t>Relationships can involve over time</a:t>
            </a:r>
          </a:p>
          <a:p>
            <a:pPr lvl="0"/>
            <a:r>
              <a:rPr dirty="0"/>
              <a:t>It is important to have conflict resolution mechanisms, especially at implementation stage of projects</a:t>
            </a:r>
          </a:p>
          <a:p>
            <a:pPr lvl="0">
              <a:spcAft>
                <a:spcPts val="2400"/>
              </a:spcAft>
            </a:pPr>
            <a:r>
              <a:rPr dirty="0"/>
              <a:t>In the context of housing, incremental slum upgrading often provokes reactions from different groups </a:t>
            </a:r>
          </a:p>
          <a:p>
            <a:pPr marL="0" lvl="1" indent="0">
              <a:spcAft>
                <a:spcPts val="600"/>
              </a:spcAft>
              <a:buSzTx/>
              <a:buNone/>
            </a:pPr>
            <a:r>
              <a:rPr lang="en-GB" b="1" i="1" dirty="0" smtClean="0"/>
              <a:t>&gt;&gt;</a:t>
            </a:r>
            <a:r>
              <a:rPr b="1" i="1" dirty="0" smtClean="0"/>
              <a:t>Questions</a:t>
            </a:r>
            <a:r>
              <a:rPr b="1" i="1" dirty="0"/>
              <a:t>:	</a:t>
            </a:r>
            <a:endParaRPr b="1" dirty="0"/>
          </a:p>
          <a:p>
            <a:pPr marL="0" lvl="1" indent="0">
              <a:spcAft>
                <a:spcPts val="600"/>
              </a:spcAft>
              <a:buSzTx/>
              <a:buNone/>
            </a:pPr>
            <a:r>
              <a:rPr i="1" dirty="0"/>
              <a:t>Why should governments engage with CBOs?</a:t>
            </a:r>
            <a:endParaRPr dirty="0"/>
          </a:p>
          <a:p>
            <a:pPr marL="0" lvl="1" indent="0">
              <a:spcAft>
                <a:spcPts val="600"/>
              </a:spcAft>
              <a:buSzTx/>
              <a:buNone/>
            </a:pPr>
            <a:r>
              <a:rPr i="1" dirty="0"/>
              <a:t>Is conflict inevitable in slum upgrading or slum clearance </a:t>
            </a:r>
            <a:r>
              <a:rPr lang="en-US" i="1" dirty="0" smtClean="0"/>
              <a:t>	</a:t>
            </a:r>
            <a:r>
              <a:rPr i="1" dirty="0" smtClean="0"/>
              <a:t>projects</a:t>
            </a:r>
            <a:r>
              <a:rPr i="1" dirty="0"/>
              <a:t>?</a:t>
            </a:r>
            <a:r>
              <a:rPr dirty="0"/>
              <a:t> </a:t>
            </a:r>
          </a:p>
          <a:p>
            <a:pPr marL="0" lvl="1" indent="0">
              <a:spcAft>
                <a:spcPts val="600"/>
              </a:spcAft>
              <a:buSzTx/>
              <a:buNone/>
            </a:pPr>
            <a:r>
              <a:rPr i="1" dirty="0"/>
              <a:t>How can conflicts be resolved?</a:t>
            </a:r>
            <a:r>
              <a:rPr dirty="0"/>
              <a:t>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hu-HU" sz="3500" cap="none" dirty="0" smtClean="0">
                <a:solidFill>
                  <a:srgbClr val="0D60C2"/>
                </a:solidFill>
              </a:rPr>
              <a:t>Strategy of Stirring Many Pots</a:t>
            </a:r>
            <a:endParaRPr lang="hu-HU" sz="3500" cap="none" dirty="0">
              <a:solidFill>
                <a:srgbClr val="0D60C2"/>
              </a:solidFill>
            </a:endParaRPr>
          </a:p>
        </p:txBody>
      </p:sp>
      <p:sp>
        <p:nvSpPr>
          <p:cNvPr id="128" name="Shape 128"/>
          <p:cNvSpPr>
            <a:spLocks noGrp="1"/>
          </p:cNvSpPr>
          <p:nvPr>
            <p:ph type="body" idx="1"/>
          </p:nvPr>
        </p:nvSpPr>
        <p:spPr>
          <a:xfrm>
            <a:off x="457200" y="1752600"/>
            <a:ext cx="7924800" cy="4373563"/>
          </a:xfrm>
          <a:prstGeom prst="rect">
            <a:avLst/>
          </a:prstGeom>
        </p:spPr>
        <p:txBody>
          <a:bodyPr>
            <a:normAutofit/>
          </a:bodyPr>
          <a:lstStyle/>
          <a:p>
            <a:pPr marL="0" lvl="0" indent="0">
              <a:spcBef>
                <a:spcPts val="500"/>
              </a:spcBef>
              <a:spcAft>
                <a:spcPts val="3000"/>
              </a:spcAft>
              <a:buSzTx/>
              <a:buNone/>
            </a:pPr>
            <a:r>
              <a:rPr dirty="0" smtClean="0"/>
              <a:t>‘</a:t>
            </a:r>
            <a:r>
              <a:rPr dirty="0"/>
              <a:t>A healthy, strong community organization needs time to develop, and develops best when it keeps busy addressing many different needs on many different fronts, and in several ways at the same time.’</a:t>
            </a:r>
          </a:p>
          <a:p>
            <a:pPr marL="0" lvl="1" indent="0">
              <a:spcBef>
                <a:spcPts val="600"/>
              </a:spcBef>
              <a:spcAft>
                <a:spcPts val="600"/>
              </a:spcAft>
              <a:buSzTx/>
              <a:buNone/>
            </a:pPr>
            <a:r>
              <a:rPr lang="en-GB" b="1" i="1" dirty="0" smtClean="0"/>
              <a:t>&gt;&gt;</a:t>
            </a:r>
            <a:r>
              <a:rPr b="1" i="1" dirty="0" smtClean="0"/>
              <a:t>Questions:</a:t>
            </a:r>
            <a:endParaRPr lang="en-GB" b="1" i="1" dirty="0" smtClean="0"/>
          </a:p>
          <a:p>
            <a:pPr marL="0" lvl="1" indent="0">
              <a:spcBef>
                <a:spcPts val="600"/>
              </a:spcBef>
              <a:spcAft>
                <a:spcPts val="600"/>
              </a:spcAft>
              <a:buSzTx/>
              <a:buNone/>
            </a:pPr>
            <a:r>
              <a:rPr i="1" dirty="0" smtClean="0"/>
              <a:t>Do </a:t>
            </a:r>
            <a:r>
              <a:rPr i="1" dirty="0"/>
              <a:t>you agree with the strategy </a:t>
            </a:r>
            <a:r>
              <a:rPr i="1" dirty="0" smtClean="0"/>
              <a:t>of</a:t>
            </a:r>
            <a:r>
              <a:rPr lang="en-GB" i="1" dirty="0" smtClean="0"/>
              <a:t> </a:t>
            </a:r>
            <a:r>
              <a:rPr i="1" dirty="0" smtClean="0"/>
              <a:t>stirring </a:t>
            </a:r>
            <a:r>
              <a:rPr i="1" dirty="0"/>
              <a:t>many pots</a:t>
            </a:r>
            <a:r>
              <a:rPr i="1" dirty="0" smtClean="0"/>
              <a:t>?</a:t>
            </a:r>
            <a:endParaRPr sz="2000" i="1" dirty="0">
              <a:latin typeface="Calibri"/>
              <a:ea typeface="Calibri"/>
              <a:cs typeface="Calibri"/>
              <a:sym typeface="Calibri"/>
            </a:endParaRP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hu-HU" sz="3500" cap="none" dirty="0" smtClean="0">
                <a:solidFill>
                  <a:srgbClr val="0D60C2"/>
                </a:solidFill>
              </a:rPr>
              <a:t>Strategy of Stirring Many Pots</a:t>
            </a:r>
            <a:endParaRPr lang="hu-HU" sz="3500" cap="none" dirty="0">
              <a:solidFill>
                <a:srgbClr val="0D60C2"/>
              </a:solidFill>
            </a:endParaRPr>
          </a:p>
        </p:txBody>
      </p:sp>
      <p:sp>
        <p:nvSpPr>
          <p:cNvPr id="132" name="Shape 132"/>
          <p:cNvSpPr>
            <a:spLocks noGrp="1"/>
          </p:cNvSpPr>
          <p:nvPr>
            <p:ph type="body" idx="1"/>
          </p:nvPr>
        </p:nvSpPr>
        <p:spPr>
          <a:xfrm>
            <a:off x="457200" y="1752600"/>
            <a:ext cx="8229600" cy="4373563"/>
          </a:xfrm>
          <a:prstGeom prst="rect">
            <a:avLst/>
          </a:prstGeom>
        </p:spPr>
        <p:txBody>
          <a:bodyPr>
            <a:normAutofit/>
          </a:bodyPr>
          <a:lstStyle/>
          <a:p>
            <a:pPr marL="0" lvl="0" indent="0">
              <a:spcBef>
                <a:spcPts val="600"/>
              </a:spcBef>
              <a:spcAft>
                <a:spcPts val="3000"/>
              </a:spcAft>
              <a:buSzTx/>
              <a:buNone/>
            </a:pPr>
            <a:r>
              <a:rPr dirty="0"/>
              <a:t>‘Stirring many pots is also a means for accommodating the widely varied needs that exist within any poor community.’</a:t>
            </a:r>
          </a:p>
          <a:p>
            <a:pPr marL="0" lvl="0" indent="0">
              <a:spcBef>
                <a:spcPts val="500"/>
              </a:spcBef>
              <a:spcAft>
                <a:spcPts val="600"/>
              </a:spcAft>
              <a:buSzTx/>
              <a:buNone/>
            </a:pPr>
            <a:r>
              <a:rPr lang="en-GB" b="1" i="1" dirty="0" smtClean="0"/>
              <a:t>&gt;&gt;</a:t>
            </a:r>
            <a:r>
              <a:rPr b="1" i="1" dirty="0" smtClean="0"/>
              <a:t>Questions</a:t>
            </a:r>
            <a:r>
              <a:rPr b="1" i="1" dirty="0"/>
              <a:t>: </a:t>
            </a:r>
            <a:endParaRPr lang="en-GB" b="1" i="1" dirty="0" smtClean="0"/>
          </a:p>
          <a:p>
            <a:pPr marL="0" lvl="0" indent="0">
              <a:spcBef>
                <a:spcPts val="500"/>
              </a:spcBef>
              <a:spcAft>
                <a:spcPts val="600"/>
              </a:spcAft>
              <a:buSzTx/>
              <a:buNone/>
            </a:pPr>
            <a:r>
              <a:rPr i="1" dirty="0" smtClean="0"/>
              <a:t>How </a:t>
            </a:r>
            <a:r>
              <a:rPr i="1" dirty="0"/>
              <a:t>does this strategy affect the </a:t>
            </a:r>
            <a:r>
              <a:rPr i="1" dirty="0" smtClean="0"/>
              <a:t>engagement </a:t>
            </a:r>
            <a:r>
              <a:rPr i="1" dirty="0"/>
              <a:t>between government and </a:t>
            </a:r>
            <a:r>
              <a:rPr i="1" dirty="0" smtClean="0"/>
              <a:t>CBOs?</a:t>
            </a:r>
            <a:endParaRPr i="1" dirty="0"/>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17</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fi-FI" sz="3500" cap="none" dirty="0" smtClean="0">
                <a:solidFill>
                  <a:srgbClr val="0D60C2"/>
                </a:solidFill>
              </a:rPr>
              <a:t>A </a:t>
            </a:r>
            <a:r>
              <a:rPr lang="fi-FI" sz="3500" cap="none" dirty="0" err="1" smtClean="0">
                <a:solidFill>
                  <a:srgbClr val="0D60C2"/>
                </a:solidFill>
              </a:rPr>
              <a:t>Continuum</a:t>
            </a:r>
            <a:r>
              <a:rPr lang="fi-FI" sz="3500" cap="none" dirty="0" smtClean="0">
                <a:solidFill>
                  <a:srgbClr val="0D60C2"/>
                </a:solidFill>
              </a:rPr>
              <a:t> of </a:t>
            </a:r>
            <a:r>
              <a:rPr lang="fi-FI" sz="3500" cap="none" dirty="0" err="1" smtClean="0">
                <a:solidFill>
                  <a:srgbClr val="0D60C2"/>
                </a:solidFill>
              </a:rPr>
              <a:t>Participation</a:t>
            </a:r>
            <a:endParaRPr lang="fi-FI" sz="3500" cap="none" dirty="0">
              <a:solidFill>
                <a:srgbClr val="0D60C2"/>
              </a:solidFill>
            </a:endParaRPr>
          </a:p>
        </p:txBody>
      </p:sp>
      <p:sp>
        <p:nvSpPr>
          <p:cNvPr id="136" name="Shape 136"/>
          <p:cNvSpPr>
            <a:spLocks noGrp="1"/>
          </p:cNvSpPr>
          <p:nvPr>
            <p:ph type="body" idx="1"/>
          </p:nvPr>
        </p:nvSpPr>
        <p:spPr>
          <a:xfrm>
            <a:off x="381000" y="2286000"/>
            <a:ext cx="8229600" cy="3886200"/>
          </a:xfrm>
          <a:prstGeom prst="rect">
            <a:avLst/>
          </a:prstGeom>
        </p:spPr>
        <p:txBody>
          <a:bodyPr/>
          <a:lstStyle>
            <a:lvl1pPr>
              <a:buSzTx/>
              <a:buNone/>
            </a:lvl1pPr>
          </a:lstStyle>
          <a:p>
            <a:pPr lvl="0"/>
            <a:r>
              <a:rPr dirty="0"/>
              <a:t> </a:t>
            </a:r>
          </a:p>
        </p:txBody>
      </p:sp>
      <p:sp>
        <p:nvSpPr>
          <p:cNvPr id="6"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18</a:t>
            </a:fld>
            <a:endParaRPr lang="en-GB" sz="1200" b="0" dirty="0">
              <a:latin typeface="Myriad Pro"/>
              <a:cs typeface="Myriad Pro"/>
            </a:endParaRPr>
          </a:p>
        </p:txBody>
      </p:sp>
      <p:sp>
        <p:nvSpPr>
          <p:cNvPr id="7" name="Oval 6"/>
          <p:cNvSpPr>
            <a:spLocks noChangeArrowheads="1"/>
          </p:cNvSpPr>
          <p:nvPr/>
        </p:nvSpPr>
        <p:spPr bwMode="auto">
          <a:xfrm>
            <a:off x="528321" y="3067822"/>
            <a:ext cx="1737360" cy="1752850"/>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lgn="ctr">
              <a:lnSpc>
                <a:spcPct val="115000"/>
              </a:lnSpc>
              <a:spcBef>
                <a:spcPts val="0"/>
              </a:spcBef>
              <a:spcAft>
                <a:spcPts val="0"/>
              </a:spcAft>
            </a:pPr>
            <a:endParaRPr lang="en-US" sz="1400" dirty="0">
              <a:latin typeface="Myriad Pro"/>
              <a:ea typeface="ＭＳ 明朝"/>
              <a:cs typeface="Myriad Pro"/>
            </a:endParaRPr>
          </a:p>
        </p:txBody>
      </p:sp>
      <p:cxnSp>
        <p:nvCxnSpPr>
          <p:cNvPr id="9" name="AutoShape 4"/>
          <p:cNvCxnSpPr>
            <a:cxnSpLocks noChangeShapeType="1"/>
          </p:cNvCxnSpPr>
          <p:nvPr/>
        </p:nvCxnSpPr>
        <p:spPr bwMode="auto">
          <a:xfrm>
            <a:off x="2261626" y="3955467"/>
            <a:ext cx="4535881" cy="854"/>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0" name="Text Box 5"/>
          <p:cNvSpPr txBox="1">
            <a:spLocks noChangeArrowheads="1"/>
          </p:cNvSpPr>
          <p:nvPr/>
        </p:nvSpPr>
        <p:spPr bwMode="auto">
          <a:xfrm>
            <a:off x="1828800" y="1905000"/>
            <a:ext cx="1481046" cy="762000"/>
          </a:xfrm>
          <a:prstGeom prst="rect">
            <a:avLst/>
          </a:prstGeom>
          <a:noFill/>
          <a:ln>
            <a:noFill/>
          </a:ln>
          <a:extLst/>
        </p:spPr>
        <p:txBody>
          <a:bodyPr rot="0" vert="horz" wrap="square" lIns="91440" tIns="45720" rIns="91440" bIns="45720" anchor="t" anchorCtr="0" upright="1">
            <a:noAutofit/>
          </a:bodyPr>
          <a:lstStyle/>
          <a:p>
            <a:pPr marL="0" marR="0" algn="ctr">
              <a:lnSpc>
                <a:spcPct val="115000"/>
              </a:lnSpc>
              <a:spcBef>
                <a:spcPts val="0"/>
              </a:spcBef>
              <a:spcAft>
                <a:spcPts val="0"/>
              </a:spcAft>
            </a:pPr>
            <a:r>
              <a:rPr lang="en-GB" dirty="0" smtClean="0">
                <a:effectLst/>
                <a:latin typeface="Myriad Pro"/>
                <a:ea typeface="ＭＳ 明朝"/>
                <a:cs typeface="Myriad Pro"/>
              </a:rPr>
              <a:t>Participation through manipulation</a:t>
            </a:r>
            <a:endParaRPr lang="en-US" dirty="0">
              <a:effectLst/>
              <a:latin typeface="Myriad Pro"/>
              <a:ea typeface="ＭＳ 明朝"/>
              <a:cs typeface="Myriad Pro"/>
            </a:endParaRPr>
          </a:p>
        </p:txBody>
      </p:sp>
      <p:sp>
        <p:nvSpPr>
          <p:cNvPr id="11" name="Text Box 6"/>
          <p:cNvSpPr txBox="1">
            <a:spLocks noChangeArrowheads="1"/>
          </p:cNvSpPr>
          <p:nvPr/>
        </p:nvSpPr>
        <p:spPr bwMode="auto">
          <a:xfrm>
            <a:off x="3352800" y="1905000"/>
            <a:ext cx="1600200" cy="762000"/>
          </a:xfrm>
          <a:prstGeom prst="rect">
            <a:avLst/>
          </a:prstGeom>
          <a:noFill/>
          <a:ln>
            <a:noFill/>
          </a:ln>
          <a:extLst/>
        </p:spPr>
        <p:txBody>
          <a:bodyPr rot="0" vert="horz" wrap="square" lIns="91440" tIns="45720" rIns="91440" bIns="45720" anchor="t" anchorCtr="0" upright="1">
            <a:noAutofit/>
          </a:bodyPr>
          <a:lstStyle/>
          <a:p>
            <a:pPr marL="0" marR="0" algn="ctr">
              <a:lnSpc>
                <a:spcPct val="115000"/>
              </a:lnSpc>
              <a:spcBef>
                <a:spcPts val="0"/>
              </a:spcBef>
              <a:spcAft>
                <a:spcPts val="0"/>
              </a:spcAft>
            </a:pPr>
            <a:r>
              <a:rPr lang="en-GB" dirty="0">
                <a:latin typeface="Myriad Pro"/>
                <a:ea typeface="ＭＳ 明朝"/>
                <a:cs typeface="Myriad Pro"/>
              </a:rPr>
              <a:t>Participation through </a:t>
            </a:r>
            <a:r>
              <a:rPr lang="en-GB" dirty="0" smtClean="0">
                <a:latin typeface="Myriad Pro"/>
                <a:ea typeface="ＭＳ 明朝"/>
                <a:cs typeface="Myriad Pro"/>
              </a:rPr>
              <a:t>consultation</a:t>
            </a:r>
            <a:endParaRPr lang="en-US" dirty="0">
              <a:latin typeface="Myriad Pro"/>
              <a:ea typeface="ＭＳ 明朝"/>
              <a:cs typeface="Myriad Pro"/>
            </a:endParaRPr>
          </a:p>
        </p:txBody>
      </p:sp>
      <p:sp>
        <p:nvSpPr>
          <p:cNvPr id="12" name="Text Box 7"/>
          <p:cNvSpPr txBox="1">
            <a:spLocks noChangeArrowheads="1"/>
          </p:cNvSpPr>
          <p:nvPr/>
        </p:nvSpPr>
        <p:spPr bwMode="auto">
          <a:xfrm>
            <a:off x="5105400" y="1905000"/>
            <a:ext cx="1524000" cy="762000"/>
          </a:xfrm>
          <a:prstGeom prst="rect">
            <a:avLst/>
          </a:prstGeom>
          <a:noFill/>
          <a:ln>
            <a:noFill/>
          </a:ln>
          <a:extLst/>
        </p:spPr>
        <p:txBody>
          <a:bodyPr rot="0" vert="horz" wrap="square" lIns="91440" tIns="45720" rIns="91440" bIns="45720" anchor="t" anchorCtr="0" upright="1">
            <a:noAutofit/>
          </a:bodyPr>
          <a:lstStyle/>
          <a:p>
            <a:pPr marL="0" marR="0" algn="ctr">
              <a:lnSpc>
                <a:spcPct val="115000"/>
              </a:lnSpc>
              <a:spcBef>
                <a:spcPts val="0"/>
              </a:spcBef>
              <a:spcAft>
                <a:spcPts val="0"/>
              </a:spcAft>
            </a:pPr>
            <a:r>
              <a:rPr lang="en-GB" dirty="0">
                <a:latin typeface="Myriad Pro"/>
                <a:ea typeface="ＭＳ 明朝"/>
                <a:cs typeface="Myriad Pro"/>
              </a:rPr>
              <a:t>Participation through </a:t>
            </a:r>
            <a:r>
              <a:rPr lang="en-GB" dirty="0" smtClean="0">
                <a:latin typeface="Myriad Pro"/>
                <a:ea typeface="ＭＳ 明朝"/>
                <a:cs typeface="Myriad Pro"/>
              </a:rPr>
              <a:t>full ownership</a:t>
            </a:r>
            <a:endParaRPr lang="en-US" dirty="0">
              <a:latin typeface="Myriad Pro"/>
              <a:ea typeface="ＭＳ 明朝"/>
              <a:cs typeface="Myriad Pro"/>
            </a:endParaRPr>
          </a:p>
        </p:txBody>
      </p:sp>
      <p:sp>
        <p:nvSpPr>
          <p:cNvPr id="13" name="Text Box 8"/>
          <p:cNvSpPr txBox="1">
            <a:spLocks noChangeArrowheads="1"/>
          </p:cNvSpPr>
          <p:nvPr/>
        </p:nvSpPr>
        <p:spPr bwMode="auto">
          <a:xfrm>
            <a:off x="4267200" y="5105400"/>
            <a:ext cx="1687928" cy="588554"/>
          </a:xfrm>
          <a:prstGeom prst="rect">
            <a:avLst/>
          </a:prstGeom>
          <a:noFill/>
          <a:ln>
            <a:noFill/>
          </a:ln>
          <a:extLst/>
        </p:spPr>
        <p:txBody>
          <a:bodyPr rot="0" vert="horz" wrap="square" lIns="91440" tIns="45720" rIns="91440" bIns="45720" anchor="t" anchorCtr="0" upright="1">
            <a:noAutofit/>
          </a:bodyPr>
          <a:lstStyle/>
          <a:p>
            <a:pPr algn="ctr">
              <a:lnSpc>
                <a:spcPct val="115000"/>
              </a:lnSpc>
            </a:pPr>
            <a:r>
              <a:rPr lang="en-US" dirty="0" smtClean="0">
                <a:latin typeface="Myriad Pro"/>
                <a:ea typeface="ＭＳ 明朝"/>
                <a:cs typeface="Myriad Pro"/>
              </a:rPr>
              <a:t>Participation through cooperation</a:t>
            </a:r>
            <a:endParaRPr lang="en-US" dirty="0">
              <a:effectLst/>
              <a:ea typeface="ＭＳ 明朝"/>
              <a:cs typeface="Times New Roman"/>
            </a:endParaRPr>
          </a:p>
        </p:txBody>
      </p:sp>
      <p:sp>
        <p:nvSpPr>
          <p:cNvPr id="15" name="Text Box 11"/>
          <p:cNvSpPr txBox="1">
            <a:spLocks noChangeArrowheads="1"/>
          </p:cNvSpPr>
          <p:nvPr/>
        </p:nvSpPr>
        <p:spPr bwMode="auto">
          <a:xfrm>
            <a:off x="2743200" y="5105400"/>
            <a:ext cx="1443119" cy="588554"/>
          </a:xfrm>
          <a:prstGeom prst="rect">
            <a:avLst/>
          </a:prstGeom>
          <a:noFill/>
          <a:ln>
            <a:noFill/>
          </a:ln>
          <a:extLst/>
        </p:spPr>
        <p:txBody>
          <a:bodyPr rot="0" vert="horz" wrap="square" lIns="91440" tIns="45720" rIns="91440" bIns="45720" anchor="t" anchorCtr="0" upright="1">
            <a:noAutofit/>
          </a:bodyPr>
          <a:lstStyle/>
          <a:p>
            <a:pPr algn="ctr">
              <a:lnSpc>
                <a:spcPct val="115000"/>
              </a:lnSpc>
            </a:pPr>
            <a:r>
              <a:rPr lang="en-GB" dirty="0" smtClean="0">
                <a:latin typeface="Myriad Pro"/>
                <a:ea typeface="ＭＳ 明朝"/>
                <a:cs typeface="Myriad Pro"/>
              </a:rPr>
              <a:t>Participation through information</a:t>
            </a:r>
            <a:endParaRPr lang="en-US" dirty="0">
              <a:latin typeface="Myriad Pro"/>
              <a:ea typeface="ＭＳ 明朝"/>
              <a:cs typeface="Myriad Pro"/>
            </a:endParaRPr>
          </a:p>
        </p:txBody>
      </p:sp>
      <p:cxnSp>
        <p:nvCxnSpPr>
          <p:cNvPr id="16" name="AutoShape 13"/>
          <p:cNvCxnSpPr>
            <a:cxnSpLocks noChangeShapeType="1"/>
          </p:cNvCxnSpPr>
          <p:nvPr/>
        </p:nvCxnSpPr>
        <p:spPr bwMode="auto">
          <a:xfrm>
            <a:off x="2620396" y="2971800"/>
            <a:ext cx="0" cy="120149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7" name="AutoShape 14"/>
          <p:cNvCxnSpPr>
            <a:cxnSpLocks noChangeShapeType="1"/>
          </p:cNvCxnSpPr>
          <p:nvPr/>
        </p:nvCxnSpPr>
        <p:spPr bwMode="auto">
          <a:xfrm>
            <a:off x="3429000" y="3660762"/>
            <a:ext cx="0" cy="134538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5"/>
          <p:cNvCxnSpPr>
            <a:cxnSpLocks noChangeShapeType="1"/>
          </p:cNvCxnSpPr>
          <p:nvPr/>
        </p:nvCxnSpPr>
        <p:spPr bwMode="auto">
          <a:xfrm>
            <a:off x="4191000" y="2971800"/>
            <a:ext cx="854" cy="120149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0" name="AutoShape 17"/>
          <p:cNvCxnSpPr>
            <a:cxnSpLocks noChangeShapeType="1"/>
          </p:cNvCxnSpPr>
          <p:nvPr/>
        </p:nvCxnSpPr>
        <p:spPr bwMode="auto">
          <a:xfrm>
            <a:off x="5105400" y="3660762"/>
            <a:ext cx="0" cy="134538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1" name="AutoShape 18"/>
          <p:cNvCxnSpPr>
            <a:cxnSpLocks noChangeShapeType="1"/>
          </p:cNvCxnSpPr>
          <p:nvPr/>
        </p:nvCxnSpPr>
        <p:spPr bwMode="auto">
          <a:xfrm>
            <a:off x="5867400" y="2971800"/>
            <a:ext cx="0" cy="120149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 name="TextBox 1"/>
          <p:cNvSpPr txBox="1"/>
          <p:nvPr/>
        </p:nvSpPr>
        <p:spPr>
          <a:xfrm>
            <a:off x="533400" y="3581400"/>
            <a:ext cx="1676400" cy="923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0" latinLnBrk="1" hangingPunct="0"/>
            <a:r>
              <a:rPr lang="en-US" dirty="0">
                <a:latin typeface="Myriad Pro"/>
                <a:ea typeface="ＭＳ 明朝"/>
                <a:cs typeface="Myriad Pro"/>
              </a:rPr>
              <a:t>“</a:t>
            </a:r>
            <a:r>
              <a:rPr lang="en-US" dirty="0" smtClean="0">
                <a:latin typeface="Myriad Pro"/>
                <a:ea typeface="ＭＳ 明朝"/>
                <a:cs typeface="Myriad Pro"/>
              </a:rPr>
              <a:t>LITTLE</a:t>
            </a:r>
          </a:p>
          <a:p>
            <a:pPr algn="ctr" rtl="0" latinLnBrk="1" hangingPunct="0"/>
            <a:r>
              <a:rPr lang="en-US" dirty="0" smtClean="0">
                <a:latin typeface="Myriad Pro"/>
                <a:ea typeface="ＭＳ 明朝"/>
                <a:cs typeface="Myriad Pro"/>
              </a:rPr>
              <a:t>PARTICIPATION</a:t>
            </a:r>
            <a:r>
              <a:rPr lang="en-US" dirty="0">
                <a:latin typeface="Myriad Pro"/>
                <a:ea typeface="ＭＳ 明朝"/>
                <a:cs typeface="Myriad Pro"/>
              </a:rPr>
              <a:t>”</a:t>
            </a:r>
          </a:p>
          <a:p>
            <a:pPr marL="0" marR="0" indent="0" algn="ctr" defTabSz="914400" rtl="0" fontAlgn="auto" latinLnBrk="1" hangingPunct="0">
              <a:lnSpc>
                <a:spcPct val="100000"/>
              </a:lnSpc>
              <a:spcBef>
                <a:spcPts val="0"/>
              </a:spcBef>
              <a:spcAft>
                <a:spcPts val="0"/>
              </a:spcAft>
              <a:buClrTx/>
              <a:buSzTx/>
              <a:buFontTx/>
              <a:buNone/>
              <a:tabLst/>
            </a:pPr>
            <a:endParaRPr kumimoji="0" lang="en-US" b="0" i="0" u="none" strike="noStrike" cap="none" spc="0" normalizeH="0" baseline="0" dirty="0">
              <a:ln>
                <a:noFill/>
              </a:ln>
              <a:solidFill>
                <a:srgbClr val="000000"/>
              </a:solidFill>
              <a:effectLst/>
              <a:uFillTx/>
              <a:sym typeface="Calibri"/>
            </a:endParaRPr>
          </a:p>
        </p:txBody>
      </p:sp>
      <p:sp>
        <p:nvSpPr>
          <p:cNvPr id="19" name="TextBox 18"/>
          <p:cNvSpPr txBox="1"/>
          <p:nvPr/>
        </p:nvSpPr>
        <p:spPr>
          <a:xfrm>
            <a:off x="6858000" y="3581400"/>
            <a:ext cx="1676400" cy="923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0" latinLnBrk="1" hangingPunct="0"/>
            <a:r>
              <a:rPr lang="en-US" dirty="0" smtClean="0">
                <a:latin typeface="Myriad Pro"/>
                <a:ea typeface="ＭＳ 明朝"/>
                <a:cs typeface="Myriad Pro"/>
              </a:rPr>
              <a:t>“FULL</a:t>
            </a:r>
          </a:p>
          <a:p>
            <a:pPr algn="ctr" rtl="0" latinLnBrk="1" hangingPunct="0"/>
            <a:r>
              <a:rPr lang="en-US" dirty="0" smtClean="0">
                <a:latin typeface="Myriad Pro"/>
                <a:ea typeface="ＭＳ 明朝"/>
                <a:cs typeface="Myriad Pro"/>
              </a:rPr>
              <a:t>PARTICIPATION</a:t>
            </a:r>
            <a:r>
              <a:rPr lang="en-US" dirty="0">
                <a:latin typeface="Myriad Pro"/>
                <a:ea typeface="ＭＳ 明朝"/>
                <a:cs typeface="Myriad Pro"/>
              </a:rPr>
              <a:t>”</a:t>
            </a:r>
          </a:p>
          <a:p>
            <a:pPr marL="0" marR="0" indent="0" algn="ctr" defTabSz="914400" rtl="0" fontAlgn="auto" latinLnBrk="1" hangingPunct="0">
              <a:lnSpc>
                <a:spcPct val="100000"/>
              </a:lnSpc>
              <a:spcBef>
                <a:spcPts val="0"/>
              </a:spcBef>
              <a:spcAft>
                <a:spcPts val="0"/>
              </a:spcAft>
              <a:buClrTx/>
              <a:buSzTx/>
              <a:buFontTx/>
              <a:buNone/>
              <a:tabLst/>
            </a:pPr>
            <a:endParaRPr kumimoji="0" lang="en-US" b="0" i="0" u="none" strike="noStrike" cap="none" spc="0" normalizeH="0" baseline="0" dirty="0">
              <a:ln>
                <a:noFill/>
              </a:ln>
              <a:solidFill>
                <a:srgbClr val="000000"/>
              </a:solidFill>
              <a:effectLst/>
              <a:uFillTx/>
              <a:sym typeface="Calibri"/>
            </a:endParaRPr>
          </a:p>
        </p:txBody>
      </p:sp>
      <p:sp>
        <p:nvSpPr>
          <p:cNvPr id="22" name="Oval 21"/>
          <p:cNvSpPr>
            <a:spLocks noChangeArrowheads="1"/>
          </p:cNvSpPr>
          <p:nvPr/>
        </p:nvSpPr>
        <p:spPr bwMode="auto">
          <a:xfrm>
            <a:off x="6858000" y="3067822"/>
            <a:ext cx="1737360" cy="1752850"/>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lgn="ctr">
              <a:lnSpc>
                <a:spcPct val="115000"/>
              </a:lnSpc>
              <a:spcBef>
                <a:spcPts val="0"/>
              </a:spcBef>
              <a:spcAft>
                <a:spcPts val="0"/>
              </a:spcAft>
            </a:pPr>
            <a:endParaRPr lang="en-US" sz="1400" dirty="0">
              <a:latin typeface="Myriad Pro"/>
              <a:ea typeface="ＭＳ 明朝"/>
              <a:cs typeface="Myriad Pro"/>
            </a:endParaRP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57200" y="5334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Community Participation</a:t>
            </a:r>
            <a:endParaRPr lang="en-US" sz="3500" cap="none" dirty="0">
              <a:solidFill>
                <a:srgbClr val="0D60C2"/>
              </a:solidFill>
            </a:endParaRPr>
          </a:p>
        </p:txBody>
      </p:sp>
      <p:sp>
        <p:nvSpPr>
          <p:cNvPr id="141" name="Shape 141"/>
          <p:cNvSpPr>
            <a:spLocks noGrp="1"/>
          </p:cNvSpPr>
          <p:nvPr>
            <p:ph type="body" idx="1"/>
          </p:nvPr>
        </p:nvSpPr>
        <p:spPr>
          <a:xfrm>
            <a:off x="457200" y="1752600"/>
            <a:ext cx="8229600" cy="4373563"/>
          </a:xfrm>
          <a:prstGeom prst="rect">
            <a:avLst/>
          </a:prstGeom>
        </p:spPr>
        <p:txBody>
          <a:bodyPr>
            <a:normAutofit/>
          </a:bodyPr>
          <a:lstStyle/>
          <a:p>
            <a:pPr lvl="0"/>
            <a:r>
              <a:rPr dirty="0"/>
              <a:t>Through </a:t>
            </a:r>
            <a:r>
              <a:rPr dirty="0">
                <a:ea typeface="Verdana Bold"/>
                <a:sym typeface="Verdana Bold"/>
              </a:rPr>
              <a:t>manipulation</a:t>
            </a:r>
            <a:r>
              <a:rPr dirty="0"/>
              <a:t>: for exploitative </a:t>
            </a:r>
            <a:r>
              <a:rPr dirty="0" smtClean="0"/>
              <a:t>reasons</a:t>
            </a:r>
            <a:endParaRPr lang="en-US" dirty="0" smtClean="0"/>
          </a:p>
          <a:p>
            <a:pPr lvl="0"/>
            <a:r>
              <a:rPr dirty="0" smtClean="0"/>
              <a:t>Through </a:t>
            </a:r>
            <a:r>
              <a:rPr dirty="0">
                <a:ea typeface="Verdana Bold"/>
                <a:sym typeface="Verdana Bold"/>
              </a:rPr>
              <a:t>information</a:t>
            </a:r>
            <a:r>
              <a:rPr dirty="0"/>
              <a:t>: reduction of potential </a:t>
            </a:r>
            <a:r>
              <a:rPr dirty="0" smtClean="0"/>
              <a:t>resistance</a:t>
            </a:r>
            <a:endParaRPr lang="en-US" dirty="0" smtClean="0"/>
          </a:p>
          <a:p>
            <a:pPr lvl="0"/>
            <a:r>
              <a:rPr dirty="0" smtClean="0"/>
              <a:t>Through </a:t>
            </a:r>
            <a:r>
              <a:rPr dirty="0">
                <a:ea typeface="Verdana Bold"/>
                <a:sym typeface="Verdana Bold"/>
              </a:rPr>
              <a:t>consultation</a:t>
            </a:r>
            <a:r>
              <a:rPr dirty="0"/>
              <a:t>: a chance to share views </a:t>
            </a:r>
            <a:endParaRPr lang="en-US" dirty="0" smtClean="0"/>
          </a:p>
          <a:p>
            <a:pPr lvl="0"/>
            <a:r>
              <a:rPr dirty="0" smtClean="0"/>
              <a:t>Through </a:t>
            </a:r>
            <a:r>
              <a:rPr dirty="0">
                <a:ea typeface="Verdana Bold"/>
                <a:sym typeface="Verdana Bold"/>
              </a:rPr>
              <a:t>cooperation</a:t>
            </a:r>
            <a:r>
              <a:rPr dirty="0"/>
              <a:t>: government and communities work together towards a shared </a:t>
            </a:r>
            <a:r>
              <a:rPr dirty="0" smtClean="0"/>
              <a:t>goal</a:t>
            </a:r>
            <a:endParaRPr lang="en-US" dirty="0" smtClean="0"/>
          </a:p>
          <a:p>
            <a:pPr lvl="0">
              <a:spcAft>
                <a:spcPts val="3000"/>
              </a:spcAft>
            </a:pPr>
            <a:r>
              <a:rPr dirty="0" smtClean="0"/>
              <a:t>Through </a:t>
            </a:r>
            <a:r>
              <a:rPr dirty="0">
                <a:ea typeface="Verdana Bold"/>
                <a:sym typeface="Verdana Bold"/>
              </a:rPr>
              <a:t>full</a:t>
            </a:r>
            <a:r>
              <a:rPr dirty="0"/>
              <a:t> </a:t>
            </a:r>
            <a:r>
              <a:rPr dirty="0">
                <a:ea typeface="Verdana Bold"/>
                <a:sym typeface="Verdana Bold"/>
              </a:rPr>
              <a:t>ownership</a:t>
            </a:r>
            <a:r>
              <a:rPr dirty="0"/>
              <a:t>: communities in control of decision making</a:t>
            </a:r>
          </a:p>
          <a:p>
            <a:pPr lvl="0">
              <a:spcAft>
                <a:spcPts val="600"/>
              </a:spcAft>
              <a:buSzTx/>
              <a:buNone/>
            </a:pPr>
            <a:r>
              <a:rPr lang="en-GB" b="1" i="1" dirty="0" smtClean="0"/>
              <a:t>&gt;&gt;</a:t>
            </a:r>
            <a:r>
              <a:rPr b="1" i="1" dirty="0" smtClean="0"/>
              <a:t>Question:</a:t>
            </a:r>
            <a:endParaRPr lang="en-GB" b="1" i="1" dirty="0" smtClean="0"/>
          </a:p>
          <a:p>
            <a:pPr lvl="0">
              <a:spcAft>
                <a:spcPts val="600"/>
              </a:spcAft>
              <a:buSzTx/>
              <a:buNone/>
            </a:pPr>
            <a:r>
              <a:rPr i="1" dirty="0" smtClean="0"/>
              <a:t>What </a:t>
            </a:r>
            <a:r>
              <a:rPr i="1" dirty="0"/>
              <a:t>examples do you have?</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pt-BR" sz="3500" cap="none" dirty="0" smtClean="0">
                <a:solidFill>
                  <a:srgbClr val="0D60C2"/>
                </a:solidFill>
              </a:rPr>
              <a:t>Learning </a:t>
            </a:r>
            <a:r>
              <a:rPr lang="pt-BR" sz="3500" cap="none" dirty="0" err="1" smtClean="0">
                <a:solidFill>
                  <a:srgbClr val="0D60C2"/>
                </a:solidFill>
              </a:rPr>
              <a:t>Outcomes</a:t>
            </a:r>
            <a:endParaRPr lang="pt-BR" sz="3500" cap="none" dirty="0">
              <a:solidFill>
                <a:srgbClr val="0D60C2"/>
              </a:solidFill>
            </a:endParaRPr>
          </a:p>
        </p:txBody>
      </p:sp>
      <p:sp>
        <p:nvSpPr>
          <p:cNvPr id="51" name="Shape 51"/>
          <p:cNvSpPr>
            <a:spLocks noGrp="1"/>
          </p:cNvSpPr>
          <p:nvPr>
            <p:ph type="body" idx="1"/>
          </p:nvPr>
        </p:nvSpPr>
        <p:spPr>
          <a:xfrm>
            <a:off x="457200" y="1600200"/>
            <a:ext cx="8229600" cy="4525963"/>
          </a:xfrm>
          <a:prstGeom prst="rect">
            <a:avLst/>
          </a:prstGeom>
        </p:spPr>
        <p:txBody>
          <a:bodyPr>
            <a:normAutofit/>
          </a:bodyPr>
          <a:lstStyle/>
          <a:p>
            <a:pPr marL="0" lvl="0" indent="0">
              <a:spcBef>
                <a:spcPts val="600"/>
              </a:spcBef>
              <a:spcAft>
                <a:spcPts val="1800"/>
              </a:spcAft>
              <a:buSzTx/>
              <a:buNone/>
            </a:pPr>
            <a:r>
              <a:rPr dirty="0"/>
              <a:t>Participants will be able to:</a:t>
            </a:r>
          </a:p>
          <a:p>
            <a:pPr lvl="0">
              <a:spcBef>
                <a:spcPts val="600"/>
              </a:spcBef>
              <a:spcAft>
                <a:spcPts val="1800"/>
              </a:spcAft>
            </a:pPr>
            <a:r>
              <a:rPr dirty="0" smtClean="0"/>
              <a:t>Discuss </a:t>
            </a:r>
            <a:r>
              <a:rPr dirty="0"/>
              <a:t>the role of community-based organizations (CBOs)</a:t>
            </a:r>
          </a:p>
          <a:p>
            <a:pPr lvl="0">
              <a:spcBef>
                <a:spcPts val="600"/>
              </a:spcBef>
              <a:spcAft>
                <a:spcPts val="1800"/>
              </a:spcAft>
            </a:pPr>
            <a:r>
              <a:rPr dirty="0"/>
              <a:t>Explain different forms of participation</a:t>
            </a:r>
          </a:p>
          <a:p>
            <a:pPr lvl="0">
              <a:spcBef>
                <a:spcPts val="600"/>
              </a:spcBef>
              <a:spcAft>
                <a:spcPts val="1800"/>
              </a:spcAft>
            </a:pPr>
            <a:r>
              <a:rPr dirty="0"/>
              <a:t>Identify ways how governments can work with and support CBOs to improve the living conditions of the poor</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xfrm>
            <a:off x="457200" y="-45661"/>
            <a:ext cx="8229600" cy="1264861"/>
          </a:xfrm>
          <a:prstGeom prst="rect">
            <a:avLst/>
          </a:prstGeom>
        </p:spPr>
        <p:txBody>
          <a:bodyPr lIns="0" tIns="0" rIns="0" bIns="0">
            <a:noAutofit/>
          </a:bodyPr>
          <a:lstStyle/>
          <a:p>
            <a:pPr lvl="0">
              <a:defRPr sz="1800" cap="none">
                <a:solidFill>
                  <a:srgbClr val="000000"/>
                </a:solidFill>
              </a:defRPr>
            </a:pPr>
            <a:r>
              <a:rPr lang="en-US" sz="3500" cap="none" dirty="0" smtClean="0">
                <a:solidFill>
                  <a:srgbClr val="0D60C2"/>
                </a:solidFill>
              </a:rPr>
              <a:t>Four Ways Communities are Helping Governments Solve Housing Problems</a:t>
            </a:r>
            <a:endParaRPr lang="en-US" sz="3500" cap="none" dirty="0">
              <a:solidFill>
                <a:srgbClr val="0D60C2"/>
              </a:solidFill>
            </a:endParaRPr>
          </a:p>
        </p:txBody>
      </p:sp>
      <p:sp>
        <p:nvSpPr>
          <p:cNvPr id="145" name="Shape 145"/>
          <p:cNvSpPr>
            <a:spLocks noGrp="1"/>
          </p:cNvSpPr>
          <p:nvPr>
            <p:ph type="body" idx="1"/>
          </p:nvPr>
        </p:nvSpPr>
        <p:spPr>
          <a:xfrm>
            <a:off x="457200" y="1752600"/>
            <a:ext cx="8229600" cy="4373563"/>
          </a:xfrm>
          <a:prstGeom prst="rect">
            <a:avLst/>
          </a:prstGeom>
        </p:spPr>
        <p:txBody>
          <a:bodyPr>
            <a:normAutofit/>
          </a:bodyPr>
          <a:lstStyle/>
          <a:p>
            <a:pPr lvl="0">
              <a:spcBef>
                <a:spcPts val="600"/>
              </a:spcBef>
            </a:pPr>
            <a:r>
              <a:rPr dirty="0"/>
              <a:t>Partnerships with community organizations in </a:t>
            </a:r>
            <a:r>
              <a:rPr dirty="0">
                <a:ea typeface="Verdana Bold"/>
                <a:sym typeface="Verdana Bold"/>
              </a:rPr>
              <a:t>housing</a:t>
            </a:r>
          </a:p>
          <a:p>
            <a:pPr lvl="0">
              <a:spcBef>
                <a:spcPts val="600"/>
              </a:spcBef>
            </a:pPr>
            <a:r>
              <a:rPr dirty="0"/>
              <a:t>Partnerships with community organizations in </a:t>
            </a:r>
            <a:r>
              <a:rPr dirty="0">
                <a:ea typeface="Verdana Bold"/>
                <a:sym typeface="Verdana Bold"/>
              </a:rPr>
              <a:t>infrastructure</a:t>
            </a:r>
          </a:p>
          <a:p>
            <a:pPr lvl="0">
              <a:spcBef>
                <a:spcPts val="600"/>
              </a:spcBef>
            </a:pPr>
            <a:r>
              <a:rPr dirty="0"/>
              <a:t>Partnerships with community organizations for </a:t>
            </a:r>
            <a:r>
              <a:rPr dirty="0">
                <a:ea typeface="Verdana Bold"/>
                <a:sym typeface="Verdana Bold"/>
              </a:rPr>
              <a:t>urban regeneration</a:t>
            </a:r>
          </a:p>
          <a:p>
            <a:pPr lvl="0">
              <a:spcBef>
                <a:spcPts val="600"/>
              </a:spcBef>
            </a:pPr>
            <a:r>
              <a:rPr dirty="0"/>
              <a:t>Partnerships with community organizations for </a:t>
            </a:r>
            <a:r>
              <a:rPr dirty="0">
                <a:ea typeface="Verdana Bold"/>
                <a:sym typeface="Verdana Bold"/>
              </a:rPr>
              <a:t>waste management</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xfrm>
            <a:off x="381000" y="-45661"/>
            <a:ext cx="8229600" cy="1264861"/>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Six Ways for Local Government to Support Community Organizations</a:t>
            </a:r>
            <a:endParaRPr lang="en-US" sz="3500" cap="none" dirty="0">
              <a:solidFill>
                <a:srgbClr val="0D60C2"/>
              </a:solidFill>
            </a:endParaRPr>
          </a:p>
        </p:txBody>
      </p:sp>
      <p:sp>
        <p:nvSpPr>
          <p:cNvPr id="149" name="Shape 149"/>
          <p:cNvSpPr>
            <a:spLocks noGrp="1"/>
          </p:cNvSpPr>
          <p:nvPr>
            <p:ph type="body" idx="1"/>
          </p:nvPr>
        </p:nvSpPr>
        <p:spPr>
          <a:xfrm>
            <a:off x="457200" y="1752600"/>
            <a:ext cx="8229600" cy="4373563"/>
          </a:xfrm>
          <a:prstGeom prst="rect">
            <a:avLst/>
          </a:prstGeom>
        </p:spPr>
        <p:txBody>
          <a:bodyPr>
            <a:normAutofit/>
          </a:bodyPr>
          <a:lstStyle/>
          <a:p>
            <a:pPr lvl="0">
              <a:spcBef>
                <a:spcPts val="500"/>
              </a:spcBef>
            </a:pPr>
            <a:r>
              <a:rPr dirty="0"/>
              <a:t>Recognize and work with CBOs</a:t>
            </a:r>
          </a:p>
          <a:p>
            <a:pPr lvl="0">
              <a:spcBef>
                <a:spcPts val="500"/>
              </a:spcBef>
            </a:pPr>
            <a:r>
              <a:rPr dirty="0"/>
              <a:t>Support community mapping and enumeration initiatives</a:t>
            </a:r>
          </a:p>
          <a:p>
            <a:pPr lvl="0">
              <a:spcBef>
                <a:spcPts val="500"/>
              </a:spcBef>
            </a:pPr>
            <a:r>
              <a:rPr dirty="0"/>
              <a:t>Support community-based savings and credit initiatives</a:t>
            </a:r>
          </a:p>
          <a:p>
            <a:pPr lvl="0">
              <a:spcBef>
                <a:spcPts val="500"/>
              </a:spcBef>
            </a:pPr>
            <a:r>
              <a:rPr dirty="0"/>
              <a:t>Facilitate local development partnerships with CBOs</a:t>
            </a:r>
          </a:p>
          <a:p>
            <a:pPr lvl="0">
              <a:spcBef>
                <a:spcPts val="500"/>
              </a:spcBef>
            </a:pPr>
            <a:r>
              <a:rPr dirty="0"/>
              <a:t>Participate in the establishment of community development funds</a:t>
            </a:r>
          </a:p>
          <a:p>
            <a:pPr lvl="0">
              <a:spcBef>
                <a:spcPts val="500"/>
              </a:spcBef>
            </a:pPr>
            <a:r>
              <a:rPr dirty="0"/>
              <a:t>Support the creation and participation of CBO networks at higher levels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21</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457200" y="228600"/>
            <a:ext cx="8229600" cy="1008215"/>
          </a:xfrm>
          <a:prstGeom prst="rect">
            <a:avLst/>
          </a:prstGeom>
        </p:spPr>
        <p:txBody>
          <a:bodyPr lIns="0" tIns="0" rIns="0" bIns="0">
            <a:noAutofit/>
          </a:bodyPr>
          <a:lstStyle/>
          <a:p>
            <a:pPr lvl="0">
              <a:defRPr sz="1800" cap="none">
                <a:solidFill>
                  <a:srgbClr val="000000"/>
                </a:solidFill>
              </a:defRPr>
            </a:pPr>
            <a:r>
              <a:rPr lang="en-US" sz="3500" cap="none" dirty="0" smtClean="0">
                <a:solidFill>
                  <a:srgbClr val="0D60C2"/>
                </a:solidFill>
              </a:rPr>
              <a:t>Four Ways Networks are Changing Community Movements</a:t>
            </a:r>
            <a:endParaRPr lang="en-US" sz="3500" cap="none" dirty="0">
              <a:solidFill>
                <a:srgbClr val="0D60C2"/>
              </a:solidFill>
            </a:endParaRPr>
          </a:p>
        </p:txBody>
      </p:sp>
      <p:sp>
        <p:nvSpPr>
          <p:cNvPr id="153" name="Shape 153"/>
          <p:cNvSpPr>
            <a:spLocks noGrp="1"/>
          </p:cNvSpPr>
          <p:nvPr>
            <p:ph type="body" idx="1"/>
          </p:nvPr>
        </p:nvSpPr>
        <p:spPr>
          <a:xfrm>
            <a:off x="457200" y="1752600"/>
            <a:ext cx="8229600" cy="3124200"/>
          </a:xfrm>
          <a:prstGeom prst="rect">
            <a:avLst/>
          </a:prstGeom>
        </p:spPr>
        <p:txBody>
          <a:bodyPr>
            <a:normAutofit/>
          </a:bodyPr>
          <a:lstStyle/>
          <a:p>
            <a:pPr lvl="0">
              <a:spcBef>
                <a:spcPts val="500"/>
              </a:spcBef>
            </a:pPr>
            <a:r>
              <a:rPr dirty="0"/>
              <a:t>In the scale of community movements: by linking together</a:t>
            </a:r>
          </a:p>
          <a:p>
            <a:pPr lvl="0">
              <a:spcBef>
                <a:spcPts val="500"/>
              </a:spcBef>
            </a:pPr>
            <a:r>
              <a:rPr dirty="0"/>
              <a:t>In how problems of poverty are addressed: through community-driven processes</a:t>
            </a:r>
          </a:p>
          <a:p>
            <a:pPr lvl="0">
              <a:spcBef>
                <a:spcPts val="500"/>
              </a:spcBef>
            </a:pPr>
            <a:r>
              <a:rPr dirty="0"/>
              <a:t>In the way communities relate to each other: learning from each other</a:t>
            </a:r>
          </a:p>
          <a:p>
            <a:pPr lvl="0">
              <a:spcBef>
                <a:spcPts val="500"/>
              </a:spcBef>
            </a:pPr>
            <a:r>
              <a:rPr dirty="0"/>
              <a:t>Through internal balancing mechanisms with communities: by providing problem-solving and conflict-management tools</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22</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Conclusions</a:t>
            </a:r>
            <a:endParaRPr lang="en-US" sz="3500" cap="none" dirty="0">
              <a:solidFill>
                <a:srgbClr val="0D60C2"/>
              </a:solidFill>
            </a:endParaRPr>
          </a:p>
        </p:txBody>
      </p:sp>
      <p:sp>
        <p:nvSpPr>
          <p:cNvPr id="157" name="Shape 157"/>
          <p:cNvSpPr>
            <a:spLocks noGrp="1"/>
          </p:cNvSpPr>
          <p:nvPr>
            <p:ph type="body" idx="1"/>
          </p:nvPr>
        </p:nvSpPr>
        <p:spPr>
          <a:xfrm>
            <a:off x="457200" y="1722437"/>
            <a:ext cx="8229600" cy="4525963"/>
          </a:xfrm>
          <a:prstGeom prst="rect">
            <a:avLst/>
          </a:prstGeom>
        </p:spPr>
        <p:txBody>
          <a:bodyPr>
            <a:normAutofit/>
          </a:bodyPr>
          <a:lstStyle/>
          <a:p>
            <a:pPr lvl="0">
              <a:spcBef>
                <a:spcPts val="500"/>
              </a:spcBef>
            </a:pPr>
            <a:r>
              <a:rPr dirty="0"/>
              <a:t>It is vital to engage with CBOs and to make use of their knowledge of their own </a:t>
            </a:r>
            <a:r>
              <a:rPr dirty="0" smtClean="0"/>
              <a:t>communities</a:t>
            </a:r>
            <a:endParaRPr lang="en-US" dirty="0" smtClean="0"/>
          </a:p>
          <a:p>
            <a:pPr lvl="0">
              <a:spcBef>
                <a:spcPts val="500"/>
              </a:spcBef>
            </a:pPr>
            <a:r>
              <a:rPr dirty="0" smtClean="0"/>
              <a:t>Partnerships </a:t>
            </a:r>
            <a:r>
              <a:rPr dirty="0"/>
              <a:t>with CBOs can help to address different aspects of housing </a:t>
            </a:r>
            <a:r>
              <a:rPr dirty="0" smtClean="0"/>
              <a:t>problems</a:t>
            </a:r>
            <a:endParaRPr lang="en-US" dirty="0" smtClean="0"/>
          </a:p>
          <a:p>
            <a:pPr lvl="0">
              <a:spcBef>
                <a:spcPts val="500"/>
              </a:spcBef>
            </a:pPr>
            <a:r>
              <a:rPr dirty="0" smtClean="0"/>
              <a:t>Local </a:t>
            </a:r>
            <a:r>
              <a:rPr dirty="0"/>
              <a:t>governments can support CBOs in many ways, such as supporting the creation of CBO networks and by community-based savings and credit initiatives</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Structure of the Module</a:t>
            </a:r>
            <a:endParaRPr lang="en-US" sz="3500" cap="none" dirty="0">
              <a:solidFill>
                <a:srgbClr val="0D60C2"/>
              </a:solidFill>
            </a:endParaRPr>
          </a:p>
        </p:txBody>
      </p:sp>
      <p:sp>
        <p:nvSpPr>
          <p:cNvPr id="55" name="Shape 55"/>
          <p:cNvSpPr>
            <a:spLocks noGrp="1"/>
          </p:cNvSpPr>
          <p:nvPr>
            <p:ph type="body" idx="1"/>
          </p:nvPr>
        </p:nvSpPr>
        <p:spPr>
          <a:xfrm>
            <a:off x="457200" y="1752600"/>
            <a:ext cx="8229600" cy="4373563"/>
          </a:xfrm>
          <a:prstGeom prst="rect">
            <a:avLst/>
          </a:prstGeom>
        </p:spPr>
        <p:txBody>
          <a:bodyPr>
            <a:normAutofit/>
          </a:bodyPr>
          <a:lstStyle/>
          <a:p>
            <a:pPr lvl="0">
              <a:lnSpc>
                <a:spcPct val="90000"/>
              </a:lnSpc>
              <a:spcBef>
                <a:spcPts val="600"/>
              </a:spcBef>
            </a:pPr>
            <a:r>
              <a:rPr dirty="0"/>
              <a:t>Definition of CBOs, and different roles and types of </a:t>
            </a:r>
            <a:r>
              <a:rPr dirty="0" smtClean="0"/>
              <a:t>CBOs</a:t>
            </a:r>
            <a:endParaRPr lang="en-US" dirty="0" smtClean="0"/>
          </a:p>
          <a:p>
            <a:pPr lvl="0">
              <a:lnSpc>
                <a:spcPct val="90000"/>
              </a:lnSpc>
              <a:spcBef>
                <a:spcPts val="600"/>
              </a:spcBef>
            </a:pPr>
            <a:r>
              <a:rPr dirty="0" smtClean="0"/>
              <a:t>Ownership </a:t>
            </a:r>
            <a:r>
              <a:rPr dirty="0"/>
              <a:t>of development process and poor communities as a </a:t>
            </a:r>
            <a:r>
              <a:rPr dirty="0" smtClean="0"/>
              <a:t>resource</a:t>
            </a:r>
            <a:endParaRPr lang="en-US" dirty="0" smtClean="0"/>
          </a:p>
          <a:p>
            <a:pPr lvl="0">
              <a:lnSpc>
                <a:spcPct val="90000"/>
              </a:lnSpc>
              <a:spcBef>
                <a:spcPts val="600"/>
              </a:spcBef>
            </a:pPr>
            <a:r>
              <a:rPr dirty="0" smtClean="0"/>
              <a:t>Government </a:t>
            </a:r>
            <a:r>
              <a:rPr dirty="0"/>
              <a:t>and civil </a:t>
            </a:r>
            <a:r>
              <a:rPr dirty="0" smtClean="0"/>
              <a:t>society</a:t>
            </a:r>
            <a:endParaRPr lang="en-US" dirty="0" smtClean="0"/>
          </a:p>
          <a:p>
            <a:pPr lvl="0">
              <a:lnSpc>
                <a:spcPct val="90000"/>
              </a:lnSpc>
              <a:spcBef>
                <a:spcPts val="600"/>
              </a:spcBef>
            </a:pPr>
            <a:r>
              <a:rPr dirty="0" smtClean="0"/>
              <a:t>How </a:t>
            </a:r>
            <a:r>
              <a:rPr dirty="0"/>
              <a:t>governments can work with CBOs to improve the living conditions of the poor</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A Definition</a:t>
            </a:r>
            <a:endParaRPr lang="en-US" sz="3500" cap="none" dirty="0">
              <a:solidFill>
                <a:srgbClr val="0D60C2"/>
              </a:solidFill>
            </a:endParaRPr>
          </a:p>
        </p:txBody>
      </p:sp>
      <p:sp>
        <p:nvSpPr>
          <p:cNvPr id="59" name="Shape 59"/>
          <p:cNvSpPr>
            <a:spLocks noGrp="1"/>
          </p:cNvSpPr>
          <p:nvPr>
            <p:ph type="body" idx="1"/>
          </p:nvPr>
        </p:nvSpPr>
        <p:spPr>
          <a:xfrm>
            <a:off x="457200" y="1752600"/>
            <a:ext cx="8229600" cy="4373563"/>
          </a:xfrm>
          <a:prstGeom prst="rect">
            <a:avLst/>
          </a:prstGeom>
        </p:spPr>
        <p:txBody>
          <a:bodyPr>
            <a:normAutofit/>
          </a:bodyPr>
          <a:lstStyle/>
          <a:p>
            <a:pPr marL="0" lvl="0" indent="0">
              <a:spcBef>
                <a:spcPts val="500"/>
              </a:spcBef>
              <a:spcAft>
                <a:spcPts val="2400"/>
              </a:spcAft>
              <a:buSzTx/>
              <a:buNone/>
            </a:pPr>
            <a:r>
              <a:rPr dirty="0" smtClean="0"/>
              <a:t>‘</a:t>
            </a:r>
            <a:r>
              <a:rPr dirty="0"/>
              <a:t>These </a:t>
            </a:r>
            <a:r>
              <a:rPr dirty="0" smtClean="0"/>
              <a:t>organisations</a:t>
            </a:r>
            <a:r>
              <a:rPr lang="en-US" dirty="0" smtClean="0"/>
              <a:t>…</a:t>
            </a:r>
            <a:r>
              <a:rPr dirty="0" smtClean="0"/>
              <a:t>represent </a:t>
            </a:r>
            <a:r>
              <a:rPr dirty="0"/>
              <a:t>the urban poor, either the residents of particular geographical areas or people who share some common </a:t>
            </a:r>
            <a:r>
              <a:rPr dirty="0" smtClean="0"/>
              <a:t>identity</a:t>
            </a:r>
            <a:r>
              <a:rPr lang="en-US" dirty="0" smtClean="0"/>
              <a:t>…</a:t>
            </a:r>
            <a:r>
              <a:rPr dirty="0" smtClean="0"/>
              <a:t>As </a:t>
            </a:r>
            <a:r>
              <a:rPr dirty="0"/>
              <a:t>structures which allow poor households and poor communities to move from isolation and powerlessness into collective strength, these organizations have become powerful development mechanisms in their countries.’  </a:t>
            </a:r>
          </a:p>
          <a:p>
            <a:pPr marL="0" lvl="0" indent="0">
              <a:spcBef>
                <a:spcPts val="500"/>
              </a:spcBef>
              <a:spcAft>
                <a:spcPts val="600"/>
              </a:spcAft>
              <a:buSzTx/>
              <a:buNone/>
            </a:pPr>
            <a:r>
              <a:rPr lang="en-GB" b="1" i="1" dirty="0" smtClean="0"/>
              <a:t>&gt;&gt;</a:t>
            </a:r>
            <a:r>
              <a:rPr b="1" i="1" dirty="0" smtClean="0"/>
              <a:t>Question</a:t>
            </a:r>
            <a:r>
              <a:rPr b="1" i="1" dirty="0"/>
              <a:t>: </a:t>
            </a:r>
            <a:endParaRPr lang="en-GB" b="1" i="1" dirty="0" smtClean="0"/>
          </a:p>
          <a:p>
            <a:pPr marL="0" lvl="0" indent="0">
              <a:spcBef>
                <a:spcPts val="500"/>
              </a:spcBef>
              <a:spcAft>
                <a:spcPts val="600"/>
              </a:spcAft>
              <a:buSzTx/>
              <a:buNone/>
            </a:pPr>
            <a:r>
              <a:rPr i="1" dirty="0" smtClean="0"/>
              <a:t>Does </a:t>
            </a:r>
            <a:r>
              <a:rPr i="1" dirty="0"/>
              <a:t>this definition fit the CBOs </a:t>
            </a:r>
            <a:r>
              <a:rPr i="1" dirty="0" smtClean="0"/>
              <a:t>in</a:t>
            </a:r>
            <a:r>
              <a:rPr lang="en-GB" i="1" dirty="0" smtClean="0"/>
              <a:t> </a:t>
            </a:r>
            <a:r>
              <a:rPr i="1" dirty="0" smtClean="0"/>
              <a:t>your </a:t>
            </a:r>
            <a:r>
              <a:rPr i="1" dirty="0"/>
              <a:t>own country?</a:t>
            </a:r>
            <a:r>
              <a:rPr dirty="0"/>
              <a:t>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4</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sz="3500" cap="all" dirty="0">
                <a:solidFill>
                  <a:srgbClr val="0D60C2"/>
                </a:solidFill>
              </a:rPr>
              <a:t>CBO </a:t>
            </a:r>
            <a:r>
              <a:rPr lang="en-US" sz="3500" cap="none" dirty="0" smtClean="0">
                <a:solidFill>
                  <a:srgbClr val="0D60C2"/>
                </a:solidFill>
              </a:rPr>
              <a:t>Types</a:t>
            </a:r>
            <a:endParaRPr sz="3500" cap="all" dirty="0">
              <a:solidFill>
                <a:srgbClr val="0D60C2"/>
              </a:solidFill>
            </a:endParaRPr>
          </a:p>
        </p:txBody>
      </p:sp>
      <p:sp>
        <p:nvSpPr>
          <p:cNvPr id="63" name="Shape 63"/>
          <p:cNvSpPr>
            <a:spLocks noGrp="1"/>
          </p:cNvSpPr>
          <p:nvPr>
            <p:ph type="body" idx="1"/>
          </p:nvPr>
        </p:nvSpPr>
        <p:spPr>
          <a:xfrm>
            <a:off x="457200" y="1722437"/>
            <a:ext cx="8229600" cy="4525963"/>
          </a:xfrm>
          <a:prstGeom prst="rect">
            <a:avLst/>
          </a:prstGeom>
        </p:spPr>
        <p:txBody>
          <a:bodyPr>
            <a:noAutofit/>
          </a:bodyPr>
          <a:lstStyle/>
          <a:p>
            <a:pPr lvl="0"/>
            <a:r>
              <a:rPr sz="2000" dirty="0"/>
              <a:t>Community development associations: negotiating access to urban services</a:t>
            </a:r>
          </a:p>
          <a:p>
            <a:pPr lvl="0"/>
            <a:r>
              <a:rPr sz="2000" dirty="0"/>
              <a:t>Hometown associations: supporting new rural migrants and maintaining linkages with places of origin</a:t>
            </a:r>
          </a:p>
          <a:p>
            <a:pPr lvl="0"/>
            <a:r>
              <a:rPr sz="2000" dirty="0"/>
              <a:t>Religious associations</a:t>
            </a:r>
          </a:p>
          <a:p>
            <a:pPr lvl="0"/>
            <a:r>
              <a:rPr sz="2000" dirty="0"/>
              <a:t>Women’s groups: responding to specific challenges that women face</a:t>
            </a:r>
          </a:p>
          <a:p>
            <a:pPr lvl="0">
              <a:spcAft>
                <a:spcPts val="2400"/>
              </a:spcAft>
            </a:pPr>
            <a:r>
              <a:rPr sz="2000" dirty="0"/>
              <a:t>National federations of urban poor such as Shack/Slum Dwellers’ International (SDI)</a:t>
            </a:r>
          </a:p>
          <a:p>
            <a:pPr lvl="0">
              <a:spcAft>
                <a:spcPts val="600"/>
              </a:spcAft>
              <a:buSzTx/>
              <a:buNone/>
            </a:pPr>
            <a:r>
              <a:rPr sz="2000" b="1" dirty="0" smtClean="0">
                <a:ea typeface="Verdana Bold"/>
                <a:sym typeface="Verdana Bold"/>
              </a:rPr>
              <a:t>Functions</a:t>
            </a:r>
            <a:r>
              <a:rPr sz="2000" b="1" dirty="0"/>
              <a:t>: </a:t>
            </a:r>
          </a:p>
          <a:p>
            <a:pPr marL="381000" lvl="0" indent="-381000">
              <a:spcAft>
                <a:spcPts val="600"/>
              </a:spcAft>
            </a:pPr>
            <a:r>
              <a:rPr sz="2000" dirty="0"/>
              <a:t>Agents for development; pro-poor advocates and protectors of rights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sz="3500" cap="all" dirty="0" smtClean="0">
                <a:solidFill>
                  <a:srgbClr val="0D60C2"/>
                </a:solidFill>
              </a:rPr>
              <a:t>CBO</a:t>
            </a:r>
            <a:r>
              <a:rPr lang="en-GB" sz="3500" cap="none" dirty="0" smtClean="0">
                <a:solidFill>
                  <a:srgbClr val="0D60C2"/>
                </a:solidFill>
              </a:rPr>
              <a:t>s</a:t>
            </a:r>
            <a:r>
              <a:rPr sz="3500" cap="all" dirty="0" smtClean="0">
                <a:solidFill>
                  <a:srgbClr val="0D60C2"/>
                </a:solidFill>
              </a:rPr>
              <a:t> </a:t>
            </a:r>
            <a:r>
              <a:rPr lang="en-GB" sz="3500" dirty="0" smtClean="0">
                <a:solidFill>
                  <a:srgbClr val="0D60C2"/>
                </a:solidFill>
              </a:rPr>
              <a:t>and</a:t>
            </a:r>
            <a:r>
              <a:rPr sz="3500" cap="all" dirty="0" smtClean="0">
                <a:solidFill>
                  <a:srgbClr val="0D60C2"/>
                </a:solidFill>
              </a:rPr>
              <a:t> NGO</a:t>
            </a:r>
            <a:r>
              <a:rPr lang="en-US" sz="3500" cap="none" dirty="0" smtClean="0">
                <a:solidFill>
                  <a:srgbClr val="0D60C2"/>
                </a:solidFill>
              </a:rPr>
              <a:t>s</a:t>
            </a:r>
            <a:endParaRPr lang="en-US" sz="3500" cap="none" dirty="0">
              <a:solidFill>
                <a:srgbClr val="0D60C2"/>
              </a:solidFill>
            </a:endParaRPr>
          </a:p>
        </p:txBody>
      </p:sp>
      <p:sp>
        <p:nvSpPr>
          <p:cNvPr id="67" name="Shape 67"/>
          <p:cNvSpPr>
            <a:spLocks noGrp="1"/>
          </p:cNvSpPr>
          <p:nvPr>
            <p:ph type="body" idx="1"/>
          </p:nvPr>
        </p:nvSpPr>
        <p:spPr>
          <a:xfrm>
            <a:off x="304800" y="1676400"/>
            <a:ext cx="8382000" cy="3962400"/>
          </a:xfrm>
          <a:prstGeom prst="rect">
            <a:avLst/>
          </a:prstGeom>
        </p:spPr>
        <p:txBody>
          <a:bodyPr/>
          <a:lstStyle/>
          <a:p>
            <a:pPr marL="0" lvl="0" indent="0">
              <a:spcAft>
                <a:spcPts val="3000"/>
              </a:spcAft>
              <a:buSzTx/>
              <a:buNone/>
            </a:pPr>
            <a:r>
              <a:rPr sz="2000" dirty="0" smtClean="0"/>
              <a:t>‘</a:t>
            </a:r>
            <a:r>
              <a:rPr sz="2000" dirty="0"/>
              <a:t>NGOs can be vital allies of community organizations by providing them with backup support in different ways. NGOs can also be a valuable link between the formal systems and the realities, common sense and confusion that constitute poor people’s lives. But the word from strong community organizations to their NGO partners is that communities can speak for themselves, and that communities need to engage with government organizations directly and not through NGOs.’</a:t>
            </a:r>
          </a:p>
          <a:p>
            <a:pPr lvl="0">
              <a:spcAft>
                <a:spcPts val="600"/>
              </a:spcAft>
              <a:buSzTx/>
              <a:buNone/>
            </a:pPr>
            <a:r>
              <a:rPr lang="en-GB" sz="2000" b="1" i="1" dirty="0" smtClean="0"/>
              <a:t>&gt;&gt;</a:t>
            </a:r>
            <a:r>
              <a:rPr sz="2000" b="1" i="1" dirty="0" smtClean="0"/>
              <a:t>Questions:</a:t>
            </a:r>
            <a:endParaRPr lang="en-GB" sz="2000" b="1" i="1" dirty="0" smtClean="0"/>
          </a:p>
          <a:p>
            <a:pPr lvl="0">
              <a:spcAft>
                <a:spcPts val="600"/>
              </a:spcAft>
              <a:buSzTx/>
              <a:buNone/>
            </a:pPr>
            <a:r>
              <a:rPr sz="2000" i="1" dirty="0" smtClean="0"/>
              <a:t>What </a:t>
            </a:r>
            <a:r>
              <a:rPr sz="2000" i="1" dirty="0"/>
              <a:t>positive roles can NGOs play in </a:t>
            </a:r>
            <a:r>
              <a:rPr sz="2000" i="1" dirty="0" smtClean="0"/>
              <a:t>their</a:t>
            </a:r>
            <a:r>
              <a:rPr lang="en-GB" sz="2000" i="1" dirty="0" smtClean="0"/>
              <a:t> </a:t>
            </a:r>
            <a:r>
              <a:rPr sz="2000" i="1" dirty="0" smtClean="0"/>
              <a:t>relationship </a:t>
            </a:r>
            <a:r>
              <a:rPr sz="2000" i="1" dirty="0"/>
              <a:t>with CBOs?</a:t>
            </a:r>
          </a:p>
          <a:p>
            <a:pPr lvl="0">
              <a:spcAft>
                <a:spcPts val="600"/>
              </a:spcAft>
              <a:buSzTx/>
              <a:buNone/>
            </a:pPr>
            <a:r>
              <a:rPr sz="2000" i="1" dirty="0" smtClean="0"/>
              <a:t>What </a:t>
            </a:r>
            <a:r>
              <a:rPr sz="2000" i="1" dirty="0"/>
              <a:t>negative ones do they sometimes play?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228600"/>
            <a:ext cx="8229600" cy="932015"/>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Ownership of Development Process</a:t>
            </a:r>
            <a:endParaRPr lang="en-US" sz="3500" cap="none" dirty="0">
              <a:solidFill>
                <a:srgbClr val="0D60C2"/>
              </a:solidFill>
            </a:endParaRPr>
          </a:p>
        </p:txBody>
      </p:sp>
      <p:sp>
        <p:nvSpPr>
          <p:cNvPr id="71" name="Shape 71"/>
          <p:cNvSpPr>
            <a:spLocks noGrp="1"/>
          </p:cNvSpPr>
          <p:nvPr>
            <p:ph type="body" idx="1"/>
          </p:nvPr>
        </p:nvSpPr>
        <p:spPr>
          <a:xfrm>
            <a:off x="457200" y="1600200"/>
            <a:ext cx="8229600" cy="4525963"/>
          </a:xfrm>
          <a:prstGeom prst="rect">
            <a:avLst/>
          </a:prstGeom>
        </p:spPr>
        <p:txBody>
          <a:bodyPr>
            <a:normAutofit/>
          </a:bodyPr>
          <a:lstStyle/>
          <a:p>
            <a:pPr marL="0" lvl="0" indent="0">
              <a:spcBef>
                <a:spcPts val="500"/>
              </a:spcBef>
              <a:spcAft>
                <a:spcPts val="2400"/>
              </a:spcAft>
              <a:buSzTx/>
              <a:buNone/>
            </a:pPr>
            <a:r>
              <a:rPr dirty="0" smtClean="0"/>
              <a:t>‘</a:t>
            </a:r>
            <a:r>
              <a:rPr dirty="0"/>
              <a:t>It is vital that in the long run, communities of the poor, as the main group seeking social justice, own and manage their own development process, and become central to its refinement and expansion.’ Sheela Patel, SPARC, India</a:t>
            </a:r>
            <a:endParaRPr dirty="0">
              <a:ea typeface="Calibri"/>
              <a:sym typeface="Calibri"/>
            </a:endParaRPr>
          </a:p>
          <a:p>
            <a:pPr lvl="0">
              <a:spcBef>
                <a:spcPts val="500"/>
              </a:spcBef>
              <a:spcAft>
                <a:spcPts val="600"/>
              </a:spcAft>
              <a:buSzTx/>
              <a:buNone/>
            </a:pPr>
            <a:r>
              <a:rPr lang="en-GB" b="1" i="1" dirty="0" smtClean="0"/>
              <a:t>&gt;&gt;</a:t>
            </a:r>
            <a:r>
              <a:rPr b="1" i="1" dirty="0" smtClean="0"/>
              <a:t>Question:</a:t>
            </a:r>
            <a:endParaRPr lang="en-GB" b="1" i="1" dirty="0" smtClean="0"/>
          </a:p>
          <a:p>
            <a:pPr lvl="0">
              <a:spcBef>
                <a:spcPts val="500"/>
              </a:spcBef>
              <a:spcAft>
                <a:spcPts val="600"/>
              </a:spcAft>
              <a:buSzTx/>
              <a:buNone/>
            </a:pPr>
            <a:r>
              <a:rPr i="1" dirty="0" smtClean="0"/>
              <a:t>Do </a:t>
            </a:r>
            <a:r>
              <a:rPr i="1" dirty="0"/>
              <a:t>you agree with this statement? </a:t>
            </a:r>
          </a:p>
          <a:p>
            <a:pPr lvl="0">
              <a:spcBef>
                <a:spcPts val="500"/>
              </a:spcBef>
              <a:spcAft>
                <a:spcPts val="600"/>
              </a:spcAft>
              <a:buSzTx/>
              <a:buNone/>
            </a:pPr>
            <a:r>
              <a:rPr i="1" dirty="0" smtClean="0"/>
              <a:t>How </a:t>
            </a:r>
            <a:r>
              <a:rPr i="1" dirty="0"/>
              <a:t>can communities be supported </a:t>
            </a:r>
            <a:r>
              <a:rPr i="1" dirty="0" smtClean="0"/>
              <a:t>in</a:t>
            </a:r>
            <a:r>
              <a:rPr lang="en-GB" i="1" dirty="0" smtClean="0"/>
              <a:t> </a:t>
            </a:r>
            <a:r>
              <a:rPr i="1" dirty="0" smtClean="0"/>
              <a:t>this</a:t>
            </a:r>
            <a:r>
              <a:rPr i="1" dirty="0"/>
              <a:t>?</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7</a:t>
            </a:fld>
            <a:endParaRPr lang="en-GB" sz="1200" b="0" dirty="0">
              <a:latin typeface="Myriad Pro"/>
              <a:cs typeface="Myriad Pro"/>
            </a:endParaRP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The Poor as a Resource</a:t>
            </a:r>
            <a:endParaRPr lang="en-US" sz="3500" cap="none" dirty="0">
              <a:solidFill>
                <a:srgbClr val="0D60C2"/>
              </a:solidFill>
            </a:endParaRPr>
          </a:p>
        </p:txBody>
      </p:sp>
      <p:sp>
        <p:nvSpPr>
          <p:cNvPr id="75" name="Shape 75"/>
          <p:cNvSpPr>
            <a:spLocks noGrp="1"/>
          </p:cNvSpPr>
          <p:nvPr>
            <p:ph type="body" idx="1"/>
          </p:nvPr>
        </p:nvSpPr>
        <p:spPr>
          <a:xfrm>
            <a:off x="457200" y="1600200"/>
            <a:ext cx="8229600" cy="4525963"/>
          </a:xfrm>
          <a:prstGeom prst="rect">
            <a:avLst/>
          </a:prstGeom>
        </p:spPr>
        <p:txBody>
          <a:bodyPr>
            <a:normAutofit/>
          </a:bodyPr>
          <a:lstStyle/>
          <a:p>
            <a:pPr marL="0" lvl="0" indent="0" defTabSz="443484">
              <a:spcBef>
                <a:spcPts val="500"/>
              </a:spcBef>
              <a:spcAft>
                <a:spcPts val="1800"/>
              </a:spcAft>
              <a:buSzTx/>
              <a:buNone/>
            </a:pPr>
            <a:r>
              <a:rPr dirty="0" smtClean="0"/>
              <a:t>‘</a:t>
            </a:r>
            <a:r>
              <a:rPr dirty="0"/>
              <a:t>The urban poor are the designers, builders and suppliers of the majority of affordable housing in Africa’s cities. Their self-help efforts have done what decades of government housing </a:t>
            </a:r>
            <a:r>
              <a:rPr dirty="0" err="1"/>
              <a:t>programmes</a:t>
            </a:r>
            <a:r>
              <a:rPr dirty="0"/>
              <a:t>, formal sector development projects, housing rights campaigns and international development interventions have failed to do: provide most of the urban poor with shelter and basic services – right now, when they need it, not in the distant future.’</a:t>
            </a:r>
          </a:p>
          <a:p>
            <a:pPr marL="0" lvl="0" indent="0" defTabSz="443484">
              <a:spcBef>
                <a:spcPts val="500"/>
              </a:spcBef>
              <a:spcAft>
                <a:spcPts val="600"/>
              </a:spcAft>
              <a:buSzTx/>
              <a:buNone/>
            </a:pPr>
            <a:r>
              <a:rPr lang="en-GB" b="1" i="1" dirty="0" smtClean="0"/>
              <a:t>&gt;&gt;</a:t>
            </a:r>
            <a:r>
              <a:rPr b="1" i="1" dirty="0" smtClean="0"/>
              <a:t>Questions:</a:t>
            </a:r>
            <a:endParaRPr lang="en-US" b="1" i="1" dirty="0" smtClean="0"/>
          </a:p>
          <a:p>
            <a:pPr marL="0" lvl="0" indent="0" defTabSz="443484">
              <a:spcBef>
                <a:spcPts val="500"/>
              </a:spcBef>
              <a:spcAft>
                <a:spcPts val="600"/>
              </a:spcAft>
              <a:buSzTx/>
              <a:buNone/>
            </a:pPr>
            <a:r>
              <a:rPr i="1" dirty="0" smtClean="0"/>
              <a:t>Is </a:t>
            </a:r>
            <a:r>
              <a:rPr i="1" dirty="0"/>
              <a:t>this a valid statement?</a:t>
            </a:r>
            <a:endParaRPr dirty="0"/>
          </a:p>
          <a:p>
            <a:pPr marL="0" lvl="0" indent="0" defTabSz="443484">
              <a:spcBef>
                <a:spcPts val="500"/>
              </a:spcBef>
              <a:spcAft>
                <a:spcPts val="600"/>
              </a:spcAft>
              <a:buSzTx/>
              <a:buNone/>
            </a:pPr>
            <a:r>
              <a:rPr i="1" dirty="0" smtClean="0"/>
              <a:t>How </a:t>
            </a:r>
            <a:r>
              <a:rPr i="1" dirty="0"/>
              <a:t>should it affect the way we </a:t>
            </a:r>
            <a:r>
              <a:rPr i="1" dirty="0" smtClean="0"/>
              <a:t>regard</a:t>
            </a:r>
            <a:r>
              <a:rPr lang="en-US" i="1" dirty="0" smtClean="0"/>
              <a:t> </a:t>
            </a:r>
            <a:r>
              <a:rPr i="1" dirty="0" smtClean="0"/>
              <a:t>the</a:t>
            </a:r>
            <a:r>
              <a:rPr lang="en-US" i="1" dirty="0"/>
              <a:t> </a:t>
            </a:r>
            <a:r>
              <a:rPr i="1" dirty="0" smtClean="0"/>
              <a:t>residents </a:t>
            </a:r>
            <a:r>
              <a:rPr i="1" dirty="0"/>
              <a:t>of informal settlements as </a:t>
            </a:r>
            <a:r>
              <a:rPr i="1" dirty="0" smtClean="0"/>
              <a:t>a </a:t>
            </a:r>
            <a:r>
              <a:rPr i="1" dirty="0"/>
              <a:t>resource? </a:t>
            </a:r>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0D60C2"/>
                </a:solidFill>
              </a:rPr>
              <a:t>Skills in the Communities</a:t>
            </a:r>
            <a:endParaRPr lang="en-US" sz="3500" cap="none" dirty="0">
              <a:solidFill>
                <a:srgbClr val="0D60C2"/>
              </a:solidFill>
            </a:endParaRPr>
          </a:p>
        </p:txBody>
      </p:sp>
      <p:sp>
        <p:nvSpPr>
          <p:cNvPr id="79" name="Shape 79"/>
          <p:cNvSpPr>
            <a:spLocks noGrp="1"/>
          </p:cNvSpPr>
          <p:nvPr>
            <p:ph type="body" idx="1"/>
          </p:nvPr>
        </p:nvSpPr>
        <p:spPr>
          <a:xfrm>
            <a:off x="457200" y="1676400"/>
            <a:ext cx="8229600" cy="4373563"/>
          </a:xfrm>
          <a:prstGeom prst="rect">
            <a:avLst/>
          </a:prstGeom>
        </p:spPr>
        <p:txBody>
          <a:bodyPr>
            <a:noAutofit/>
          </a:bodyPr>
          <a:lstStyle/>
          <a:p>
            <a:pPr marL="0" lvl="0" indent="0">
              <a:spcBef>
                <a:spcPts val="500"/>
              </a:spcBef>
              <a:spcAft>
                <a:spcPts val="1800"/>
              </a:spcAft>
              <a:buSzTx/>
              <a:buNone/>
            </a:pPr>
            <a:r>
              <a:rPr dirty="0" smtClean="0"/>
              <a:t>‘</a:t>
            </a:r>
            <a:r>
              <a:rPr dirty="0"/>
              <a:t>Informal communities already contain all the expertise that goes into building cities: bricklayers, carpenters, plumbers, electricians and labourers. When you add the confidence, skills, scale, innovation and organizational capacities that Africa’s community organizations have built, refined and scaled up over decades, you potentially have a large problem-solving resource at your disposal.’</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What </a:t>
            </a:r>
            <a:r>
              <a:rPr i="1" dirty="0"/>
              <a:t>role should community members </a:t>
            </a:r>
            <a:r>
              <a:rPr i="1" dirty="0" smtClean="0"/>
              <a:t>and</a:t>
            </a:r>
            <a:r>
              <a:rPr lang="en-GB" i="1" dirty="0" smtClean="0"/>
              <a:t> </a:t>
            </a:r>
            <a:r>
              <a:rPr i="1" dirty="0" smtClean="0"/>
              <a:t>organisations </a:t>
            </a:r>
            <a:r>
              <a:rPr i="1" dirty="0"/>
              <a:t>play in the development </a:t>
            </a:r>
            <a:r>
              <a:rPr i="1" dirty="0" smtClean="0"/>
              <a:t>of</a:t>
            </a:r>
            <a:r>
              <a:rPr lang="en-GB" i="1" dirty="0" smtClean="0"/>
              <a:t> </a:t>
            </a:r>
            <a:r>
              <a:rPr i="1" dirty="0" smtClean="0"/>
              <a:t>their </a:t>
            </a:r>
            <a:r>
              <a:rPr i="1" dirty="0"/>
              <a:t>communities?</a:t>
            </a:r>
            <a:endParaRPr dirty="0"/>
          </a:p>
          <a:p>
            <a:pPr marL="0" lvl="0" indent="0">
              <a:spcBef>
                <a:spcPts val="500"/>
              </a:spcBef>
              <a:spcAft>
                <a:spcPts val="600"/>
              </a:spcAft>
              <a:buSzTx/>
              <a:buNone/>
            </a:pPr>
            <a:r>
              <a:rPr i="1" dirty="0" smtClean="0"/>
              <a:t>What </a:t>
            </a:r>
            <a:r>
              <a:rPr i="1" dirty="0"/>
              <a:t>experience do you have in </a:t>
            </a:r>
            <a:r>
              <a:rPr i="1" dirty="0" smtClean="0"/>
              <a:t>building</a:t>
            </a:r>
            <a:r>
              <a:rPr lang="en-GB" i="1" dirty="0" smtClean="0"/>
              <a:t> </a:t>
            </a:r>
            <a:r>
              <a:rPr i="1" dirty="0" smtClean="0"/>
              <a:t>the </a:t>
            </a:r>
            <a:r>
              <a:rPr i="1" dirty="0"/>
              <a:t>capacity of communities</a:t>
            </a:r>
            <a:r>
              <a:rPr i="1" dirty="0" smtClean="0"/>
              <a:t>?</a:t>
            </a:r>
            <a:endParaRPr dirty="0"/>
          </a:p>
        </p:txBody>
      </p:sp>
      <p:sp>
        <p:nvSpPr>
          <p:cNvPr id="5" name="Slide Number Placeholder 4"/>
          <p:cNvSpPr txBox="1">
            <a:spLocks/>
          </p:cNvSpPr>
          <p:nvPr/>
        </p:nvSpPr>
        <p:spPr>
          <a:xfrm>
            <a:off x="4391980" y="6434029"/>
            <a:ext cx="540060" cy="432047"/>
          </a:xfrm>
          <a:prstGeom prst="rect">
            <a:avLst/>
          </a:prstGeom>
          <a:solidFill>
            <a:srgbClr val="0D60C2"/>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156</TotalTime>
  <Words>1471</Words>
  <Application>Microsoft Macintosh PowerPoint</Application>
  <PresentationFormat>On-screen Show (4:3)</PresentationFormat>
  <Paragraphs>153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vt:lpstr>
      <vt:lpstr>PowerPoint Presentation</vt:lpstr>
      <vt:lpstr>Learning Outcomes</vt:lpstr>
      <vt:lpstr>Structure of the Module</vt:lpstr>
      <vt:lpstr>A Definition</vt:lpstr>
      <vt:lpstr>CBO Types</vt:lpstr>
      <vt:lpstr>CBOs and NGOs</vt:lpstr>
      <vt:lpstr>Ownership of Development Process</vt:lpstr>
      <vt:lpstr>The Poor as a Resource</vt:lpstr>
      <vt:lpstr>Skills in the Communities</vt:lpstr>
      <vt:lpstr>Housing Project Failures</vt:lpstr>
      <vt:lpstr>Self-reliance</vt:lpstr>
      <vt:lpstr>Governments and Civil Society </vt:lpstr>
      <vt:lpstr>Ibrahim Index for Participation and Human Rights 2014</vt:lpstr>
      <vt:lpstr>State and CBOs: Working Together</vt:lpstr>
      <vt:lpstr>State and CBO</vt:lpstr>
      <vt:lpstr>Strategy of Stirring Many Pots</vt:lpstr>
      <vt:lpstr>Strategy of Stirring Many Pots</vt:lpstr>
      <vt:lpstr>A Continuum of Participation</vt:lpstr>
      <vt:lpstr>Community Participation</vt:lpstr>
      <vt:lpstr>Four Ways Communities are Helping Governments Solve Housing Problems</vt:lpstr>
      <vt:lpstr>Six Ways for Local Government to Support Community Organizations</vt:lpstr>
      <vt:lpstr>Four Ways Networks are Changing Community Movements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Eisele</dc:creator>
  <cp:lastModifiedBy>AOC_PRODUCTION_1</cp:lastModifiedBy>
  <cp:revision>31</cp:revision>
  <cp:lastPrinted>2015-01-19T10:44:38Z</cp:lastPrinted>
  <dcterms:modified xsi:type="dcterms:W3CDTF">2015-04-22T13:00:48Z</dcterms:modified>
</cp:coreProperties>
</file>