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istina Eisele"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6319"/>
    <a:srgbClr val="97CD38"/>
    <a:srgbClr val="416220"/>
    <a:srgbClr val="3051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4" name="Shape 44"/>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5" name="Shape 45"/>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556231756"/>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7" name="Shape 7"/>
          <p:cNvSpPr>
            <a:spLocks noGrp="1"/>
          </p:cNvSpPr>
          <p:nvPr>
            <p:ph type="title"/>
          </p:nvPr>
        </p:nvSpPr>
        <p:spPr>
          <a:xfrm>
            <a:off x="685800" y="788440"/>
            <a:ext cx="7772400" cy="2299276"/>
          </a:xfrm>
          <a:prstGeom prst="rect">
            <a:avLst/>
          </a:prstGeom>
        </p:spPr>
        <p:txBody>
          <a:bodyPr/>
          <a:lstStyle>
            <a:lvl1pPr algn="ctr">
              <a:defRPr>
                <a:solidFill>
                  <a:srgbClr val="000000"/>
                </a:solidFill>
              </a:defRPr>
            </a:lvl1pPr>
          </a:lstStyle>
          <a:p>
            <a:pPr lvl="0">
              <a:defRPr sz="1800" cap="none"/>
            </a:pPr>
            <a:r>
              <a:rPr sz="3200" cap="all"/>
              <a:t>Title Text</a:t>
            </a:r>
          </a:p>
        </p:txBody>
      </p:sp>
      <p:sp>
        <p:nvSpPr>
          <p:cNvPr id="8" name="Shape 8"/>
          <p:cNvSpPr>
            <a:spLocks noGrp="1"/>
          </p:cNvSpPr>
          <p:nvPr>
            <p:ph type="body" idx="1"/>
          </p:nvPr>
        </p:nvSpPr>
        <p:spPr>
          <a:xfrm>
            <a:off x="685800" y="3232214"/>
            <a:ext cx="7772400" cy="2299277"/>
          </a:xfrm>
          <a:prstGeom prst="rect">
            <a:avLst/>
          </a:prstGeom>
        </p:spPr>
        <p:txBody>
          <a:bodyPr>
            <a:noAutofit/>
          </a:bodyPr>
          <a:lstStyle>
            <a:lvl1pPr marL="0" indent="0" algn="ctr">
              <a:spcBef>
                <a:spcPts val="700"/>
              </a:spcBef>
              <a:buSzTx/>
              <a:buFontTx/>
              <a:buNone/>
              <a:defRPr sz="3200">
                <a:latin typeface="Arial Bold"/>
                <a:ea typeface="Arial Bold"/>
                <a:cs typeface="Arial Bold"/>
                <a:sym typeface="Arial Bold"/>
              </a:defRPr>
            </a:lvl1pPr>
            <a:lvl2pPr marL="0" indent="457200" algn="ctr">
              <a:spcBef>
                <a:spcPts val="700"/>
              </a:spcBef>
              <a:buSzTx/>
              <a:buFontTx/>
              <a:buNone/>
              <a:defRPr sz="3200">
                <a:latin typeface="Arial Bold"/>
                <a:ea typeface="Arial Bold"/>
                <a:cs typeface="Arial Bold"/>
                <a:sym typeface="Arial Bold"/>
              </a:defRPr>
            </a:lvl2pPr>
            <a:lvl3pPr marL="0" indent="914400" algn="ctr">
              <a:spcBef>
                <a:spcPts val="700"/>
              </a:spcBef>
              <a:buSzTx/>
              <a:buFontTx/>
              <a:buNone/>
              <a:defRPr sz="3200">
                <a:latin typeface="Arial Bold"/>
                <a:ea typeface="Arial Bold"/>
                <a:cs typeface="Arial Bold"/>
                <a:sym typeface="Arial Bold"/>
              </a:defRPr>
            </a:lvl3pPr>
            <a:lvl4pPr marL="0" indent="1371600" algn="ctr">
              <a:spcBef>
                <a:spcPts val="700"/>
              </a:spcBef>
              <a:buSzTx/>
              <a:buFontTx/>
              <a:buNone/>
              <a:defRPr sz="3200">
                <a:latin typeface="Arial Bold"/>
                <a:ea typeface="Arial Bold"/>
                <a:cs typeface="Arial Bold"/>
                <a:sym typeface="Arial Bold"/>
              </a:defRPr>
            </a:lvl4pPr>
            <a:lvl5pPr marL="0" indent="1828800" algn="ctr">
              <a:spcBef>
                <a:spcPts val="700"/>
              </a:spcBef>
              <a:buSzTx/>
              <a:buFontTx/>
              <a:buNone/>
              <a:defRPr sz="3200">
                <a:latin typeface="Arial Bold"/>
                <a:ea typeface="Arial Bold"/>
                <a:cs typeface="Arial Bold"/>
                <a:sym typeface="Arial Bold"/>
              </a:defRPr>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 name="Shape 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4_Custom Layout">
    <p:spTree>
      <p:nvGrpSpPr>
        <p:cNvPr id="1" name=""/>
        <p:cNvGrpSpPr/>
        <p:nvPr/>
      </p:nvGrpSpPr>
      <p:grpSpPr>
        <a:xfrm>
          <a:off x="0" y="0"/>
          <a:ext cx="0" cy="0"/>
          <a:chOff x="0" y="0"/>
          <a:chExt cx="0" cy="0"/>
        </a:xfrm>
      </p:grpSpPr>
      <p:sp>
        <p:nvSpPr>
          <p:cNvPr id="36" name="Shape 36"/>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37" name="Shape 37"/>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6_Custom Layout">
    <p:spTree>
      <p:nvGrpSpPr>
        <p:cNvPr id="1" name=""/>
        <p:cNvGrpSpPr/>
        <p:nvPr/>
      </p:nvGrpSpPr>
      <p:grpSpPr>
        <a:xfrm>
          <a:off x="0" y="0"/>
          <a:ext cx="0" cy="0"/>
          <a:chOff x="0" y="0"/>
          <a:chExt cx="0" cy="0"/>
        </a:xfrm>
      </p:grpSpPr>
      <p:sp>
        <p:nvSpPr>
          <p:cNvPr id="39" name="Shape 39"/>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40" name="Shape 40"/>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42" name="Shape 42"/>
          <p:cNvSpPr>
            <a:spLocks noGrp="1"/>
          </p:cNvSpPr>
          <p:nvPr>
            <p:ph type="title"/>
          </p:nvPr>
        </p:nvSpPr>
        <p:spPr>
          <a:xfrm>
            <a:off x="457200" y="448616"/>
            <a:ext cx="8229600" cy="795044"/>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43" name="Shape 43"/>
          <p:cNvSpPr>
            <a:spLocks noGrp="1"/>
          </p:cNvSpPr>
          <p:nvPr>
            <p:ph type="body" idx="1"/>
          </p:nvPr>
        </p:nvSpPr>
        <p:spPr>
          <a:xfrm>
            <a:off x="457200" y="1243659"/>
            <a:ext cx="4040188" cy="931216"/>
          </a:xfrm>
          <a:prstGeom prst="rect">
            <a:avLst/>
          </a:prstGeom>
        </p:spPr>
        <p:txBody>
          <a:bodyPr anchor="b"/>
          <a:lstStyle>
            <a:lvl1pPr marL="0" indent="0">
              <a:spcBef>
                <a:spcPts val="500"/>
              </a:spcBef>
              <a:buSzTx/>
              <a:buFontTx/>
              <a:buNone/>
              <a:defRPr sz="2400"/>
            </a:lvl1pPr>
            <a:lvl2pPr marL="0" indent="457200">
              <a:spcBef>
                <a:spcPts val="500"/>
              </a:spcBef>
              <a:buSzTx/>
              <a:buFontTx/>
              <a:buNone/>
              <a:defRPr sz="2400"/>
            </a:lvl2pPr>
            <a:lvl3pPr marL="0" indent="914400">
              <a:spcBef>
                <a:spcPts val="500"/>
              </a:spcBef>
              <a:buSzTx/>
              <a:buFontTx/>
              <a:buNone/>
              <a:defRPr sz="2400"/>
            </a:lvl3pPr>
            <a:lvl4pPr marL="0" indent="1371600">
              <a:spcBef>
                <a:spcPts val="500"/>
              </a:spcBef>
              <a:buSzTx/>
              <a:buFontTx/>
              <a:buNone/>
              <a:defRPr sz="2400"/>
            </a:lvl4pPr>
            <a:lvl5pPr marL="0" indent="1828800">
              <a:spcBef>
                <a:spcPts val="500"/>
              </a:spcBef>
              <a:buSzTx/>
              <a:buFontTx/>
              <a:buNone/>
              <a:defRPr sz="2400"/>
            </a:lvl5pPr>
          </a:lstStyle>
          <a:p>
            <a:pPr lvl="0">
              <a:defRPr sz="1800"/>
            </a:pPr>
            <a:r>
              <a:rPr sz="2400"/>
              <a:t>Body Level One</a:t>
            </a:r>
          </a:p>
          <a:p>
            <a:pPr lvl="1">
              <a:defRPr sz="1800"/>
            </a:pPr>
            <a:r>
              <a:rPr sz="2400"/>
              <a:t>Body Level Two</a:t>
            </a:r>
          </a:p>
          <a:p>
            <a:pPr lvl="2">
              <a:defRPr sz="1800"/>
            </a:pPr>
            <a:r>
              <a:rPr sz="2400"/>
              <a:t>Body Level Three</a:t>
            </a:r>
          </a:p>
          <a:p>
            <a:pPr lvl="3">
              <a:defRPr sz="1800"/>
            </a:pPr>
            <a:r>
              <a:rPr sz="2400"/>
              <a:t>Body Level Four</a:t>
            </a:r>
          </a:p>
          <a:p>
            <a:pPr lvl="4">
              <a:defRPr sz="1800"/>
            </a:pPr>
            <a:r>
              <a:rPr sz="2400"/>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Custom Layout">
    <p:spTree>
      <p:nvGrpSpPr>
        <p:cNvPr id="1" name=""/>
        <p:cNvGrpSpPr/>
        <p:nvPr/>
      </p:nvGrpSpPr>
      <p:grpSpPr>
        <a:xfrm>
          <a:off x="0" y="0"/>
          <a:ext cx="0" cy="0"/>
          <a:chOff x="0" y="0"/>
          <a:chExt cx="0" cy="0"/>
        </a:xfrm>
      </p:grpSpPr>
      <p:sp>
        <p:nvSpPr>
          <p:cNvPr id="11" name="Shape 11"/>
          <p:cNvSpPr>
            <a:spLocks noGrp="1"/>
          </p:cNvSpPr>
          <p:nvPr>
            <p:ph type="title"/>
          </p:nvPr>
        </p:nvSpPr>
        <p:spPr>
          <a:prstGeom prst="rect">
            <a:avLst/>
          </a:prstGeom>
        </p:spPr>
        <p:txBody>
          <a:bodyPr/>
          <a:lstStyle/>
          <a:p>
            <a:pPr lvl="0">
              <a:defRPr sz="1800" cap="none">
                <a:solidFill>
                  <a:srgbClr val="000000"/>
                </a:solidFill>
              </a:defRPr>
            </a:pPr>
            <a:r>
              <a:rPr sz="3200" cap="all">
                <a:solidFill>
                  <a:srgbClr val="1897D3"/>
                </a:solidFill>
              </a:rPr>
              <a:t>Title Text</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13" name="Shape 13"/>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5" name="Shape 15"/>
          <p:cNvSpPr>
            <a:spLocks noGrp="1"/>
          </p:cNvSpPr>
          <p:nvPr>
            <p:ph type="title"/>
          </p:nvPr>
        </p:nvSpPr>
        <p:spPr>
          <a:xfrm>
            <a:off x="457200" y="274638"/>
            <a:ext cx="8229600" cy="1325562"/>
          </a:xfrm>
          <a:prstGeom prst="rect">
            <a:avLst/>
          </a:prstGeom>
        </p:spPr>
        <p:txBody>
          <a:bodyPr anchor="t"/>
          <a:lstStyle/>
          <a:p>
            <a:pPr lvl="0">
              <a:defRPr sz="1800" cap="none">
                <a:solidFill>
                  <a:srgbClr val="000000"/>
                </a:solidFill>
              </a:defRPr>
            </a:pPr>
            <a:r>
              <a:rPr sz="3200" cap="all">
                <a:solidFill>
                  <a:srgbClr val="1897D3"/>
                </a:solidFill>
              </a:rPr>
              <a:t>Title Text</a:t>
            </a:r>
          </a:p>
        </p:txBody>
      </p:sp>
      <p:sp>
        <p:nvSpPr>
          <p:cNvPr id="16" name="Shape 16"/>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
        <p:nvSpPr>
          <p:cNvPr id="17" name="Shape 1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Custom Layout">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9" name="Shape 19"/>
          <p:cNvSpPr/>
          <p:nvPr/>
        </p:nvSpPr>
        <p:spPr>
          <a:xfrm>
            <a:off x="2831893" y="5392094"/>
            <a:ext cx="3480214" cy="37523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defTabSz="457200">
              <a:defRPr sz="2000">
                <a:solidFill>
                  <a:srgbClr val="FFFFFF"/>
                </a:solidFill>
                <a:latin typeface="Arial"/>
                <a:ea typeface="Arial"/>
                <a:cs typeface="Arial"/>
                <a:sym typeface="Arial"/>
              </a:defRPr>
            </a:lvl1pPr>
          </a:lstStyle>
          <a:p>
            <a:pPr lvl="0">
              <a:defRPr sz="1800">
                <a:solidFill>
                  <a:srgbClr val="000000"/>
                </a:solidFill>
              </a:defRPr>
            </a:pPr>
            <a:r>
              <a:rPr sz="2000">
                <a:solidFill>
                  <a:srgbClr val="FFFFFF"/>
                </a:solidFill>
              </a:rPr>
              <a:t>www.unhabitat.org</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3_Custom Layout">
    <p:spTree>
      <p:nvGrpSpPr>
        <p:cNvPr id="1" name=""/>
        <p:cNvGrpSpPr/>
        <p:nvPr/>
      </p:nvGrpSpPr>
      <p:grpSpPr>
        <a:xfrm>
          <a:off x="0" y="0"/>
          <a:ext cx="0" cy="0"/>
          <a:chOff x="0" y="0"/>
          <a:chExt cx="0" cy="0"/>
        </a:xfrm>
      </p:grpSpPr>
      <p:sp>
        <p:nvSpPr>
          <p:cNvPr id="21" name="Shape 21"/>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22" name="Shape 22"/>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5_Custom Layout">
    <p:spTree>
      <p:nvGrpSpPr>
        <p:cNvPr id="1" name=""/>
        <p:cNvGrpSpPr/>
        <p:nvPr/>
      </p:nvGrpSpPr>
      <p:grpSpPr>
        <a:xfrm>
          <a:off x="0" y="0"/>
          <a:ext cx="0" cy="0"/>
          <a:chOff x="0" y="0"/>
          <a:chExt cx="0" cy="0"/>
        </a:xfrm>
      </p:grpSpPr>
      <p:sp>
        <p:nvSpPr>
          <p:cNvPr id="24" name="Shape 24"/>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25" name="Shape 25"/>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27" name="Shape 27"/>
          <p:cNvSpPr>
            <a:spLocks noGrp="1"/>
          </p:cNvSpPr>
          <p:nvPr>
            <p:ph type="title"/>
          </p:nvPr>
        </p:nvSpPr>
        <p:spPr>
          <a:xfrm>
            <a:off x="457200" y="92076"/>
            <a:ext cx="8229600" cy="1508124"/>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28" name="Shape 28"/>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Section Header">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30" name="Shape 30"/>
          <p:cNvSpPr>
            <a:spLocks noGrp="1"/>
          </p:cNvSpPr>
          <p:nvPr>
            <p:ph type="title"/>
          </p:nvPr>
        </p:nvSpPr>
        <p:spPr>
          <a:xfrm>
            <a:off x="2801566" y="1380133"/>
            <a:ext cx="6068100" cy="3076576"/>
          </a:xfrm>
          <a:prstGeom prst="rect">
            <a:avLst/>
          </a:prstGeom>
        </p:spPr>
        <p:txBody>
          <a:bodyPr/>
          <a:lstStyle>
            <a:lvl1pPr>
              <a:defRPr>
                <a:solidFill>
                  <a:srgbClr val="FFFFFF"/>
                </a:solidFill>
                <a:latin typeface="Arial"/>
                <a:ea typeface="Arial"/>
                <a:cs typeface="Arial"/>
                <a:sym typeface="Arial"/>
              </a:defRPr>
            </a:lvl1pPr>
          </a:lstStyle>
          <a:p>
            <a:pPr lvl="0">
              <a:defRPr sz="1800" cap="none">
                <a:solidFill>
                  <a:srgbClr val="000000"/>
                </a:solidFill>
              </a:defRPr>
            </a:pPr>
            <a:r>
              <a:rPr sz="3200" cap="all">
                <a:solidFill>
                  <a:srgbClr val="FFFFFF"/>
                </a:solidFill>
              </a:rPr>
              <a:t>Title Text</a:t>
            </a:r>
          </a:p>
        </p:txBody>
      </p:sp>
      <p:sp>
        <p:nvSpPr>
          <p:cNvPr id="31" name="Shape 31"/>
          <p:cNvSpPr>
            <a:spLocks noGrp="1"/>
          </p:cNvSpPr>
          <p:nvPr>
            <p:ph type="body" idx="1"/>
          </p:nvPr>
        </p:nvSpPr>
        <p:spPr>
          <a:xfrm>
            <a:off x="2801565" y="4694446"/>
            <a:ext cx="6068100" cy="2163554"/>
          </a:xfrm>
          <a:prstGeom prst="rect">
            <a:avLst/>
          </a:prstGeom>
        </p:spPr>
        <p:txBody>
          <a:bodyPr/>
          <a:lstStyle>
            <a:lvl1pPr marL="0" indent="0">
              <a:spcBef>
                <a:spcPts val="500"/>
              </a:spcBef>
              <a:buSzTx/>
              <a:buFontTx/>
              <a:buNone/>
              <a:defRPr sz="2400">
                <a:solidFill>
                  <a:srgbClr val="FFFFFF"/>
                </a:solidFill>
                <a:latin typeface="Gill Sans"/>
                <a:ea typeface="Gill Sans"/>
                <a:cs typeface="Gill Sans"/>
                <a:sym typeface="Gill Sans"/>
              </a:defRPr>
            </a:lvl1pPr>
            <a:lvl2pPr marL="0" indent="457200">
              <a:spcBef>
                <a:spcPts val="500"/>
              </a:spcBef>
              <a:buSzTx/>
              <a:buFontTx/>
              <a:buNone/>
              <a:defRPr sz="2400">
                <a:solidFill>
                  <a:srgbClr val="FFFFFF"/>
                </a:solidFill>
                <a:latin typeface="Gill Sans"/>
                <a:ea typeface="Gill Sans"/>
                <a:cs typeface="Gill Sans"/>
                <a:sym typeface="Gill Sans"/>
              </a:defRPr>
            </a:lvl2pPr>
            <a:lvl3pPr marL="0" indent="914400">
              <a:spcBef>
                <a:spcPts val="500"/>
              </a:spcBef>
              <a:buSzTx/>
              <a:buFontTx/>
              <a:buNone/>
              <a:defRPr sz="2400">
                <a:solidFill>
                  <a:srgbClr val="FFFFFF"/>
                </a:solidFill>
                <a:latin typeface="Gill Sans"/>
                <a:ea typeface="Gill Sans"/>
                <a:cs typeface="Gill Sans"/>
                <a:sym typeface="Gill Sans"/>
              </a:defRPr>
            </a:lvl3pPr>
            <a:lvl4pPr marL="0" indent="1371600">
              <a:spcBef>
                <a:spcPts val="500"/>
              </a:spcBef>
              <a:buSzTx/>
              <a:buFontTx/>
              <a:buNone/>
              <a:defRPr sz="2400">
                <a:solidFill>
                  <a:srgbClr val="FFFFFF"/>
                </a:solidFill>
                <a:latin typeface="Gill Sans"/>
                <a:ea typeface="Gill Sans"/>
                <a:cs typeface="Gill Sans"/>
                <a:sym typeface="Gill Sans"/>
              </a:defRPr>
            </a:lvl4pPr>
            <a:lvl5pPr marL="0" indent="1828800">
              <a:spcBef>
                <a:spcPts val="500"/>
              </a:spcBef>
              <a:buSzTx/>
              <a:buFontTx/>
              <a:buNone/>
              <a:defRPr sz="2400">
                <a:solidFill>
                  <a:srgbClr val="FFFFFF"/>
                </a:solidFill>
                <a:latin typeface="Gill Sans"/>
                <a:ea typeface="Gill Sans"/>
                <a:cs typeface="Gill Sans"/>
                <a:sym typeface="Gill Sans"/>
              </a:defRPr>
            </a:lvl5pPr>
          </a:lstStyle>
          <a:p>
            <a:pPr lvl="0">
              <a:defRPr sz="1800">
                <a:solidFill>
                  <a:srgbClr val="000000"/>
                </a:solidFill>
              </a:defRPr>
            </a:pPr>
            <a:r>
              <a:rPr sz="2400">
                <a:solidFill>
                  <a:srgbClr val="FFFFFF"/>
                </a:solidFill>
              </a:rPr>
              <a:t>Body Level One</a:t>
            </a:r>
          </a:p>
          <a:p>
            <a:pPr lvl="1">
              <a:defRPr sz="1800">
                <a:solidFill>
                  <a:srgbClr val="000000"/>
                </a:solidFill>
              </a:defRPr>
            </a:pPr>
            <a:r>
              <a:rPr sz="2400">
                <a:solidFill>
                  <a:srgbClr val="FFFFFF"/>
                </a:solidFill>
              </a:rPr>
              <a:t>Body Level Two</a:t>
            </a:r>
          </a:p>
          <a:p>
            <a:pPr lvl="2">
              <a:defRPr sz="1800">
                <a:solidFill>
                  <a:srgbClr val="000000"/>
                </a:solidFill>
              </a:defRPr>
            </a:pPr>
            <a:r>
              <a:rPr sz="2400">
                <a:solidFill>
                  <a:srgbClr val="FFFFFF"/>
                </a:solidFill>
              </a:rPr>
              <a:t>Body Level Three</a:t>
            </a:r>
          </a:p>
          <a:p>
            <a:pPr lvl="3">
              <a:defRPr sz="1800">
                <a:solidFill>
                  <a:srgbClr val="000000"/>
                </a:solidFill>
              </a:defRPr>
            </a:pPr>
            <a:r>
              <a:rPr sz="2400">
                <a:solidFill>
                  <a:srgbClr val="FFFFFF"/>
                </a:solidFill>
              </a:rPr>
              <a:t>Body Level Four</a:t>
            </a:r>
          </a:p>
          <a:p>
            <a:pPr lvl="4">
              <a:defRPr sz="1800">
                <a:solidFill>
                  <a:srgbClr val="000000"/>
                </a:solidFill>
              </a:defRPr>
            </a:pPr>
            <a:r>
              <a:rPr sz="2400">
                <a:solidFill>
                  <a:srgbClr val="FFFFFF"/>
                </a:solidFill>
              </a:rPr>
              <a:t>Body Level Five</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33" name="Shape 33"/>
          <p:cNvSpPr>
            <a:spLocks noGrp="1"/>
          </p:cNvSpPr>
          <p:nvPr>
            <p:ph type="title"/>
          </p:nvPr>
        </p:nvSpPr>
        <p:spPr>
          <a:xfrm>
            <a:off x="457200" y="92076"/>
            <a:ext cx="8229600" cy="1508124"/>
          </a:xfrm>
          <a:prstGeom prst="rect">
            <a:avLst/>
          </a:prstGeom>
        </p:spPr>
        <p:txBody>
          <a:bodyPr anchor="ctr"/>
          <a:lstStyle/>
          <a:p>
            <a:pPr lvl="0">
              <a:defRPr sz="1800" cap="none">
                <a:solidFill>
                  <a:srgbClr val="000000"/>
                </a:solidFill>
              </a:defRPr>
            </a:pPr>
            <a:r>
              <a:rPr sz="3200" cap="all">
                <a:solidFill>
                  <a:srgbClr val="1897D3"/>
                </a:solidFill>
              </a:rPr>
              <a:t>Title Text</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0"/>
            <a:ext cx="8229600" cy="1364403"/>
          </a:xfrm>
          <a:prstGeom prst="rect">
            <a:avLst/>
          </a:prstGeom>
          <a:ln w="12700">
            <a:miter lim="400000"/>
          </a:ln>
          <a:extLst>
            <a:ext uri="{C572A759-6A51-4108-AA02-DFA0A04FC94B}">
              <ma14:wrappingTextBoxFlag xmlns:ma14="http://schemas.microsoft.com/office/mac/drawingml/2011/main" xmlns="" val="1"/>
            </a:ext>
          </a:extLst>
        </p:spPr>
        <p:txBody>
          <a:bodyPr lIns="45719" rIns="45719" anchor="b"/>
          <a:lstStyle/>
          <a:p>
            <a:pPr lvl="0">
              <a:defRPr sz="1800" cap="none">
                <a:solidFill>
                  <a:srgbClr val="000000"/>
                </a:solidFill>
              </a:defRPr>
            </a:pPr>
            <a:r>
              <a:rPr sz="3200" cap="all" dirty="0">
                <a:solidFill>
                  <a:srgbClr val="1897D3"/>
                </a:solidFill>
              </a:rPr>
              <a:t>Title </a:t>
            </a:r>
            <a:r>
              <a:rPr sz="3200" cap="all" dirty="0" smtClean="0">
                <a:solidFill>
                  <a:srgbClr val="1897D3"/>
                </a:solidFill>
              </a:rPr>
              <a:t>Text</a:t>
            </a:r>
            <a:endParaRPr sz="3200" cap="all" dirty="0">
              <a:solidFill>
                <a:srgbClr val="1897D3"/>
              </a:solidFill>
            </a:endParaRPr>
          </a:p>
        </p:txBody>
      </p:sp>
      <p:sp>
        <p:nvSpPr>
          <p:cNvPr id="3" name="Shape 3"/>
          <p:cNvSpPr>
            <a:spLocks noGrp="1"/>
          </p:cNvSpPr>
          <p:nvPr>
            <p:ph type="sldNum" sz="quarter" idx="2"/>
          </p:nvPr>
        </p:nvSpPr>
        <p:spPr>
          <a:xfrm>
            <a:off x="1" y="6473475"/>
            <a:ext cx="562766" cy="313394"/>
          </a:xfrm>
          <a:prstGeom prst="rect">
            <a:avLst/>
          </a:prstGeom>
          <a:ln w="12700">
            <a:miter lim="400000"/>
          </a:ln>
        </p:spPr>
        <p:txBody>
          <a:bodyPr lIns="45719" rIns="45719" anchor="ctr">
            <a:spAutoFit/>
          </a:bodyPr>
          <a:lstStyle>
            <a:lvl1pPr algn="r" defTabSz="457200">
              <a:defRPr sz="1600">
                <a:solidFill>
                  <a:srgbClr val="FFFFFF"/>
                </a:solidFill>
                <a:latin typeface="Arial Bold"/>
                <a:ea typeface="Arial Bold"/>
                <a:cs typeface="Arial Bold"/>
                <a:sym typeface="Arial Bold"/>
              </a:defRPr>
            </a:lvl1pPr>
          </a:lstStyle>
          <a:p>
            <a:pPr lvl="0"/>
            <a:fld id="{86CB4B4D-7CA3-9044-876B-883B54F8677D}" type="slidenum">
              <a:t>‹#›</a:t>
            </a:fld>
            <a:endParaRPr/>
          </a:p>
        </p:txBody>
      </p:sp>
      <p:sp>
        <p:nvSpPr>
          <p:cNvPr id="4" name="Shape 4"/>
          <p:cNvSpPr/>
          <p:nvPr/>
        </p:nvSpPr>
        <p:spPr>
          <a:xfrm>
            <a:off x="-1" y="1417638"/>
            <a:ext cx="9144001" cy="1588"/>
          </a:xfrm>
          <a:prstGeom prst="line">
            <a:avLst/>
          </a:prstGeom>
          <a:ln w="25400">
            <a:solidFill/>
          </a:ln>
        </p:spPr>
        <p:txBody>
          <a:bodyPr lIns="0" tIns="0" rIns="0" bIns="0"/>
          <a:lstStyle/>
          <a:p>
            <a:pPr lvl="0" defTabSz="457200">
              <a:defRPr sz="1200">
                <a:latin typeface="+mn-lt"/>
                <a:ea typeface="+mn-ea"/>
                <a:cs typeface="+mn-cs"/>
                <a:sym typeface="Helvetica"/>
              </a:defRPr>
            </a:pPr>
            <a:endParaRPr/>
          </a:p>
        </p:txBody>
      </p:sp>
      <p:sp>
        <p:nvSpPr>
          <p:cNvPr id="5" name="Shape 5"/>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lvl="0"/>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med"/>
  <p:hf hdr="0" ftr="0" dt="0"/>
  <p:txStyles>
    <p:titleStyle>
      <a:lvl1pPr defTabSz="457200">
        <a:defRPr sz="3600" cap="all">
          <a:solidFill>
            <a:srgbClr val="305113"/>
          </a:solidFill>
          <a:latin typeface="Memphis"/>
          <a:ea typeface="Arial Bold"/>
          <a:cs typeface="Memphis"/>
          <a:sym typeface="Arial Bold"/>
        </a:defRPr>
      </a:lvl1pPr>
      <a:lvl2pPr defTabSz="457200">
        <a:defRPr sz="3200" cap="all">
          <a:solidFill>
            <a:srgbClr val="1897D3"/>
          </a:solidFill>
          <a:latin typeface="Arial Bold"/>
          <a:ea typeface="Arial Bold"/>
          <a:cs typeface="Arial Bold"/>
          <a:sym typeface="Arial Bold"/>
        </a:defRPr>
      </a:lvl2pPr>
      <a:lvl3pPr defTabSz="457200">
        <a:defRPr sz="3200" cap="all">
          <a:solidFill>
            <a:srgbClr val="1897D3"/>
          </a:solidFill>
          <a:latin typeface="Arial Bold"/>
          <a:ea typeface="Arial Bold"/>
          <a:cs typeface="Arial Bold"/>
          <a:sym typeface="Arial Bold"/>
        </a:defRPr>
      </a:lvl3pPr>
      <a:lvl4pPr defTabSz="457200">
        <a:defRPr sz="3200" cap="all">
          <a:solidFill>
            <a:srgbClr val="1897D3"/>
          </a:solidFill>
          <a:latin typeface="Arial Bold"/>
          <a:ea typeface="Arial Bold"/>
          <a:cs typeface="Arial Bold"/>
          <a:sym typeface="Arial Bold"/>
        </a:defRPr>
      </a:lvl4pPr>
      <a:lvl5pPr defTabSz="457200">
        <a:defRPr sz="3200" cap="all">
          <a:solidFill>
            <a:srgbClr val="1897D3"/>
          </a:solidFill>
          <a:latin typeface="Arial Bold"/>
          <a:ea typeface="Arial Bold"/>
          <a:cs typeface="Arial Bold"/>
          <a:sym typeface="Arial Bold"/>
        </a:defRPr>
      </a:lvl5pPr>
      <a:lvl6pPr defTabSz="457200">
        <a:defRPr sz="3200" cap="all">
          <a:solidFill>
            <a:srgbClr val="1897D3"/>
          </a:solidFill>
          <a:latin typeface="Arial Bold"/>
          <a:ea typeface="Arial Bold"/>
          <a:cs typeface="Arial Bold"/>
          <a:sym typeface="Arial Bold"/>
        </a:defRPr>
      </a:lvl6pPr>
      <a:lvl7pPr defTabSz="457200">
        <a:defRPr sz="3200" cap="all">
          <a:solidFill>
            <a:srgbClr val="1897D3"/>
          </a:solidFill>
          <a:latin typeface="Arial Bold"/>
          <a:ea typeface="Arial Bold"/>
          <a:cs typeface="Arial Bold"/>
          <a:sym typeface="Arial Bold"/>
        </a:defRPr>
      </a:lvl7pPr>
      <a:lvl8pPr defTabSz="457200">
        <a:defRPr sz="3200" cap="all">
          <a:solidFill>
            <a:srgbClr val="1897D3"/>
          </a:solidFill>
          <a:latin typeface="Arial Bold"/>
          <a:ea typeface="Arial Bold"/>
          <a:cs typeface="Arial Bold"/>
          <a:sym typeface="Arial Bold"/>
        </a:defRPr>
      </a:lvl8pPr>
      <a:lvl9pPr defTabSz="457200">
        <a:defRPr sz="3200" cap="all">
          <a:solidFill>
            <a:srgbClr val="1897D3"/>
          </a:solidFill>
          <a:latin typeface="Arial Bold"/>
          <a:ea typeface="Arial Bold"/>
          <a:cs typeface="Arial Bold"/>
          <a:sym typeface="Arial Bold"/>
        </a:defRPr>
      </a:lvl9pPr>
    </p:titleStyle>
    <p:bodyStyle>
      <a:lvl1pPr marL="342900" indent="-342900" defTabSz="457200">
        <a:spcBef>
          <a:spcPts val="400"/>
        </a:spcBef>
        <a:spcAft>
          <a:spcPts val="1200"/>
        </a:spcAft>
        <a:buSzPct val="100000"/>
        <a:buFont typeface="Arial"/>
        <a:buChar char="•"/>
        <a:defRPr sz="2000">
          <a:latin typeface="Myriad Pro"/>
          <a:ea typeface="Verdana"/>
          <a:cs typeface="Myriad Pro"/>
          <a:sym typeface="Verdana"/>
        </a:defRPr>
      </a:lvl1pPr>
      <a:lvl2pPr marL="628650" indent="-268288" defTabSz="457200">
        <a:spcBef>
          <a:spcPts val="400"/>
        </a:spcBef>
        <a:spcAft>
          <a:spcPts val="1200"/>
        </a:spcAft>
        <a:buSzPct val="100000"/>
        <a:buFont typeface="Arial"/>
        <a:buChar char="–"/>
        <a:defRPr sz="2000">
          <a:latin typeface="Myriad Pro"/>
          <a:ea typeface="Verdana"/>
          <a:cs typeface="Myriad Pro"/>
          <a:sym typeface="Verdana"/>
        </a:defRPr>
      </a:lvl2pPr>
      <a:lvl3pPr marL="1143000" indent="-228600" defTabSz="457200">
        <a:spcBef>
          <a:spcPts val="400"/>
        </a:spcBef>
        <a:spcAft>
          <a:spcPts val="1200"/>
        </a:spcAft>
        <a:buSzPct val="100000"/>
        <a:buFont typeface="Arial"/>
        <a:buChar char="•"/>
        <a:defRPr sz="2000">
          <a:latin typeface="Myriad Pro"/>
          <a:ea typeface="Verdana"/>
          <a:cs typeface="Myriad Pro"/>
          <a:sym typeface="Verdana"/>
        </a:defRPr>
      </a:lvl3pPr>
      <a:lvl4pPr marL="1600200" indent="-228600" defTabSz="457200">
        <a:spcBef>
          <a:spcPts val="400"/>
        </a:spcBef>
        <a:spcAft>
          <a:spcPts val="1200"/>
        </a:spcAft>
        <a:buSzPct val="100000"/>
        <a:buFont typeface="Arial"/>
        <a:buChar char="–"/>
        <a:defRPr sz="2000">
          <a:latin typeface="Myriad Pro"/>
          <a:ea typeface="Verdana"/>
          <a:cs typeface="Myriad Pro"/>
          <a:sym typeface="Verdana"/>
        </a:defRPr>
      </a:lvl4pPr>
      <a:lvl5pPr marL="2057400" indent="-228600" defTabSz="457200">
        <a:spcBef>
          <a:spcPts val="400"/>
        </a:spcBef>
        <a:spcAft>
          <a:spcPts val="1200"/>
        </a:spcAft>
        <a:buSzPct val="100000"/>
        <a:buFont typeface="Arial"/>
        <a:buChar char="»"/>
        <a:defRPr sz="2000">
          <a:latin typeface="Myriad Pro"/>
          <a:ea typeface="Verdana"/>
          <a:cs typeface="Myriad Pro"/>
          <a:sym typeface="Verdana"/>
        </a:defRPr>
      </a:lvl5pPr>
      <a:lvl6pPr marL="2491739" indent="-205739" defTabSz="457200">
        <a:spcBef>
          <a:spcPts val="400"/>
        </a:spcBef>
        <a:buSzPct val="100000"/>
        <a:buFont typeface="Arial"/>
        <a:buChar char="•"/>
        <a:defRPr>
          <a:latin typeface="Verdana"/>
          <a:ea typeface="Verdana"/>
          <a:cs typeface="Verdana"/>
          <a:sym typeface="Verdana"/>
        </a:defRPr>
      </a:lvl6pPr>
      <a:lvl7pPr marL="2948939" indent="-205739" defTabSz="457200">
        <a:spcBef>
          <a:spcPts val="400"/>
        </a:spcBef>
        <a:buSzPct val="100000"/>
        <a:buFont typeface="Arial"/>
        <a:buChar char="•"/>
        <a:defRPr>
          <a:latin typeface="Verdana"/>
          <a:ea typeface="Verdana"/>
          <a:cs typeface="Verdana"/>
          <a:sym typeface="Verdana"/>
        </a:defRPr>
      </a:lvl7pPr>
      <a:lvl8pPr marL="3406140" indent="-205740" defTabSz="457200">
        <a:spcBef>
          <a:spcPts val="400"/>
        </a:spcBef>
        <a:buSzPct val="100000"/>
        <a:buFont typeface="Arial"/>
        <a:buChar char="•"/>
        <a:defRPr>
          <a:latin typeface="Verdana"/>
          <a:ea typeface="Verdana"/>
          <a:cs typeface="Verdana"/>
          <a:sym typeface="Verdana"/>
        </a:defRPr>
      </a:lvl8pPr>
      <a:lvl9pPr marL="3863340" indent="-205740" defTabSz="457200">
        <a:spcBef>
          <a:spcPts val="400"/>
        </a:spcBef>
        <a:buSzPct val="100000"/>
        <a:buFont typeface="Arial"/>
        <a:buChar char="•"/>
        <a:defRPr>
          <a:latin typeface="Verdana"/>
          <a:ea typeface="Verdana"/>
          <a:cs typeface="Verdana"/>
          <a:sym typeface="Verdana"/>
        </a:defRPr>
      </a:lvl9pPr>
    </p:bodyStyle>
    <p:otherStyle>
      <a:lvl1pPr algn="r" defTabSz="457200">
        <a:defRPr sz="1600">
          <a:solidFill>
            <a:schemeClr val="tx1"/>
          </a:solidFill>
          <a:latin typeface="+mn-lt"/>
          <a:ea typeface="+mn-ea"/>
          <a:cs typeface="+mn-cs"/>
          <a:sym typeface="Arial Bold"/>
        </a:defRPr>
      </a:lvl1pPr>
      <a:lvl2pPr indent="457200" algn="r" defTabSz="457200">
        <a:defRPr sz="1600">
          <a:solidFill>
            <a:schemeClr val="tx1"/>
          </a:solidFill>
          <a:latin typeface="+mn-lt"/>
          <a:ea typeface="+mn-ea"/>
          <a:cs typeface="+mn-cs"/>
          <a:sym typeface="Arial Bold"/>
        </a:defRPr>
      </a:lvl2pPr>
      <a:lvl3pPr indent="914400" algn="r" defTabSz="457200">
        <a:defRPr sz="1600">
          <a:solidFill>
            <a:schemeClr val="tx1"/>
          </a:solidFill>
          <a:latin typeface="+mn-lt"/>
          <a:ea typeface="+mn-ea"/>
          <a:cs typeface="+mn-cs"/>
          <a:sym typeface="Arial Bold"/>
        </a:defRPr>
      </a:lvl3pPr>
      <a:lvl4pPr indent="1371600" algn="r" defTabSz="457200">
        <a:defRPr sz="1600">
          <a:solidFill>
            <a:schemeClr val="tx1"/>
          </a:solidFill>
          <a:latin typeface="+mn-lt"/>
          <a:ea typeface="+mn-ea"/>
          <a:cs typeface="+mn-cs"/>
          <a:sym typeface="Arial Bold"/>
        </a:defRPr>
      </a:lvl4pPr>
      <a:lvl5pPr indent="1828800" algn="r" defTabSz="457200">
        <a:defRPr sz="1600">
          <a:solidFill>
            <a:schemeClr val="tx1"/>
          </a:solidFill>
          <a:latin typeface="+mn-lt"/>
          <a:ea typeface="+mn-ea"/>
          <a:cs typeface="+mn-cs"/>
          <a:sym typeface="Arial Bold"/>
        </a:defRPr>
      </a:lvl5pPr>
      <a:lvl6pPr indent="2286000" algn="r" defTabSz="457200">
        <a:defRPr sz="1600">
          <a:solidFill>
            <a:schemeClr val="tx1"/>
          </a:solidFill>
          <a:latin typeface="+mn-lt"/>
          <a:ea typeface="+mn-ea"/>
          <a:cs typeface="+mn-cs"/>
          <a:sym typeface="Arial Bold"/>
        </a:defRPr>
      </a:lvl6pPr>
      <a:lvl7pPr indent="2743200" algn="r" defTabSz="457200">
        <a:defRPr sz="1600">
          <a:solidFill>
            <a:schemeClr val="tx1"/>
          </a:solidFill>
          <a:latin typeface="+mn-lt"/>
          <a:ea typeface="+mn-ea"/>
          <a:cs typeface="+mn-cs"/>
          <a:sym typeface="Arial Bold"/>
        </a:defRPr>
      </a:lvl7pPr>
      <a:lvl8pPr indent="3200400" algn="r" defTabSz="457200">
        <a:defRPr sz="1600">
          <a:solidFill>
            <a:schemeClr val="tx1"/>
          </a:solidFill>
          <a:latin typeface="+mn-lt"/>
          <a:ea typeface="+mn-ea"/>
          <a:cs typeface="+mn-cs"/>
          <a:sym typeface="Arial Bold"/>
        </a:defRPr>
      </a:lvl8pPr>
      <a:lvl9pPr indent="3657600" algn="r" defTabSz="457200">
        <a:defRPr sz="1600">
          <a:solidFill>
            <a:schemeClr val="tx1"/>
          </a:solidFill>
          <a:latin typeface="+mn-lt"/>
          <a:ea typeface="+mn-ea"/>
          <a:cs typeface="+mn-cs"/>
          <a:sym typeface="Arial Bold"/>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Shape 47"/>
          <p:cNvSpPr>
            <a:spLocks noGrp="1"/>
          </p:cNvSpPr>
          <p:nvPr>
            <p:ph type="title"/>
          </p:nvPr>
        </p:nvSpPr>
        <p:spPr>
          <a:xfrm>
            <a:off x="685800" y="2502941"/>
            <a:ext cx="7772400" cy="584776"/>
          </a:xfrm>
          <a:prstGeom prst="rect">
            <a:avLst/>
          </a:prstGeom>
        </p:spPr>
        <p:txBody>
          <a:bodyPr lIns="0" tIns="0" rIns="0" bIns="0">
            <a:normAutofit/>
          </a:bodyPr>
          <a:lstStyle/>
          <a:p>
            <a:pPr lvl="0">
              <a:defRPr sz="1800" cap="none"/>
            </a:pPr>
            <a:r>
              <a:rPr sz="3200" cap="all"/>
              <a:t>EVICTION </a:t>
            </a:r>
          </a:p>
        </p:txBody>
      </p:sp>
      <p:pic>
        <p:nvPicPr>
          <p:cNvPr id="48" name="image4.png"/>
          <p:cNvPicPr/>
          <p:nvPr/>
        </p:nvPicPr>
        <p:blipFill>
          <a:blip r:embed="rId2">
            <a:extLst/>
          </a:blip>
          <a:stretch>
            <a:fillRect/>
          </a:stretch>
        </p:blipFill>
        <p:spPr>
          <a:xfrm>
            <a:off x="1981201" y="1"/>
            <a:ext cx="5339978" cy="6858000"/>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Shape 82"/>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Eviction and HIV/AIDS</a:t>
            </a:r>
            <a:endParaRPr lang="en-US" sz="3500" cap="none" dirty="0">
              <a:solidFill>
                <a:srgbClr val="416220"/>
              </a:solidFill>
            </a:endParaRPr>
          </a:p>
        </p:txBody>
      </p:sp>
      <p:sp>
        <p:nvSpPr>
          <p:cNvPr id="84" name="Shape 84"/>
          <p:cNvSpPr>
            <a:spLocks noGrp="1"/>
          </p:cNvSpPr>
          <p:nvPr>
            <p:ph type="body" idx="1"/>
          </p:nvPr>
        </p:nvSpPr>
        <p:spPr>
          <a:xfrm>
            <a:off x="457200" y="1600200"/>
            <a:ext cx="8229600" cy="4525963"/>
          </a:xfrm>
          <a:prstGeom prst="rect">
            <a:avLst/>
          </a:prstGeom>
        </p:spPr>
        <p:txBody>
          <a:bodyPr/>
          <a:lstStyle/>
          <a:p>
            <a:pPr marL="0" lvl="0" indent="0">
              <a:spcAft>
                <a:spcPts val="1800"/>
              </a:spcAft>
              <a:buSzTx/>
              <a:buNone/>
            </a:pPr>
            <a:r>
              <a:rPr sz="2000" dirty="0" smtClean="0"/>
              <a:t>‘HIV</a:t>
            </a:r>
            <a:r>
              <a:rPr lang="en-US" sz="2000" dirty="0"/>
              <a:t> </a:t>
            </a:r>
            <a:r>
              <a:rPr lang="en-US" sz="2000" dirty="0" smtClean="0"/>
              <a:t>and </a:t>
            </a:r>
            <a:r>
              <a:rPr sz="2000" dirty="0" smtClean="0"/>
              <a:t>AIDS </a:t>
            </a:r>
            <a:r>
              <a:rPr lang="en-US" sz="2000" dirty="0" smtClean="0"/>
              <a:t>are</a:t>
            </a:r>
            <a:r>
              <a:rPr sz="2000" dirty="0" smtClean="0"/>
              <a:t> </a:t>
            </a:r>
            <a:r>
              <a:rPr sz="2000" dirty="0"/>
              <a:t>a reality for urban and rural communities across Africa…Access to health care facilities, a stable supply of healthy food and clean water, and support from social networks in the settlement are all removed by eviction of the household, loss of their economic resources and destruction of the settlement.</a:t>
            </a:r>
          </a:p>
          <a:p>
            <a:pPr marL="0" lvl="0" indent="0">
              <a:spcAft>
                <a:spcPts val="600"/>
              </a:spcAft>
              <a:buSzTx/>
              <a:buNone/>
            </a:pPr>
            <a:r>
              <a:rPr sz="2000" b="1" i="1" dirty="0" smtClean="0"/>
              <a:t>Questions:</a:t>
            </a:r>
            <a:endParaRPr lang="en-US" sz="2000" b="1" i="1" dirty="0" smtClean="0"/>
          </a:p>
          <a:p>
            <a:pPr marL="0" lvl="0" indent="0">
              <a:spcAft>
                <a:spcPts val="600"/>
              </a:spcAft>
              <a:buSzTx/>
              <a:buNone/>
            </a:pPr>
            <a:r>
              <a:rPr sz="2000" i="1" dirty="0" smtClean="0"/>
              <a:t>What </a:t>
            </a:r>
            <a:r>
              <a:rPr sz="2000" i="1" dirty="0"/>
              <a:t>are the particularly detrimental effects of </a:t>
            </a:r>
            <a:r>
              <a:rPr lang="en-US" sz="2000" i="1" dirty="0" smtClean="0"/>
              <a:t> </a:t>
            </a:r>
            <a:r>
              <a:rPr sz="2000" i="1" dirty="0" smtClean="0"/>
              <a:t>eviction </a:t>
            </a:r>
            <a:r>
              <a:rPr sz="2000" i="1" dirty="0"/>
              <a:t>on people living with </a:t>
            </a:r>
            <a:r>
              <a:rPr sz="2000" i="1" dirty="0" smtClean="0"/>
              <a:t>HIV</a:t>
            </a:r>
            <a:r>
              <a:rPr lang="en-US" sz="2000" i="1" dirty="0" smtClean="0"/>
              <a:t>/</a:t>
            </a:r>
            <a:r>
              <a:rPr sz="2000" i="1" dirty="0" smtClean="0"/>
              <a:t>AIDS</a:t>
            </a:r>
            <a:r>
              <a:rPr sz="2000" i="1" dirty="0"/>
              <a:t>?</a:t>
            </a:r>
          </a:p>
          <a:p>
            <a:pPr marL="0" lvl="0" indent="0">
              <a:spcAft>
                <a:spcPts val="600"/>
              </a:spcAft>
              <a:buSzTx/>
              <a:buNone/>
            </a:pPr>
            <a:r>
              <a:rPr sz="2000" i="1" dirty="0" smtClean="0"/>
              <a:t>What </a:t>
            </a:r>
            <a:r>
              <a:rPr sz="2000" i="1" dirty="0"/>
              <a:t>measures should/could be taken </a:t>
            </a:r>
            <a:r>
              <a:rPr sz="2000" i="1" dirty="0" smtClean="0"/>
              <a:t>to</a:t>
            </a:r>
            <a:r>
              <a:rPr lang="en-US" sz="2000" i="1" dirty="0" smtClean="0"/>
              <a:t> </a:t>
            </a:r>
            <a:r>
              <a:rPr sz="2000" i="1" dirty="0" smtClean="0"/>
              <a:t>minimise </a:t>
            </a:r>
            <a:r>
              <a:rPr sz="2000" i="1" dirty="0"/>
              <a:t>these effects?</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10</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a:spLocks noGrp="1"/>
          </p:cNvSpPr>
          <p:nvPr>
            <p:ph type="title"/>
          </p:nvPr>
        </p:nvSpPr>
        <p:spPr>
          <a:xfrm>
            <a:off x="457200" y="287185"/>
            <a:ext cx="8229600" cy="932015"/>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Tenure Security and Market Forces</a:t>
            </a:r>
            <a:endParaRPr lang="en-US" sz="3500" cap="none" dirty="0">
              <a:solidFill>
                <a:srgbClr val="416220"/>
              </a:solidFill>
            </a:endParaRPr>
          </a:p>
        </p:txBody>
      </p:sp>
      <p:sp>
        <p:nvSpPr>
          <p:cNvPr id="88" name="Shape 88"/>
          <p:cNvSpPr>
            <a:spLocks noGrp="1"/>
          </p:cNvSpPr>
          <p:nvPr>
            <p:ph type="body" idx="1"/>
          </p:nvPr>
        </p:nvSpPr>
        <p:spPr>
          <a:xfrm>
            <a:off x="457200" y="1600200"/>
            <a:ext cx="8305800" cy="4525963"/>
          </a:xfrm>
          <a:prstGeom prst="rect">
            <a:avLst/>
          </a:prstGeom>
        </p:spPr>
        <p:txBody>
          <a:bodyPr/>
          <a:lstStyle/>
          <a:p>
            <a:pPr marL="0" lvl="0" indent="0">
              <a:spcBef>
                <a:spcPts val="500"/>
              </a:spcBef>
              <a:spcAft>
                <a:spcPts val="1800"/>
              </a:spcAft>
              <a:buSzTx/>
              <a:buNone/>
            </a:pPr>
            <a:r>
              <a:rPr dirty="0" smtClean="0"/>
              <a:t>‘</a:t>
            </a:r>
            <a:r>
              <a:rPr lang="en-US" dirty="0" smtClean="0"/>
              <a:t>…</a:t>
            </a:r>
            <a:r>
              <a:rPr dirty="0" smtClean="0"/>
              <a:t>one </a:t>
            </a:r>
            <a:r>
              <a:rPr dirty="0"/>
              <a:t>of the paradoxes of social development and poverty alleviation programmes is that tenure insecurity can actually protect poor people from market forces. As soon as you make an informal settlement more secure by formalizing user rights or giving land title to its residents, those tiny plots which used to be insecure and unattractive suddenly enter the formal urban land market and become marketable commodities.’ </a:t>
            </a:r>
          </a:p>
          <a:p>
            <a:pPr lvl="0">
              <a:spcBef>
                <a:spcPts val="500"/>
              </a:spcBef>
              <a:spcAft>
                <a:spcPts val="600"/>
              </a:spcAft>
              <a:buSzTx/>
              <a:buNone/>
            </a:pPr>
            <a:r>
              <a:rPr lang="en-US" b="1" i="1" dirty="0" smtClean="0"/>
              <a:t>&gt;&gt;</a:t>
            </a:r>
            <a:r>
              <a:rPr b="1" i="1" dirty="0" smtClean="0"/>
              <a:t>Question:</a:t>
            </a:r>
            <a:endParaRPr lang="en-US" b="1" i="1" dirty="0" smtClean="0"/>
          </a:p>
          <a:p>
            <a:pPr lvl="0">
              <a:spcBef>
                <a:spcPts val="500"/>
              </a:spcBef>
              <a:spcAft>
                <a:spcPts val="600"/>
              </a:spcAft>
              <a:buSzTx/>
              <a:buNone/>
            </a:pPr>
            <a:r>
              <a:rPr i="1" dirty="0" smtClean="0"/>
              <a:t>Is </a:t>
            </a:r>
            <a:r>
              <a:rPr i="1" dirty="0"/>
              <a:t>this a valid argument?</a:t>
            </a:r>
            <a:endParaRPr dirty="0"/>
          </a:p>
          <a:p>
            <a:pPr lvl="0">
              <a:spcBef>
                <a:spcPts val="500"/>
              </a:spcBef>
              <a:spcAft>
                <a:spcPts val="600"/>
              </a:spcAft>
              <a:buSzTx/>
              <a:buNone/>
            </a:pPr>
            <a:r>
              <a:rPr i="1" dirty="0" smtClean="0"/>
              <a:t>Has </a:t>
            </a:r>
            <a:r>
              <a:rPr i="1" dirty="0"/>
              <a:t>it happened in your cities?</a:t>
            </a:r>
            <a:endParaRPr dirty="0"/>
          </a:p>
          <a:p>
            <a:pPr lvl="0">
              <a:spcBef>
                <a:spcPts val="500"/>
              </a:spcBef>
              <a:spcAft>
                <a:spcPts val="600"/>
              </a:spcAft>
              <a:buSzTx/>
              <a:buNone/>
            </a:pPr>
            <a:r>
              <a:rPr i="1" dirty="0" smtClean="0"/>
              <a:t>Can </a:t>
            </a:r>
            <a:r>
              <a:rPr i="1" dirty="0"/>
              <a:t>it be seen as a form of eviction?</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11</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Forced Evictions and the Law</a:t>
            </a:r>
            <a:endParaRPr lang="en-US" sz="3500" cap="none" dirty="0">
              <a:solidFill>
                <a:srgbClr val="416220"/>
              </a:solidFill>
            </a:endParaRPr>
          </a:p>
        </p:txBody>
      </p:sp>
      <p:sp>
        <p:nvSpPr>
          <p:cNvPr id="92" name="Shape 92"/>
          <p:cNvSpPr>
            <a:spLocks noGrp="1"/>
          </p:cNvSpPr>
          <p:nvPr>
            <p:ph type="body" idx="1"/>
          </p:nvPr>
        </p:nvSpPr>
        <p:spPr>
          <a:xfrm>
            <a:off x="457200" y="1600200"/>
            <a:ext cx="8229600" cy="4525963"/>
          </a:xfrm>
          <a:prstGeom prst="rect">
            <a:avLst/>
          </a:prstGeom>
        </p:spPr>
        <p:txBody>
          <a:bodyPr>
            <a:noAutofit/>
          </a:bodyPr>
          <a:lstStyle/>
          <a:p>
            <a:pPr marL="0" lvl="0" indent="0">
              <a:spcBef>
                <a:spcPts val="500"/>
              </a:spcBef>
              <a:spcAft>
                <a:spcPts val="0"/>
              </a:spcAft>
              <a:buSzTx/>
              <a:buNone/>
            </a:pPr>
            <a:r>
              <a:rPr dirty="0" smtClean="0"/>
              <a:t>‘</a:t>
            </a:r>
            <a:r>
              <a:rPr dirty="0"/>
              <a:t>Everyone has the right to a standard of living adequate for the health and </a:t>
            </a:r>
            <a:r>
              <a:rPr dirty="0" smtClean="0"/>
              <a:t>well-being </a:t>
            </a:r>
            <a:r>
              <a:rPr dirty="0"/>
              <a:t>of himself and of his family, including food, clothing, housing and medical care and necessary social </a:t>
            </a:r>
            <a:r>
              <a:rPr dirty="0" smtClean="0"/>
              <a:t>services</a:t>
            </a:r>
            <a:r>
              <a:rPr lang="en-US" dirty="0" smtClean="0"/>
              <a:t>..</a:t>
            </a:r>
            <a:r>
              <a:rPr dirty="0" smtClean="0"/>
              <a:t>.’</a:t>
            </a:r>
            <a:endParaRPr lang="en-US" dirty="0" smtClean="0"/>
          </a:p>
          <a:p>
            <a:pPr marL="0" lvl="0" indent="0">
              <a:spcBef>
                <a:spcPts val="500"/>
              </a:spcBef>
              <a:spcAft>
                <a:spcPts val="2400"/>
              </a:spcAft>
              <a:buSzTx/>
              <a:buNone/>
            </a:pPr>
            <a:r>
              <a:rPr sz="1400" i="1" dirty="0" smtClean="0"/>
              <a:t>Article </a:t>
            </a:r>
            <a:r>
              <a:rPr sz="1400" i="1" dirty="0"/>
              <a:t>25 of The Universal Declaration of Human Rights</a:t>
            </a:r>
          </a:p>
          <a:p>
            <a:pPr marL="0" lvl="0" indent="0">
              <a:spcBef>
                <a:spcPts val="500"/>
              </a:spcBef>
              <a:spcAft>
                <a:spcPts val="0"/>
              </a:spcAft>
              <a:buSzTx/>
              <a:buNone/>
            </a:pPr>
            <a:r>
              <a:rPr dirty="0" smtClean="0"/>
              <a:t>‘</a:t>
            </a:r>
            <a:r>
              <a:rPr dirty="0"/>
              <a:t>The State itself must refrain from </a:t>
            </a:r>
            <a:r>
              <a:rPr dirty="0" smtClean="0"/>
              <a:t>force</a:t>
            </a:r>
            <a:r>
              <a:rPr lang="en-US" dirty="0" smtClean="0"/>
              <a:t>d</a:t>
            </a:r>
            <a:r>
              <a:rPr dirty="0" smtClean="0"/>
              <a:t> </a:t>
            </a:r>
            <a:r>
              <a:rPr dirty="0"/>
              <a:t>evictions and ensure that the law is enforced against its agents or third parties who carry out forced evictions</a:t>
            </a:r>
            <a:r>
              <a:rPr dirty="0" smtClean="0"/>
              <a:t>.’</a:t>
            </a:r>
            <a:endParaRPr lang="en-US" dirty="0" smtClean="0"/>
          </a:p>
          <a:p>
            <a:pPr marL="0" lvl="0" indent="0">
              <a:spcBef>
                <a:spcPts val="500"/>
              </a:spcBef>
              <a:spcAft>
                <a:spcPts val="2400"/>
              </a:spcAft>
              <a:buSzTx/>
              <a:buNone/>
            </a:pPr>
            <a:r>
              <a:rPr lang="en-US" sz="1400" i="1" dirty="0" smtClean="0">
                <a:ea typeface="Verdana" panose="020B0604030504040204" pitchFamily="34" charset="0"/>
                <a:sym typeface="Calibri"/>
              </a:rPr>
              <a:t>International Covenant on Economic, Social and Cultural Rights</a:t>
            </a:r>
            <a:r>
              <a:rPr sz="1400" i="1" dirty="0" smtClean="0">
                <a:ea typeface="Verdana" panose="020B0604030504040204" pitchFamily="34" charset="0"/>
                <a:sym typeface="Calibri"/>
              </a:rPr>
              <a:t>, General comment No. 7 </a:t>
            </a:r>
            <a:r>
              <a:rPr dirty="0" smtClean="0">
                <a:ea typeface="Verdana" panose="020B0604030504040204" pitchFamily="34" charset="0"/>
                <a:sym typeface="Calibri"/>
              </a:rPr>
              <a:t>  </a:t>
            </a:r>
          </a:p>
          <a:p>
            <a:pPr marL="0" lvl="8" indent="0">
              <a:spcBef>
                <a:spcPts val="500"/>
              </a:spcBef>
              <a:buSzTx/>
              <a:buNone/>
            </a:pPr>
            <a:r>
              <a:rPr lang="en-US" sz="2000" b="1" i="1" dirty="0" smtClean="0">
                <a:latin typeface="Myriad Pro"/>
                <a:ea typeface="Verdana" panose="020B0604030504040204" pitchFamily="34" charset="0"/>
                <a:cs typeface="Myriad Pro"/>
                <a:sym typeface="Calibri"/>
              </a:rPr>
              <a:t>&gt;&gt;</a:t>
            </a:r>
            <a:r>
              <a:rPr sz="2000" b="1" i="1" dirty="0" smtClean="0">
                <a:latin typeface="Myriad Pro"/>
                <a:ea typeface="Verdana" panose="020B0604030504040204" pitchFamily="34" charset="0"/>
                <a:cs typeface="Myriad Pro"/>
                <a:sym typeface="Calibri"/>
              </a:rPr>
              <a:t>Question</a:t>
            </a:r>
            <a:r>
              <a:rPr sz="2000" b="1" i="1" dirty="0">
                <a:latin typeface="Myriad Pro"/>
                <a:ea typeface="Verdana" panose="020B0604030504040204" pitchFamily="34" charset="0"/>
                <a:cs typeface="Myriad Pro"/>
                <a:sym typeface="Calibri"/>
              </a:rPr>
              <a:t>: </a:t>
            </a:r>
            <a:endParaRPr lang="en-US" sz="2000" b="1" i="1" dirty="0" smtClean="0">
              <a:latin typeface="Myriad Pro"/>
              <a:ea typeface="Verdana" panose="020B0604030504040204" pitchFamily="34" charset="0"/>
              <a:cs typeface="Myriad Pro"/>
              <a:sym typeface="Calibri"/>
            </a:endParaRPr>
          </a:p>
          <a:p>
            <a:pPr marL="0" lvl="8" indent="0">
              <a:spcBef>
                <a:spcPts val="500"/>
              </a:spcBef>
              <a:buSzTx/>
              <a:buNone/>
            </a:pPr>
            <a:r>
              <a:rPr sz="2000" i="1" dirty="0" smtClean="0">
                <a:latin typeface="Myriad Pro"/>
                <a:ea typeface="Verdana" panose="020B0604030504040204" pitchFamily="34" charset="0"/>
                <a:cs typeface="Myriad Pro"/>
                <a:sym typeface="Calibri"/>
              </a:rPr>
              <a:t>To </a:t>
            </a:r>
            <a:r>
              <a:rPr sz="2000" i="1" dirty="0">
                <a:latin typeface="Myriad Pro"/>
                <a:ea typeface="Verdana" panose="020B0604030504040204" pitchFamily="34" charset="0"/>
                <a:cs typeface="Myriad Pro"/>
                <a:sym typeface="Calibri"/>
              </a:rPr>
              <a:t>what extent are these principles being </a:t>
            </a:r>
            <a:r>
              <a:rPr sz="2000" i="1" dirty="0" smtClean="0">
                <a:latin typeface="Myriad Pro"/>
                <a:ea typeface="Verdana" panose="020B0604030504040204" pitchFamily="34" charset="0"/>
                <a:cs typeface="Myriad Pro"/>
                <a:sym typeface="Calibri"/>
              </a:rPr>
              <a:t>upheld </a:t>
            </a:r>
            <a:r>
              <a:rPr sz="2000" i="1" dirty="0">
                <a:latin typeface="Myriad Pro"/>
                <a:ea typeface="Verdana" panose="020B0604030504040204" pitchFamily="34" charset="0"/>
                <a:cs typeface="Myriad Pro"/>
                <a:sym typeface="Calibri"/>
              </a:rPr>
              <a:t>in your country?</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12</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a:spLocks noGrp="1"/>
          </p:cNvSpPr>
          <p:nvPr>
            <p:ph type="title"/>
          </p:nvPr>
        </p:nvSpPr>
        <p:spPr>
          <a:xfrm>
            <a:off x="457200" y="609600"/>
            <a:ext cx="8229600" cy="584777"/>
          </a:xfrm>
          <a:prstGeom prst="rect">
            <a:avLst/>
          </a:prstGeom>
        </p:spPr>
        <p:txBody>
          <a:bodyPr lIns="0" tIns="0" rIns="0" bIns="0">
            <a:normAutofit/>
          </a:bodyPr>
          <a:lstStyle>
            <a:lvl1pPr algn="ctr"/>
          </a:lstStyle>
          <a:p>
            <a:pPr lvl="0" algn="l">
              <a:defRPr sz="1800" cap="none">
                <a:solidFill>
                  <a:srgbClr val="000000"/>
                </a:solidFill>
              </a:defRPr>
            </a:pPr>
            <a:r>
              <a:rPr lang="en-US" sz="3500" cap="none" dirty="0" smtClean="0">
                <a:solidFill>
                  <a:srgbClr val="416220"/>
                </a:solidFill>
              </a:rPr>
              <a:t>Right to Adequate Housing</a:t>
            </a:r>
            <a:endParaRPr lang="en-US" sz="3500" cap="none" dirty="0">
              <a:solidFill>
                <a:srgbClr val="416220"/>
              </a:solidFill>
            </a:endParaRPr>
          </a:p>
        </p:txBody>
      </p:sp>
      <p:sp>
        <p:nvSpPr>
          <p:cNvPr id="96" name="Shape 96"/>
          <p:cNvSpPr>
            <a:spLocks noGrp="1"/>
          </p:cNvSpPr>
          <p:nvPr>
            <p:ph type="body" idx="1"/>
          </p:nvPr>
        </p:nvSpPr>
        <p:spPr>
          <a:xfrm>
            <a:off x="457200" y="1676400"/>
            <a:ext cx="8229600" cy="4525963"/>
          </a:xfrm>
          <a:prstGeom prst="rect">
            <a:avLst/>
          </a:prstGeom>
        </p:spPr>
        <p:txBody>
          <a:bodyPr>
            <a:noAutofit/>
          </a:bodyPr>
          <a:lstStyle/>
          <a:p>
            <a:pPr marL="0" lvl="0" indent="0">
              <a:spcBef>
                <a:spcPts val="500"/>
              </a:spcBef>
              <a:buSzTx/>
              <a:buNone/>
            </a:pPr>
            <a:r>
              <a:rPr dirty="0">
                <a:ea typeface="Verdana Bold"/>
                <a:sym typeface="Verdana Bold"/>
              </a:rPr>
              <a:t>Freedoms</a:t>
            </a:r>
            <a:endParaRPr dirty="0"/>
          </a:p>
          <a:p>
            <a:pPr marL="268288" lvl="0" indent="-268288">
              <a:spcBef>
                <a:spcPts val="500"/>
              </a:spcBef>
            </a:pPr>
            <a:r>
              <a:rPr dirty="0" smtClean="0"/>
              <a:t>Protection </a:t>
            </a:r>
            <a:r>
              <a:rPr dirty="0"/>
              <a:t>against forced evictions and the arbitrary destruction and demolition of one’s home</a:t>
            </a:r>
          </a:p>
          <a:p>
            <a:pPr marL="268288" lvl="0" indent="-268288">
              <a:spcBef>
                <a:spcPts val="500"/>
              </a:spcBef>
            </a:pPr>
            <a:r>
              <a:rPr dirty="0"/>
              <a:t>The right to be free from arbitrary interference with one’s home, privacy and family</a:t>
            </a:r>
          </a:p>
          <a:p>
            <a:pPr marL="268288" lvl="0" indent="-268288">
              <a:spcBef>
                <a:spcPts val="500"/>
              </a:spcBef>
            </a:pPr>
            <a:r>
              <a:rPr dirty="0"/>
              <a:t>The right to choose one’s residence, to determine where to live and to freedom of movement</a:t>
            </a:r>
          </a:p>
          <a:p>
            <a:pPr marL="0" lvl="0" indent="0">
              <a:spcAft>
                <a:spcPts val="0"/>
              </a:spcAft>
              <a:buSzTx/>
              <a:buNone/>
            </a:pPr>
            <a:r>
              <a:rPr sz="1400" b="1" i="1" dirty="0" smtClean="0"/>
              <a:t>Source</a:t>
            </a:r>
            <a:r>
              <a:rPr sz="1400" b="1" i="1" dirty="0"/>
              <a:t>: </a:t>
            </a:r>
            <a:r>
              <a:rPr sz="1400" i="1" dirty="0"/>
              <a:t>The United Nations Committee on Economic, Social and Cultural Rights</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13</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a:spLocks noGrp="1"/>
          </p:cNvSpPr>
          <p:nvPr>
            <p:ph type="title"/>
          </p:nvPr>
        </p:nvSpPr>
        <p:spPr>
          <a:xfrm>
            <a:off x="457200" y="609600"/>
            <a:ext cx="8229600" cy="584777"/>
          </a:xfrm>
          <a:prstGeom prst="rect">
            <a:avLst/>
          </a:prstGeom>
        </p:spPr>
        <p:txBody>
          <a:bodyPr lIns="0" tIns="0" rIns="0" bIns="0">
            <a:normAutofit/>
          </a:bodyPr>
          <a:lstStyle>
            <a:lvl1pPr algn="ctr"/>
          </a:lstStyle>
          <a:p>
            <a:pPr lvl="0" algn="l">
              <a:defRPr sz="1800" cap="none">
                <a:solidFill>
                  <a:srgbClr val="000000"/>
                </a:solidFill>
              </a:defRPr>
            </a:pPr>
            <a:r>
              <a:rPr lang="en-US" sz="3500" cap="none" dirty="0" smtClean="0">
                <a:solidFill>
                  <a:srgbClr val="416220"/>
                </a:solidFill>
              </a:rPr>
              <a:t>Right to Adequate Housing</a:t>
            </a:r>
            <a:endParaRPr lang="en-US" sz="3500" cap="none" dirty="0">
              <a:solidFill>
                <a:srgbClr val="416220"/>
              </a:solidFill>
            </a:endParaRPr>
          </a:p>
        </p:txBody>
      </p:sp>
      <p:sp>
        <p:nvSpPr>
          <p:cNvPr id="100" name="Shape 100"/>
          <p:cNvSpPr>
            <a:spLocks noGrp="1"/>
          </p:cNvSpPr>
          <p:nvPr>
            <p:ph type="body" idx="1"/>
          </p:nvPr>
        </p:nvSpPr>
        <p:spPr>
          <a:xfrm>
            <a:off x="457200" y="1828800"/>
            <a:ext cx="8229600" cy="4297363"/>
          </a:xfrm>
          <a:prstGeom prst="rect">
            <a:avLst/>
          </a:prstGeom>
        </p:spPr>
        <p:txBody>
          <a:bodyPr>
            <a:normAutofit/>
          </a:bodyPr>
          <a:lstStyle/>
          <a:p>
            <a:pPr marL="0" lvl="0" indent="0">
              <a:spcBef>
                <a:spcPts val="600"/>
              </a:spcBef>
              <a:buSzTx/>
              <a:buNone/>
            </a:pPr>
            <a:r>
              <a:rPr dirty="0">
                <a:ea typeface="Verdana Bold"/>
                <a:sym typeface="Verdana Bold"/>
              </a:rPr>
              <a:t>Entitlements</a:t>
            </a:r>
            <a:endParaRPr dirty="0"/>
          </a:p>
          <a:p>
            <a:pPr marL="268288" lvl="0" indent="-268288">
              <a:spcBef>
                <a:spcPts val="500"/>
              </a:spcBef>
            </a:pPr>
            <a:r>
              <a:rPr dirty="0" smtClean="0"/>
              <a:t>Security </a:t>
            </a:r>
            <a:r>
              <a:rPr dirty="0"/>
              <a:t>of tenure</a:t>
            </a:r>
          </a:p>
          <a:p>
            <a:pPr marL="268288" lvl="0" indent="-268288">
              <a:spcBef>
                <a:spcPts val="500"/>
              </a:spcBef>
            </a:pPr>
            <a:r>
              <a:rPr dirty="0"/>
              <a:t>Housing, land and property restitution</a:t>
            </a:r>
          </a:p>
          <a:p>
            <a:pPr marL="268288" lvl="0" indent="-268288">
              <a:spcBef>
                <a:spcPts val="500"/>
              </a:spcBef>
            </a:pPr>
            <a:r>
              <a:rPr dirty="0"/>
              <a:t>Equal and non-discriminatory access to adequate housing</a:t>
            </a:r>
          </a:p>
          <a:p>
            <a:pPr marL="268288" lvl="0" indent="-268288">
              <a:spcBef>
                <a:spcPts val="500"/>
              </a:spcBef>
            </a:pPr>
            <a:r>
              <a:rPr dirty="0"/>
              <a:t>Participation in housing-related decision-making at the national and community levels</a:t>
            </a:r>
          </a:p>
          <a:p>
            <a:pPr marL="0" lvl="0" indent="0">
              <a:buSzTx/>
              <a:buNone/>
            </a:pPr>
            <a:r>
              <a:rPr sz="1400" b="1" i="1" dirty="0" smtClean="0"/>
              <a:t>Source</a:t>
            </a:r>
            <a:r>
              <a:rPr sz="1400" b="1" i="1" dirty="0"/>
              <a:t>: </a:t>
            </a:r>
            <a:r>
              <a:rPr sz="1400" i="1" dirty="0"/>
              <a:t>The United Nations Committee on Economic, Social and Cultural Rights</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14</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p:cNvSpPr>
          <p:nvPr>
            <p:ph type="title"/>
          </p:nvPr>
        </p:nvSpPr>
        <p:spPr>
          <a:xfrm>
            <a:off x="457200" y="685800"/>
            <a:ext cx="8229600" cy="584777"/>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Alternatives to Eviction</a:t>
            </a:r>
            <a:endParaRPr lang="en-US" sz="3500" cap="none" dirty="0">
              <a:solidFill>
                <a:srgbClr val="416220"/>
              </a:solidFill>
            </a:endParaRPr>
          </a:p>
        </p:txBody>
      </p:sp>
      <p:sp>
        <p:nvSpPr>
          <p:cNvPr id="104" name="Shape 104"/>
          <p:cNvSpPr>
            <a:spLocks noGrp="1"/>
          </p:cNvSpPr>
          <p:nvPr>
            <p:ph type="body" idx="1"/>
          </p:nvPr>
        </p:nvSpPr>
        <p:spPr>
          <a:xfrm>
            <a:off x="457200" y="1600200"/>
            <a:ext cx="8229600" cy="4525963"/>
          </a:xfrm>
          <a:prstGeom prst="rect">
            <a:avLst/>
          </a:prstGeom>
        </p:spPr>
        <p:txBody>
          <a:bodyPr>
            <a:noAutofit/>
          </a:bodyPr>
          <a:lstStyle/>
          <a:p>
            <a:pPr marL="0" lvl="0" indent="0">
              <a:spcBef>
                <a:spcPts val="500"/>
              </a:spcBef>
              <a:spcAft>
                <a:spcPts val="1800"/>
              </a:spcAft>
              <a:buSzTx/>
              <a:buNone/>
            </a:pPr>
            <a:r>
              <a:rPr dirty="0"/>
              <a:t>‘One of the best ways for cities to help their </a:t>
            </a:r>
            <a:r>
              <a:rPr dirty="0" smtClean="0"/>
              <a:t>poor</a:t>
            </a:r>
            <a:r>
              <a:rPr lang="en-US" dirty="0" smtClean="0"/>
              <a:t> </a:t>
            </a:r>
            <a:r>
              <a:rPr dirty="0" smtClean="0"/>
              <a:t>citizens </a:t>
            </a:r>
            <a:r>
              <a:rPr dirty="0"/>
              <a:t>access better housing and living conditions </a:t>
            </a:r>
            <a:r>
              <a:rPr dirty="0" smtClean="0"/>
              <a:t>is </a:t>
            </a:r>
            <a:r>
              <a:rPr dirty="0"/>
              <a:t>by providing secure tenure in the informal </a:t>
            </a:r>
            <a:r>
              <a:rPr dirty="0" smtClean="0"/>
              <a:t>settlements </a:t>
            </a:r>
            <a:r>
              <a:rPr dirty="0"/>
              <a:t>where they already </a:t>
            </a:r>
            <a:r>
              <a:rPr dirty="0" smtClean="0"/>
              <a:t>live</a:t>
            </a:r>
            <a:r>
              <a:rPr lang="en-US" dirty="0" smtClean="0"/>
              <a:t>…</a:t>
            </a:r>
            <a:r>
              <a:rPr dirty="0" smtClean="0"/>
              <a:t>and then</a:t>
            </a:r>
            <a:r>
              <a:rPr lang="en-US" dirty="0" smtClean="0"/>
              <a:t> </a:t>
            </a:r>
            <a:r>
              <a:rPr dirty="0" smtClean="0"/>
              <a:t>working </a:t>
            </a:r>
            <a:r>
              <a:rPr dirty="0"/>
              <a:t>with  them to upgrade their settlements </a:t>
            </a:r>
            <a:r>
              <a:rPr dirty="0" smtClean="0"/>
              <a:t>together</a:t>
            </a:r>
            <a:r>
              <a:rPr dirty="0"/>
              <a:t>.’</a:t>
            </a:r>
          </a:p>
          <a:p>
            <a:pPr lvl="0">
              <a:spcBef>
                <a:spcPts val="500"/>
              </a:spcBef>
              <a:spcAft>
                <a:spcPts val="600"/>
              </a:spcAft>
              <a:buSzTx/>
              <a:buNone/>
            </a:pPr>
            <a:r>
              <a:rPr lang="en-US" b="1" i="1" dirty="0" smtClean="0"/>
              <a:t>&gt;&gt;</a:t>
            </a:r>
            <a:r>
              <a:rPr b="1" i="1" dirty="0" smtClean="0"/>
              <a:t>Questions</a:t>
            </a:r>
            <a:r>
              <a:rPr b="1" i="1" dirty="0"/>
              <a:t>:							</a:t>
            </a:r>
          </a:p>
          <a:p>
            <a:pPr lvl="0">
              <a:spcBef>
                <a:spcPts val="500"/>
              </a:spcBef>
              <a:spcAft>
                <a:spcPts val="600"/>
              </a:spcAft>
              <a:buSzTx/>
              <a:buNone/>
            </a:pPr>
            <a:r>
              <a:rPr i="1" dirty="0"/>
              <a:t>Why are almost all evictions preventable?</a:t>
            </a:r>
          </a:p>
          <a:p>
            <a:pPr lvl="0">
              <a:spcBef>
                <a:spcPts val="500"/>
              </a:spcBef>
              <a:spcAft>
                <a:spcPts val="600"/>
              </a:spcAft>
              <a:buSzTx/>
              <a:buNone/>
            </a:pPr>
            <a:r>
              <a:rPr i="1" dirty="0"/>
              <a:t>What alternatives are there to on-site upgrading?</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15</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634422"/>
            <a:ext cx="8229600" cy="584778"/>
          </a:xfrm>
          <a:prstGeom prst="rect">
            <a:avLst/>
          </a:prstGeom>
        </p:spPr>
        <p:txBody>
          <a:bodyPr lIns="0" tIns="0" rIns="0" bIns="0">
            <a:normAutofit/>
          </a:bodyPr>
          <a:lstStyle/>
          <a:p>
            <a:pPr lvl="0">
              <a:defRPr sz="1800" cap="none">
                <a:solidFill>
                  <a:srgbClr val="000000"/>
                </a:solidFill>
              </a:defRPr>
            </a:pPr>
            <a:r>
              <a:rPr lang="nl-NL" sz="3500" cap="none" dirty="0" err="1" smtClean="0">
                <a:solidFill>
                  <a:srgbClr val="416220"/>
                </a:solidFill>
              </a:rPr>
              <a:t>Resettlement</a:t>
            </a:r>
            <a:r>
              <a:rPr lang="nl-NL" sz="3500" cap="none" dirty="0" smtClean="0">
                <a:solidFill>
                  <a:srgbClr val="416220"/>
                </a:solidFill>
              </a:rPr>
              <a:t> </a:t>
            </a:r>
            <a:r>
              <a:rPr lang="nl-NL" sz="3500" cap="none" dirty="0" err="1" smtClean="0">
                <a:solidFill>
                  <a:srgbClr val="416220"/>
                </a:solidFill>
              </a:rPr>
              <a:t>Guidelines</a:t>
            </a:r>
            <a:endParaRPr lang="nl-NL" sz="3500" cap="none" dirty="0">
              <a:solidFill>
                <a:srgbClr val="416220"/>
              </a:solidFill>
            </a:endParaRPr>
          </a:p>
        </p:txBody>
      </p:sp>
      <p:sp>
        <p:nvSpPr>
          <p:cNvPr id="108" name="Shape 108"/>
          <p:cNvSpPr>
            <a:spLocks noGrp="1"/>
          </p:cNvSpPr>
          <p:nvPr>
            <p:ph type="body" idx="1"/>
          </p:nvPr>
        </p:nvSpPr>
        <p:spPr>
          <a:xfrm>
            <a:off x="457200" y="1600200"/>
            <a:ext cx="8229600" cy="4525963"/>
          </a:xfrm>
          <a:prstGeom prst="rect">
            <a:avLst/>
          </a:prstGeom>
        </p:spPr>
        <p:txBody>
          <a:bodyPr>
            <a:noAutofit/>
          </a:bodyPr>
          <a:lstStyle/>
          <a:p>
            <a:pPr marL="268288" lvl="0" indent="-268288">
              <a:spcBef>
                <a:spcPts val="500"/>
              </a:spcBef>
            </a:pPr>
            <a:r>
              <a:rPr dirty="0"/>
              <a:t>Involve the affected people</a:t>
            </a:r>
          </a:p>
          <a:p>
            <a:pPr marL="268288" lvl="0" indent="-268288">
              <a:spcBef>
                <a:spcPts val="500"/>
              </a:spcBef>
            </a:pPr>
            <a:r>
              <a:rPr dirty="0"/>
              <a:t>Support organization of communities</a:t>
            </a:r>
          </a:p>
          <a:p>
            <a:pPr marL="268288" lvl="0" indent="-268288">
              <a:spcBef>
                <a:spcPts val="500"/>
              </a:spcBef>
            </a:pPr>
            <a:r>
              <a:rPr dirty="0"/>
              <a:t>Provide information about the resettlement</a:t>
            </a:r>
          </a:p>
          <a:p>
            <a:pPr marL="268288" lvl="0" indent="-268288">
              <a:spcBef>
                <a:spcPts val="500"/>
              </a:spcBef>
            </a:pPr>
            <a:r>
              <a:rPr dirty="0"/>
              <a:t>Make use of best practices from other cities/countries</a:t>
            </a:r>
          </a:p>
          <a:p>
            <a:pPr marL="268288" lvl="0" indent="-268288">
              <a:spcBef>
                <a:spcPts val="500"/>
              </a:spcBef>
            </a:pPr>
            <a:r>
              <a:rPr dirty="0"/>
              <a:t>Survey the communities</a:t>
            </a:r>
          </a:p>
          <a:p>
            <a:pPr marL="268288" lvl="0" indent="-268288">
              <a:spcBef>
                <a:spcPts val="500"/>
              </a:spcBef>
            </a:pPr>
            <a:r>
              <a:rPr dirty="0"/>
              <a:t>Prepare the new plan</a:t>
            </a:r>
          </a:p>
          <a:p>
            <a:pPr marL="268288" lvl="0" indent="-268288">
              <a:spcBef>
                <a:spcPts val="500"/>
              </a:spcBef>
            </a:pPr>
            <a:r>
              <a:rPr dirty="0"/>
              <a:t>Select the new site</a:t>
            </a:r>
          </a:p>
          <a:p>
            <a:pPr marL="268288" lvl="0" indent="-268288">
              <a:spcBef>
                <a:spcPts val="500"/>
              </a:spcBef>
            </a:pPr>
            <a:r>
              <a:rPr dirty="0"/>
              <a:t>Prepare the new site</a:t>
            </a:r>
          </a:p>
          <a:p>
            <a:pPr marL="268288" lvl="0" indent="-268288">
              <a:spcBef>
                <a:spcPts val="500"/>
              </a:spcBef>
            </a:pPr>
            <a:r>
              <a:rPr dirty="0"/>
              <a:t>Organize the move</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16</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Seven Ways to Avoid Eviction</a:t>
            </a:r>
            <a:endParaRPr lang="en-US" sz="3500" cap="none" dirty="0">
              <a:solidFill>
                <a:srgbClr val="416220"/>
              </a:solidFill>
            </a:endParaRPr>
          </a:p>
        </p:txBody>
      </p:sp>
      <p:sp>
        <p:nvSpPr>
          <p:cNvPr id="112" name="Shape 112"/>
          <p:cNvSpPr>
            <a:spLocks noGrp="1"/>
          </p:cNvSpPr>
          <p:nvPr>
            <p:ph type="body" idx="1"/>
          </p:nvPr>
        </p:nvSpPr>
        <p:spPr>
          <a:xfrm>
            <a:off x="457200" y="1600200"/>
            <a:ext cx="8229600" cy="4525963"/>
          </a:xfrm>
          <a:prstGeom prst="rect">
            <a:avLst/>
          </a:prstGeom>
        </p:spPr>
        <p:txBody>
          <a:bodyPr>
            <a:noAutofit/>
          </a:bodyPr>
          <a:lstStyle/>
          <a:p>
            <a:pPr marL="385762" lvl="0" indent="-385762">
              <a:spcAft>
                <a:spcPts val="600"/>
              </a:spcAft>
            </a:pPr>
            <a:r>
              <a:rPr dirty="0" err="1"/>
              <a:t>Recognise</a:t>
            </a:r>
            <a:r>
              <a:rPr dirty="0"/>
              <a:t> the poor are only trying to survive</a:t>
            </a:r>
          </a:p>
          <a:p>
            <a:pPr marL="385762" lvl="0" indent="-385762">
              <a:spcAft>
                <a:spcPts val="600"/>
              </a:spcAft>
            </a:pPr>
            <a:r>
              <a:rPr dirty="0"/>
              <a:t>Do not forcibly evict the poor from where they can provide  their own shelter and livelihood</a:t>
            </a:r>
          </a:p>
          <a:p>
            <a:pPr marL="385762" lvl="0" indent="-385762">
              <a:spcAft>
                <a:spcPts val="600"/>
              </a:spcAft>
            </a:pPr>
            <a:r>
              <a:rPr dirty="0"/>
              <a:t>Listen to views of residents before making decisions</a:t>
            </a:r>
          </a:p>
          <a:p>
            <a:pPr marL="385762" lvl="0" indent="-385762">
              <a:spcAft>
                <a:spcPts val="600"/>
              </a:spcAft>
            </a:pPr>
            <a:r>
              <a:rPr dirty="0"/>
              <a:t>Support strengthening of community organizations</a:t>
            </a:r>
          </a:p>
          <a:p>
            <a:pPr marL="385762" lvl="0" indent="-385762">
              <a:spcAft>
                <a:spcPts val="600"/>
              </a:spcAft>
            </a:pPr>
            <a:r>
              <a:rPr dirty="0"/>
              <a:t>Prepare development plans in collaboration with poor communities</a:t>
            </a:r>
          </a:p>
          <a:p>
            <a:pPr marL="385762" lvl="0" indent="-385762">
              <a:spcAft>
                <a:spcPts val="600"/>
              </a:spcAft>
            </a:pPr>
            <a:r>
              <a:rPr dirty="0"/>
              <a:t>Introduce better land management and administration plans</a:t>
            </a:r>
          </a:p>
          <a:p>
            <a:pPr marL="385762" lvl="0" indent="-385762">
              <a:spcAft>
                <a:spcPts val="2400"/>
              </a:spcAft>
            </a:pPr>
            <a:r>
              <a:rPr dirty="0"/>
              <a:t>Consider reviewing and reforming urban planning and eviction laws </a:t>
            </a:r>
          </a:p>
          <a:p>
            <a:pPr lvl="0">
              <a:spcAft>
                <a:spcPts val="600"/>
              </a:spcAft>
              <a:buSzTx/>
              <a:buNone/>
            </a:pPr>
            <a:r>
              <a:rPr lang="en-US" b="1" i="1" dirty="0" smtClean="0"/>
              <a:t>&gt;&gt;</a:t>
            </a:r>
            <a:r>
              <a:rPr b="1" i="1" dirty="0" smtClean="0"/>
              <a:t>Questions:</a:t>
            </a:r>
            <a:endParaRPr lang="en-US" b="1" i="1" dirty="0" smtClean="0"/>
          </a:p>
          <a:p>
            <a:pPr lvl="0">
              <a:spcAft>
                <a:spcPts val="600"/>
              </a:spcAft>
              <a:buSzTx/>
              <a:buNone/>
            </a:pPr>
            <a:r>
              <a:rPr i="1" dirty="0" smtClean="0"/>
              <a:t>How </a:t>
            </a:r>
            <a:r>
              <a:rPr i="1" dirty="0"/>
              <a:t>realistic are these prescriptions?</a:t>
            </a:r>
            <a:endParaRPr dirty="0"/>
          </a:p>
          <a:p>
            <a:pPr lvl="0">
              <a:spcAft>
                <a:spcPts val="600"/>
              </a:spcAft>
              <a:buSzTx/>
              <a:buNone/>
            </a:pPr>
            <a:r>
              <a:rPr i="1" dirty="0" smtClean="0"/>
              <a:t>What </a:t>
            </a:r>
            <a:r>
              <a:rPr i="1" dirty="0"/>
              <a:t>is the situation in your country?</a:t>
            </a:r>
            <a:endParaRPr dirty="0"/>
          </a:p>
          <a:p>
            <a:pPr lvl="0">
              <a:spcBef>
                <a:spcPts val="300"/>
              </a:spcBef>
              <a:spcAft>
                <a:spcPts val="0"/>
              </a:spcAft>
              <a:buSzTx/>
              <a:buNone/>
            </a:pPr>
            <a:r>
              <a:rPr dirty="0"/>
              <a:t>					</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17</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a:spLocks noGrp="1"/>
          </p:cNvSpPr>
          <p:nvPr>
            <p:ph type="title"/>
          </p:nvPr>
        </p:nvSpPr>
        <p:spPr>
          <a:xfrm>
            <a:off x="457200" y="287185"/>
            <a:ext cx="8610600" cy="932015"/>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Negotiating Tools for Avoiding Evictions</a:t>
            </a:r>
            <a:endParaRPr lang="en-US" sz="3500" cap="none" dirty="0">
              <a:solidFill>
                <a:srgbClr val="416220"/>
              </a:solidFill>
            </a:endParaRPr>
          </a:p>
        </p:txBody>
      </p:sp>
      <p:sp>
        <p:nvSpPr>
          <p:cNvPr id="116" name="Shape 116"/>
          <p:cNvSpPr>
            <a:spLocks noGrp="1"/>
          </p:cNvSpPr>
          <p:nvPr>
            <p:ph type="body" idx="1"/>
          </p:nvPr>
        </p:nvSpPr>
        <p:spPr>
          <a:xfrm>
            <a:off x="457200" y="1646237"/>
            <a:ext cx="8229600" cy="4525963"/>
          </a:xfrm>
          <a:prstGeom prst="rect">
            <a:avLst/>
          </a:prstGeom>
        </p:spPr>
        <p:txBody>
          <a:bodyPr>
            <a:normAutofit/>
          </a:bodyPr>
          <a:lstStyle/>
          <a:p>
            <a:pPr marL="268288" lvl="0" indent="-268288"/>
            <a:r>
              <a:rPr dirty="0">
                <a:ea typeface="Verdana Bold"/>
                <a:sym typeface="Verdana Bold"/>
              </a:rPr>
              <a:t>Community savings</a:t>
            </a:r>
            <a:r>
              <a:rPr dirty="0"/>
              <a:t>: giving access to greater financial resources</a:t>
            </a:r>
          </a:p>
          <a:p>
            <a:pPr marL="268288" lvl="0" indent="-268288"/>
            <a:r>
              <a:rPr dirty="0">
                <a:ea typeface="Verdana Bold"/>
                <a:sym typeface="Verdana Bold"/>
              </a:rPr>
              <a:t>Community enumeration</a:t>
            </a:r>
            <a:r>
              <a:rPr dirty="0"/>
              <a:t>: poor people doing their own counting</a:t>
            </a:r>
          </a:p>
          <a:p>
            <a:pPr marL="268288" lvl="0" indent="-268288"/>
            <a:r>
              <a:rPr dirty="0">
                <a:ea typeface="Verdana Bold"/>
                <a:sym typeface="Verdana Bold"/>
              </a:rPr>
              <a:t>Settlement mapping</a:t>
            </a:r>
            <a:r>
              <a:rPr dirty="0"/>
              <a:t>: making detailed settlement maps</a:t>
            </a:r>
          </a:p>
          <a:p>
            <a:pPr marL="268288" lvl="0" indent="-268288"/>
            <a:r>
              <a:rPr dirty="0">
                <a:ea typeface="Verdana Bold"/>
                <a:sym typeface="Verdana Bold"/>
              </a:rPr>
              <a:t>House model exhibitions</a:t>
            </a:r>
            <a:r>
              <a:rPr dirty="0"/>
              <a:t>: building full-scale house designs</a:t>
            </a:r>
          </a:p>
          <a:p>
            <a:pPr marL="268288" lvl="0" indent="-268288"/>
            <a:r>
              <a:rPr dirty="0">
                <a:ea typeface="Verdana Bold"/>
                <a:sym typeface="Verdana Bold"/>
              </a:rPr>
              <a:t>Negotiating with alternative plans</a:t>
            </a:r>
            <a:r>
              <a:rPr dirty="0"/>
              <a:t>: developing their own solutions</a:t>
            </a:r>
          </a:p>
          <a:p>
            <a:pPr marL="268288" lvl="0" indent="-268288"/>
            <a:r>
              <a:rPr dirty="0">
                <a:ea typeface="Verdana Bold"/>
                <a:sym typeface="Verdana Bold"/>
              </a:rPr>
              <a:t>Land searching</a:t>
            </a:r>
            <a:r>
              <a:rPr dirty="0"/>
              <a:t>: finding vacant land</a:t>
            </a:r>
          </a:p>
          <a:p>
            <a:pPr marL="268288" lvl="0" indent="-268288"/>
            <a:r>
              <a:rPr dirty="0">
                <a:ea typeface="Verdana Bold"/>
                <a:sym typeface="Verdana Bold"/>
              </a:rPr>
              <a:t>Shelter planning</a:t>
            </a:r>
            <a:r>
              <a:rPr dirty="0"/>
              <a:t>: participating in the planning process</a:t>
            </a:r>
          </a:p>
          <a:p>
            <a:pPr marL="268288" lvl="0" indent="-268288"/>
            <a:r>
              <a:rPr dirty="0">
                <a:ea typeface="Verdana Bold"/>
                <a:sym typeface="Verdana Bold"/>
              </a:rPr>
              <a:t>Exchange learning</a:t>
            </a:r>
            <a:r>
              <a:rPr dirty="0"/>
              <a:t>: community-to-community exchanges </a:t>
            </a:r>
          </a:p>
          <a:p>
            <a:pPr marL="268288" lvl="0" indent="-268288"/>
            <a:r>
              <a:rPr dirty="0">
                <a:ea typeface="Verdana Bold"/>
                <a:sym typeface="Verdana Bold"/>
              </a:rPr>
              <a:t>Network building</a:t>
            </a:r>
            <a:r>
              <a:rPr dirty="0"/>
              <a:t>: negotiating together</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18</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xfrm>
            <a:off x="457200" y="152400"/>
            <a:ext cx="6705600" cy="107721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Obligations Before any Eviction Takes Place</a:t>
            </a:r>
            <a:endParaRPr lang="en-US" sz="3500" cap="none" dirty="0">
              <a:solidFill>
                <a:srgbClr val="416220"/>
              </a:solidFill>
            </a:endParaRPr>
          </a:p>
        </p:txBody>
      </p:sp>
      <p:sp>
        <p:nvSpPr>
          <p:cNvPr id="120" name="Shape 120"/>
          <p:cNvSpPr>
            <a:spLocks noGrp="1"/>
          </p:cNvSpPr>
          <p:nvPr>
            <p:ph type="body" idx="1"/>
          </p:nvPr>
        </p:nvSpPr>
        <p:spPr>
          <a:xfrm>
            <a:off x="304800" y="1676400"/>
            <a:ext cx="8610600" cy="4572000"/>
          </a:xfrm>
          <a:prstGeom prst="rect">
            <a:avLst/>
          </a:prstGeom>
        </p:spPr>
        <p:txBody>
          <a:bodyPr>
            <a:noAutofit/>
          </a:bodyPr>
          <a:lstStyle/>
          <a:p>
            <a:pPr marL="288035" lvl="0" indent="-288035" defTabSz="384047">
              <a:spcBef>
                <a:spcPts val="300"/>
              </a:spcBef>
            </a:pPr>
            <a:r>
              <a:rPr dirty="0"/>
              <a:t>All alternatives to eviction have to be considered first</a:t>
            </a:r>
          </a:p>
          <a:p>
            <a:pPr marL="288035" lvl="0" indent="-288035" defTabSz="384047">
              <a:spcBef>
                <a:spcPts val="300"/>
              </a:spcBef>
            </a:pPr>
            <a:r>
              <a:rPr dirty="0" smtClean="0"/>
              <a:t>All </a:t>
            </a:r>
            <a:r>
              <a:rPr dirty="0"/>
              <a:t>projects should incorporate an eviction impact assessment</a:t>
            </a:r>
          </a:p>
          <a:p>
            <a:pPr marL="288035" lvl="0" indent="-288035" defTabSz="384047">
              <a:spcBef>
                <a:spcPts val="300"/>
              </a:spcBef>
            </a:pPr>
            <a:r>
              <a:rPr dirty="0" smtClean="0"/>
              <a:t>Evictions </a:t>
            </a:r>
            <a:r>
              <a:rPr dirty="0"/>
              <a:t>must respect human rights and due processes</a:t>
            </a:r>
          </a:p>
          <a:p>
            <a:pPr marL="288035" lvl="0" indent="-288035" defTabSz="384047">
              <a:spcBef>
                <a:spcPts val="300"/>
              </a:spcBef>
            </a:pPr>
            <a:r>
              <a:rPr dirty="0" smtClean="0"/>
              <a:t>The </a:t>
            </a:r>
            <a:r>
              <a:rPr dirty="0"/>
              <a:t>rights to information, consultation and participation should be respected at all stages of the process</a:t>
            </a:r>
          </a:p>
          <a:p>
            <a:pPr marL="288035" lvl="0" indent="-288035" defTabSz="384047">
              <a:spcBef>
                <a:spcPts val="300"/>
              </a:spcBef>
            </a:pPr>
            <a:r>
              <a:rPr dirty="0" smtClean="0"/>
              <a:t>Legal </a:t>
            </a:r>
            <a:r>
              <a:rPr dirty="0"/>
              <a:t>and other remedies should be available at all times</a:t>
            </a:r>
          </a:p>
          <a:p>
            <a:pPr marL="288035" lvl="0" indent="-288035" defTabSz="384047">
              <a:spcBef>
                <a:spcPts val="300"/>
              </a:spcBef>
            </a:pPr>
            <a:r>
              <a:rPr dirty="0" smtClean="0"/>
              <a:t>Forced </a:t>
            </a:r>
            <a:r>
              <a:rPr dirty="0"/>
              <a:t>evictions should not result in homelessness</a:t>
            </a:r>
          </a:p>
          <a:p>
            <a:pPr marL="288035" lvl="0" indent="-288035" defTabSz="384047">
              <a:spcBef>
                <a:spcPts val="300"/>
              </a:spcBef>
            </a:pPr>
            <a:r>
              <a:rPr dirty="0" smtClean="0"/>
              <a:t>Adequate </a:t>
            </a:r>
            <a:r>
              <a:rPr dirty="0"/>
              <a:t>compensation needs to be provided in advance</a:t>
            </a:r>
          </a:p>
          <a:p>
            <a:pPr marL="288035" lvl="0" indent="-288035" defTabSz="384047">
              <a:spcBef>
                <a:spcPts val="300"/>
              </a:spcBef>
            </a:pPr>
            <a:r>
              <a:rPr dirty="0" smtClean="0"/>
              <a:t>All </a:t>
            </a:r>
            <a:r>
              <a:rPr dirty="0"/>
              <a:t>necessary measures should be taken to minimize the </a:t>
            </a:r>
            <a:r>
              <a:rPr dirty="0" smtClean="0"/>
              <a:t>impact</a:t>
            </a:r>
            <a:r>
              <a:rPr i="1" dirty="0"/>
              <a:t>		</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19</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hape 50"/>
          <p:cNvSpPr>
            <a:spLocks noGrp="1"/>
          </p:cNvSpPr>
          <p:nvPr>
            <p:ph type="title"/>
          </p:nvPr>
        </p:nvSpPr>
        <p:spPr>
          <a:xfrm>
            <a:off x="457200" y="609600"/>
            <a:ext cx="8229600" cy="584778"/>
          </a:xfrm>
          <a:prstGeom prst="rect">
            <a:avLst/>
          </a:prstGeom>
          <a:ln>
            <a:noFill/>
          </a:ln>
        </p:spPr>
        <p:txBody>
          <a:bodyPr lIns="0" tIns="0" rIns="0" bIns="0">
            <a:noAutofit/>
          </a:bodyPr>
          <a:lstStyle/>
          <a:p>
            <a:pPr lvl="0">
              <a:defRPr sz="1800" cap="none">
                <a:solidFill>
                  <a:srgbClr val="000000"/>
                </a:solidFill>
              </a:defRPr>
            </a:pPr>
            <a:r>
              <a:rPr lang="pt-BR" sz="3500" cap="none" dirty="0" smtClean="0">
                <a:solidFill>
                  <a:srgbClr val="416220"/>
                </a:solidFill>
              </a:rPr>
              <a:t>Learning </a:t>
            </a:r>
            <a:r>
              <a:rPr lang="pt-BR" sz="3500" cap="none" dirty="0" err="1" smtClean="0">
                <a:solidFill>
                  <a:srgbClr val="416220"/>
                </a:solidFill>
              </a:rPr>
              <a:t>Outcomes</a:t>
            </a:r>
            <a:endParaRPr lang="pt-BR" sz="3500" cap="none" dirty="0">
              <a:solidFill>
                <a:srgbClr val="416220"/>
              </a:solidFill>
            </a:endParaRPr>
          </a:p>
        </p:txBody>
      </p:sp>
      <p:sp>
        <p:nvSpPr>
          <p:cNvPr id="52" name="Shape 52"/>
          <p:cNvSpPr>
            <a:spLocks noGrp="1"/>
          </p:cNvSpPr>
          <p:nvPr>
            <p:ph type="body" idx="1"/>
          </p:nvPr>
        </p:nvSpPr>
        <p:spPr>
          <a:xfrm>
            <a:off x="457200" y="1600200"/>
            <a:ext cx="8229600" cy="4525963"/>
          </a:xfrm>
          <a:prstGeom prst="rect">
            <a:avLst/>
          </a:prstGeom>
        </p:spPr>
        <p:txBody>
          <a:bodyPr>
            <a:normAutofit/>
          </a:bodyPr>
          <a:lstStyle/>
          <a:p>
            <a:pPr marL="0" lvl="0" indent="0">
              <a:spcBef>
                <a:spcPts val="600"/>
              </a:spcBef>
              <a:buSzTx/>
              <a:buNone/>
            </a:pPr>
            <a:r>
              <a:rPr dirty="0"/>
              <a:t>Participants will be able to:</a:t>
            </a:r>
          </a:p>
          <a:p>
            <a:pPr marL="268288" lvl="0" indent="-268288">
              <a:spcBef>
                <a:spcPts val="600"/>
              </a:spcBef>
            </a:pPr>
            <a:r>
              <a:rPr dirty="0" smtClean="0"/>
              <a:t>Understand </a:t>
            </a:r>
            <a:r>
              <a:rPr dirty="0"/>
              <a:t>causes of evictions and impacts on the lives and livelihoods of the urban poor</a:t>
            </a:r>
          </a:p>
          <a:p>
            <a:pPr marL="268288" lvl="0" indent="-268288">
              <a:spcBef>
                <a:spcPts val="600"/>
              </a:spcBef>
            </a:pPr>
            <a:r>
              <a:rPr dirty="0"/>
              <a:t>Describe the right to protection from forced </a:t>
            </a:r>
            <a:r>
              <a:rPr dirty="0" smtClean="0"/>
              <a:t>evictions</a:t>
            </a:r>
            <a:endParaRPr lang="en-US" dirty="0" smtClean="0"/>
          </a:p>
          <a:p>
            <a:pPr marL="268288" indent="-268288">
              <a:spcBef>
                <a:spcPts val="600"/>
              </a:spcBef>
            </a:pPr>
            <a:r>
              <a:rPr lang="en-US" dirty="0"/>
              <a:t>Identify alternatives to forced </a:t>
            </a:r>
            <a:r>
              <a:rPr lang="en-US" dirty="0" smtClean="0"/>
              <a:t>evictions</a:t>
            </a:r>
            <a:endParaRPr dirty="0"/>
          </a:p>
          <a:p>
            <a:pPr marL="268288" lvl="0" indent="-268288">
              <a:spcBef>
                <a:spcPts val="600"/>
              </a:spcBef>
            </a:pPr>
            <a:r>
              <a:rPr dirty="0"/>
              <a:t>Discuss obligations before, during and after </a:t>
            </a:r>
            <a:r>
              <a:rPr dirty="0" smtClean="0"/>
              <a:t>eviction</a:t>
            </a:r>
            <a:endParaRPr dirty="0"/>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a:spLocks noGrp="1"/>
          </p:cNvSpPr>
          <p:nvPr>
            <p:ph type="title"/>
          </p:nvPr>
        </p:nvSpPr>
        <p:spPr>
          <a:xfrm>
            <a:off x="457200" y="779626"/>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Eviction Impact Assessment (EVIA)</a:t>
            </a:r>
            <a:endParaRPr lang="en-US" sz="3500" cap="none" dirty="0">
              <a:solidFill>
                <a:srgbClr val="416220"/>
              </a:solidFill>
            </a:endParaRPr>
          </a:p>
        </p:txBody>
      </p:sp>
      <p:sp>
        <p:nvSpPr>
          <p:cNvPr id="124" name="Shape 124"/>
          <p:cNvSpPr>
            <a:spLocks noGrp="1"/>
          </p:cNvSpPr>
          <p:nvPr>
            <p:ph type="body" idx="1"/>
          </p:nvPr>
        </p:nvSpPr>
        <p:spPr>
          <a:xfrm>
            <a:off x="457200" y="1752600"/>
            <a:ext cx="8001000" cy="2819400"/>
          </a:xfrm>
          <a:prstGeom prst="rect">
            <a:avLst/>
          </a:prstGeom>
        </p:spPr>
        <p:txBody>
          <a:bodyPr>
            <a:normAutofit/>
          </a:bodyPr>
          <a:lstStyle/>
          <a:p>
            <a:pPr marL="268288" lvl="0" indent="-268288">
              <a:spcBef>
                <a:spcPts val="500"/>
              </a:spcBef>
            </a:pPr>
            <a:r>
              <a:rPr dirty="0"/>
              <a:t>Allows real cost of evictions to be </a:t>
            </a:r>
            <a:r>
              <a:rPr dirty="0" smtClean="0"/>
              <a:t>understood</a:t>
            </a:r>
            <a:endParaRPr dirty="0"/>
          </a:p>
          <a:p>
            <a:pPr marL="268288" lvl="0" indent="-268288">
              <a:spcBef>
                <a:spcPts val="500"/>
              </a:spcBef>
            </a:pPr>
            <a:r>
              <a:rPr dirty="0"/>
              <a:t>The cost of an eviction is more than the market value of the homes of the </a:t>
            </a:r>
            <a:r>
              <a:rPr dirty="0" smtClean="0"/>
              <a:t>affected</a:t>
            </a:r>
            <a:endParaRPr dirty="0"/>
          </a:p>
          <a:p>
            <a:pPr marL="268288" lvl="0" indent="-268288">
              <a:spcBef>
                <a:spcPts val="500"/>
              </a:spcBef>
            </a:pPr>
            <a:r>
              <a:rPr dirty="0"/>
              <a:t>EVIA should consider actions before, during and after the forced eviction </a:t>
            </a:r>
            <a:r>
              <a:rPr dirty="0" smtClean="0"/>
              <a:t>process</a:t>
            </a:r>
            <a:endParaRPr dirty="0"/>
          </a:p>
          <a:p>
            <a:pPr marL="268288" lvl="0" indent="-268288">
              <a:spcBef>
                <a:spcPts val="500"/>
              </a:spcBef>
            </a:pPr>
            <a:r>
              <a:rPr dirty="0"/>
              <a:t>Further guidelines exist on how to conduct EVIA</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20</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p:cNvSpPr>
          <p:nvPr>
            <p:ph type="title"/>
          </p:nvPr>
        </p:nvSpPr>
        <p:spPr>
          <a:xfrm>
            <a:off x="457200" y="228600"/>
            <a:ext cx="8229600" cy="1077218"/>
          </a:xfrm>
          <a:prstGeom prst="rect">
            <a:avLst/>
          </a:prstGeom>
        </p:spPr>
        <p:txBody>
          <a:bodyPr lIns="0" tIns="0" rIns="0" bIns="0">
            <a:normAutofit/>
          </a:bodyPr>
          <a:lstStyle/>
          <a:p>
            <a:pPr lvl="0">
              <a:defRPr sz="1800" cap="none">
                <a:solidFill>
                  <a:srgbClr val="000000"/>
                </a:solidFill>
              </a:defRPr>
            </a:pPr>
            <a:r>
              <a:rPr lang="fi-FI" sz="3500" cap="none" dirty="0" err="1" smtClean="0">
                <a:solidFill>
                  <a:srgbClr val="416220"/>
                </a:solidFill>
              </a:rPr>
              <a:t>When</a:t>
            </a:r>
            <a:r>
              <a:rPr lang="fi-FI" sz="3500" cap="none" dirty="0" smtClean="0">
                <a:solidFill>
                  <a:srgbClr val="416220"/>
                </a:solidFill>
              </a:rPr>
              <a:t> </a:t>
            </a:r>
            <a:r>
              <a:rPr lang="fi-FI" sz="3500" cap="none" dirty="0" err="1" smtClean="0">
                <a:solidFill>
                  <a:srgbClr val="416220"/>
                </a:solidFill>
              </a:rPr>
              <a:t>Evictions</a:t>
            </a:r>
            <a:r>
              <a:rPr lang="fi-FI" sz="3500" cap="none" dirty="0" smtClean="0">
                <a:solidFill>
                  <a:srgbClr val="416220"/>
                </a:solidFill>
              </a:rPr>
              <a:t> </a:t>
            </a:r>
            <a:r>
              <a:rPr lang="fi-FI" sz="3500" cap="none" dirty="0" err="1" smtClean="0">
                <a:solidFill>
                  <a:srgbClr val="416220"/>
                </a:solidFill>
              </a:rPr>
              <a:t>are</a:t>
            </a:r>
            <a:r>
              <a:rPr lang="fi-FI" sz="3500" cap="none" dirty="0" smtClean="0">
                <a:solidFill>
                  <a:srgbClr val="416220"/>
                </a:solidFill>
              </a:rPr>
              <a:t> </a:t>
            </a:r>
            <a:r>
              <a:rPr lang="fi-FI" sz="3500" cap="none" dirty="0" err="1" smtClean="0">
                <a:solidFill>
                  <a:srgbClr val="416220"/>
                </a:solidFill>
              </a:rPr>
              <a:t>Unavoidable</a:t>
            </a:r>
            <a:r>
              <a:rPr lang="fi-FI" sz="3500" cap="none" dirty="0" smtClean="0">
                <a:solidFill>
                  <a:srgbClr val="416220"/>
                </a:solidFill>
              </a:rPr>
              <a:t> </a:t>
            </a:r>
            <a:r>
              <a:rPr lang="fi-FI" sz="3500" cap="none" dirty="0" err="1" smtClean="0">
                <a:solidFill>
                  <a:srgbClr val="416220"/>
                </a:solidFill>
              </a:rPr>
              <a:t>Ensure</a:t>
            </a:r>
            <a:r>
              <a:rPr lang="fi-FI" sz="3500" cap="none" dirty="0" smtClean="0">
                <a:solidFill>
                  <a:srgbClr val="416220"/>
                </a:solidFill>
              </a:rPr>
              <a:t> </a:t>
            </a:r>
            <a:r>
              <a:rPr lang="fi-FI" sz="3500" cap="none" dirty="0" err="1" smtClean="0">
                <a:solidFill>
                  <a:srgbClr val="416220"/>
                </a:solidFill>
              </a:rPr>
              <a:t>That</a:t>
            </a:r>
            <a:r>
              <a:rPr lang="fi-FI" sz="3500" cap="none" dirty="0" smtClean="0">
                <a:solidFill>
                  <a:srgbClr val="416220"/>
                </a:solidFill>
              </a:rPr>
              <a:t>:</a:t>
            </a:r>
            <a:endParaRPr lang="fi-FI" sz="3500" cap="none" dirty="0">
              <a:solidFill>
                <a:srgbClr val="416220"/>
              </a:solidFill>
            </a:endParaRPr>
          </a:p>
        </p:txBody>
      </p:sp>
      <p:sp>
        <p:nvSpPr>
          <p:cNvPr id="128" name="Shape 128"/>
          <p:cNvSpPr>
            <a:spLocks noGrp="1"/>
          </p:cNvSpPr>
          <p:nvPr>
            <p:ph type="body" idx="1"/>
          </p:nvPr>
        </p:nvSpPr>
        <p:spPr>
          <a:xfrm>
            <a:off x="457201" y="1676400"/>
            <a:ext cx="8686801" cy="4495800"/>
          </a:xfrm>
          <a:prstGeom prst="rect">
            <a:avLst/>
          </a:prstGeom>
        </p:spPr>
        <p:txBody>
          <a:bodyPr>
            <a:normAutofit/>
          </a:bodyPr>
          <a:lstStyle/>
          <a:p>
            <a:pPr marL="268288" lvl="0" indent="-268288">
              <a:spcBef>
                <a:spcPts val="500"/>
              </a:spcBef>
            </a:pPr>
            <a:r>
              <a:rPr dirty="0"/>
              <a:t>Well-planned and clear procedures are in place </a:t>
            </a:r>
          </a:p>
          <a:p>
            <a:pPr marL="268288" lvl="0" indent="-268288">
              <a:spcBef>
                <a:spcPts val="500"/>
              </a:spcBef>
            </a:pPr>
            <a:r>
              <a:rPr dirty="0"/>
              <a:t>Evictees should not be coerced to destroy their dwellings and structures and should be given the opportunity of salvaging belongings </a:t>
            </a:r>
          </a:p>
          <a:p>
            <a:pPr marL="268288" lvl="0" indent="-268288">
              <a:spcBef>
                <a:spcPts val="500"/>
              </a:spcBef>
            </a:pPr>
            <a:r>
              <a:rPr dirty="0"/>
              <a:t>Evictions should not be carried out in a way that threatens the health or life of the evictees</a:t>
            </a:r>
          </a:p>
          <a:p>
            <a:pPr marL="268288" lvl="0" indent="-268288">
              <a:spcBef>
                <a:spcPts val="500"/>
              </a:spcBef>
            </a:pPr>
            <a:r>
              <a:rPr dirty="0"/>
              <a:t>Authorities are present</a:t>
            </a:r>
          </a:p>
          <a:p>
            <a:pPr marL="268288" lvl="0" indent="-268288">
              <a:spcBef>
                <a:spcPts val="500"/>
              </a:spcBef>
            </a:pPr>
            <a:r>
              <a:rPr dirty="0"/>
              <a:t>Persons carrying out the eviction are properly identified</a:t>
            </a:r>
          </a:p>
          <a:p>
            <a:pPr marL="268288" lvl="0" indent="-268288">
              <a:spcBef>
                <a:spcPts val="500"/>
              </a:spcBef>
            </a:pPr>
            <a:r>
              <a:rPr dirty="0"/>
              <a:t>Formal authorisation for eviction is given</a:t>
            </a:r>
          </a:p>
          <a:p>
            <a:pPr marL="268288" lvl="0" indent="-268288">
              <a:spcBef>
                <a:spcPts val="500"/>
              </a:spcBef>
            </a:pPr>
            <a:r>
              <a:rPr dirty="0"/>
              <a:t>Clear information is provided</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21</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a:spLocks noGrp="1"/>
          </p:cNvSpPr>
          <p:nvPr>
            <p:ph type="title"/>
          </p:nvPr>
        </p:nvSpPr>
        <p:spPr>
          <a:xfrm>
            <a:off x="381000" y="685800"/>
            <a:ext cx="8305800" cy="584777"/>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After an Eviction</a:t>
            </a:r>
            <a:endParaRPr lang="en-US" sz="3500" cap="none" dirty="0">
              <a:solidFill>
                <a:srgbClr val="416220"/>
              </a:solidFill>
            </a:endParaRPr>
          </a:p>
        </p:txBody>
      </p:sp>
      <p:sp>
        <p:nvSpPr>
          <p:cNvPr id="132" name="Shape 132"/>
          <p:cNvSpPr>
            <a:spLocks noGrp="1"/>
          </p:cNvSpPr>
          <p:nvPr>
            <p:ph type="body" idx="1"/>
          </p:nvPr>
        </p:nvSpPr>
        <p:spPr>
          <a:xfrm>
            <a:off x="304800" y="1600200"/>
            <a:ext cx="8610600" cy="4876800"/>
          </a:xfrm>
          <a:prstGeom prst="rect">
            <a:avLst/>
          </a:prstGeom>
        </p:spPr>
        <p:txBody>
          <a:bodyPr>
            <a:noAutofit/>
          </a:bodyPr>
          <a:lstStyle/>
          <a:p>
            <a:pPr marL="0" lvl="0" indent="0">
              <a:spcBef>
                <a:spcPts val="500"/>
              </a:spcBef>
              <a:buSzTx/>
              <a:buNone/>
            </a:pPr>
            <a:r>
              <a:rPr dirty="0">
                <a:ea typeface="Verdana Bold"/>
                <a:sym typeface="Verdana Bold"/>
              </a:rPr>
              <a:t>Need to monitor:</a:t>
            </a:r>
            <a:endParaRPr dirty="0"/>
          </a:p>
          <a:p>
            <a:pPr lvl="0">
              <a:spcBef>
                <a:spcPts val="500"/>
              </a:spcBef>
              <a:buFont typeface="Arial" panose="020B0604020202020204" pitchFamily="34" charset="0"/>
              <a:buChar char="•"/>
            </a:pPr>
            <a:r>
              <a:rPr dirty="0"/>
              <a:t>Needs of the evictees after the eviction</a:t>
            </a:r>
          </a:p>
          <a:p>
            <a:pPr lvl="0">
              <a:spcBef>
                <a:spcPts val="500"/>
              </a:spcBef>
              <a:buFont typeface="Arial" panose="020B0604020202020204" pitchFamily="34" charset="0"/>
              <a:buChar char="•"/>
            </a:pPr>
            <a:r>
              <a:rPr dirty="0"/>
              <a:t>Impact of eviction on the community, in particular on their livelihood</a:t>
            </a:r>
          </a:p>
          <a:p>
            <a:pPr lvl="0">
              <a:spcBef>
                <a:spcPts val="500"/>
              </a:spcBef>
              <a:buFont typeface="Arial" panose="020B0604020202020204" pitchFamily="34" charset="0"/>
              <a:buChar char="•"/>
            </a:pPr>
            <a:r>
              <a:rPr dirty="0"/>
              <a:t>Additional costs resulting from the relocation and because of the new site’s location</a:t>
            </a:r>
          </a:p>
          <a:p>
            <a:pPr lvl="0">
              <a:spcBef>
                <a:spcPts val="500"/>
              </a:spcBef>
              <a:buFont typeface="Arial" panose="020B0604020202020204" pitchFamily="34" charset="0"/>
              <a:buChar char="•"/>
            </a:pPr>
            <a:r>
              <a:rPr dirty="0"/>
              <a:t>Sustainability and quality of the services</a:t>
            </a:r>
          </a:p>
          <a:p>
            <a:pPr lvl="0">
              <a:spcBef>
                <a:spcPts val="500"/>
              </a:spcBef>
              <a:buFont typeface="Arial" panose="020B0604020202020204" pitchFamily="34" charset="0"/>
              <a:buChar char="•"/>
            </a:pPr>
            <a:r>
              <a:rPr dirty="0"/>
              <a:t>Possibilities for the community to sell and transport their products</a:t>
            </a:r>
          </a:p>
          <a:p>
            <a:pPr lvl="0">
              <a:spcBef>
                <a:spcPts val="500"/>
              </a:spcBef>
              <a:buFont typeface="Arial" panose="020B0604020202020204" pitchFamily="34" charset="0"/>
              <a:buChar char="•"/>
            </a:pPr>
            <a:r>
              <a:rPr dirty="0"/>
              <a:t>Sustainability of the new site</a:t>
            </a:r>
          </a:p>
          <a:p>
            <a:pPr lvl="0">
              <a:spcBef>
                <a:spcPts val="500"/>
              </a:spcBef>
              <a:buFont typeface="Arial" panose="020B0604020202020204" pitchFamily="34" charset="0"/>
              <a:buChar char="•"/>
            </a:pPr>
            <a:r>
              <a:rPr dirty="0"/>
              <a:t>Interaction with </a:t>
            </a:r>
            <a:r>
              <a:rPr dirty="0" smtClean="0"/>
              <a:t>surrounding</a:t>
            </a:r>
            <a:r>
              <a:rPr lang="en-US" dirty="0" smtClean="0"/>
              <a:t> communities</a:t>
            </a:r>
          </a:p>
          <a:p>
            <a:pPr lvl="0">
              <a:spcBef>
                <a:spcPts val="500"/>
              </a:spcBef>
              <a:buFont typeface="Arial" panose="020B0604020202020204" pitchFamily="34" charset="0"/>
              <a:buChar char="•"/>
            </a:pPr>
            <a:r>
              <a:rPr lang="en-US" dirty="0" smtClean="0"/>
              <a:t>Ensuring security of tenure</a:t>
            </a:r>
            <a:endParaRPr dirty="0"/>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22</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hu-HU" sz="3500" cap="none" dirty="0" smtClean="0">
                <a:solidFill>
                  <a:srgbClr val="416220"/>
                </a:solidFill>
              </a:rPr>
              <a:t>Trends to Make Use of</a:t>
            </a:r>
            <a:endParaRPr lang="hu-HU" sz="3500" cap="none" dirty="0">
              <a:solidFill>
                <a:srgbClr val="416220"/>
              </a:solidFill>
            </a:endParaRPr>
          </a:p>
        </p:txBody>
      </p:sp>
      <p:sp>
        <p:nvSpPr>
          <p:cNvPr id="136" name="Shape 136"/>
          <p:cNvSpPr>
            <a:spLocks noGrp="1"/>
          </p:cNvSpPr>
          <p:nvPr>
            <p:ph type="body" idx="1"/>
          </p:nvPr>
        </p:nvSpPr>
        <p:spPr>
          <a:xfrm>
            <a:off x="457200" y="1600200"/>
            <a:ext cx="8229600" cy="4525963"/>
          </a:xfrm>
          <a:prstGeom prst="rect">
            <a:avLst/>
          </a:prstGeom>
        </p:spPr>
        <p:txBody>
          <a:bodyPr>
            <a:normAutofit/>
          </a:bodyPr>
          <a:lstStyle/>
          <a:p>
            <a:pPr marL="381000" lvl="0" indent="-381000"/>
            <a:r>
              <a:rPr dirty="0">
                <a:ea typeface="Verdana Bold"/>
                <a:sym typeface="Verdana Bold"/>
              </a:rPr>
              <a:t>Decentralization</a:t>
            </a:r>
            <a:r>
              <a:rPr dirty="0"/>
              <a:t>: local authorities having greater freedom and more responsibility</a:t>
            </a:r>
          </a:p>
          <a:p>
            <a:pPr marL="381000" lvl="0" indent="-381000"/>
            <a:r>
              <a:rPr dirty="0">
                <a:ea typeface="Verdana Bold"/>
                <a:sym typeface="Verdana Bold"/>
              </a:rPr>
              <a:t>Community organizations</a:t>
            </a:r>
            <a:r>
              <a:rPr dirty="0"/>
              <a:t>: having ‘grown, expanded and matured’</a:t>
            </a:r>
          </a:p>
          <a:p>
            <a:pPr marL="381000" lvl="0" indent="-381000">
              <a:spcAft>
                <a:spcPts val="2400"/>
              </a:spcAft>
            </a:pPr>
            <a:r>
              <a:rPr dirty="0">
                <a:ea typeface="Verdana Bold"/>
                <a:sym typeface="Verdana Bold"/>
              </a:rPr>
              <a:t>Partnerships</a:t>
            </a:r>
            <a:r>
              <a:rPr dirty="0"/>
              <a:t>: governments realizing the potential in working with community movements – instead of against them.</a:t>
            </a:r>
          </a:p>
          <a:p>
            <a:pPr marL="0" lvl="0" indent="0">
              <a:spcAft>
                <a:spcPts val="600"/>
              </a:spcAft>
              <a:buSzTx/>
              <a:buNone/>
            </a:pPr>
            <a:r>
              <a:rPr lang="en-US" b="1" i="1" dirty="0" smtClean="0"/>
              <a:t>&gt;&gt;</a:t>
            </a:r>
            <a:r>
              <a:rPr b="1" i="1" dirty="0" smtClean="0"/>
              <a:t>Questions:</a:t>
            </a:r>
            <a:endParaRPr lang="en-US" b="1" i="1" dirty="0" smtClean="0"/>
          </a:p>
          <a:p>
            <a:pPr marL="0" lvl="0" indent="0">
              <a:spcAft>
                <a:spcPts val="600"/>
              </a:spcAft>
              <a:buSzTx/>
              <a:buNone/>
            </a:pPr>
            <a:r>
              <a:rPr i="1" dirty="0" smtClean="0"/>
              <a:t>Do </a:t>
            </a:r>
            <a:r>
              <a:rPr i="1" dirty="0"/>
              <a:t>you agree with such optimism?</a:t>
            </a:r>
          </a:p>
          <a:p>
            <a:pPr marL="0" lvl="0" indent="0">
              <a:spcAft>
                <a:spcPts val="600"/>
              </a:spcAft>
              <a:buSzTx/>
              <a:buNone/>
            </a:pPr>
            <a:r>
              <a:rPr i="1" dirty="0" smtClean="0"/>
              <a:t>What </a:t>
            </a:r>
            <a:r>
              <a:rPr i="1" dirty="0"/>
              <a:t>is the situation in your country </a:t>
            </a:r>
            <a:r>
              <a:rPr i="1" dirty="0" smtClean="0"/>
              <a:t>with</a:t>
            </a:r>
            <a:r>
              <a:rPr lang="en-US" i="1" dirty="0" smtClean="0"/>
              <a:t> </a:t>
            </a:r>
            <a:r>
              <a:rPr i="1" dirty="0" smtClean="0"/>
              <a:t>regard </a:t>
            </a:r>
            <a:r>
              <a:rPr i="1" dirty="0"/>
              <a:t>to the potential </a:t>
            </a:r>
            <a:r>
              <a:rPr i="1" dirty="0" smtClean="0"/>
              <a:t>of</a:t>
            </a:r>
            <a:r>
              <a:rPr lang="en-US" i="1" dirty="0" smtClean="0"/>
              <a:t> </a:t>
            </a:r>
            <a:r>
              <a:rPr i="1" dirty="0" smtClean="0"/>
              <a:t>decentralization and</a:t>
            </a:r>
            <a:r>
              <a:rPr lang="en-US" i="1" dirty="0" smtClean="0"/>
              <a:t> </a:t>
            </a:r>
            <a:r>
              <a:rPr i="1" dirty="0" smtClean="0"/>
              <a:t>the </a:t>
            </a:r>
            <a:r>
              <a:rPr i="1" dirty="0"/>
              <a:t>relationships between local governments </a:t>
            </a:r>
            <a:r>
              <a:rPr i="1" dirty="0" smtClean="0"/>
              <a:t>and </a:t>
            </a:r>
            <a:r>
              <a:rPr i="1" dirty="0"/>
              <a:t>community organizations?   </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23</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p:cNvSpPr>
          <p:nvPr>
            <p:ph type="title"/>
          </p:nvPr>
        </p:nvSpPr>
        <p:spPr>
          <a:xfrm>
            <a:off x="457200" y="152400"/>
            <a:ext cx="5791200" cy="107721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Cities Have Their Own Housing Experts</a:t>
            </a:r>
            <a:endParaRPr lang="en-US" sz="3500" cap="none" dirty="0">
              <a:solidFill>
                <a:srgbClr val="416220"/>
              </a:solidFill>
            </a:endParaRPr>
          </a:p>
        </p:txBody>
      </p:sp>
      <p:sp>
        <p:nvSpPr>
          <p:cNvPr id="140" name="Shape 140"/>
          <p:cNvSpPr>
            <a:spLocks noGrp="1"/>
          </p:cNvSpPr>
          <p:nvPr>
            <p:ph type="body" idx="1"/>
          </p:nvPr>
        </p:nvSpPr>
        <p:spPr>
          <a:xfrm>
            <a:off x="457200" y="1600200"/>
            <a:ext cx="8229600" cy="4525963"/>
          </a:xfrm>
          <a:prstGeom prst="rect">
            <a:avLst/>
          </a:prstGeom>
        </p:spPr>
        <p:txBody>
          <a:bodyPr/>
          <a:lstStyle/>
          <a:p>
            <a:pPr marL="0" lvl="0" indent="0">
              <a:spcAft>
                <a:spcPts val="2400"/>
              </a:spcAft>
              <a:buSzTx/>
              <a:buNone/>
            </a:pPr>
            <a:r>
              <a:rPr sz="2000" dirty="0" smtClean="0"/>
              <a:t>‘</a:t>
            </a:r>
            <a:r>
              <a:rPr sz="2000" dirty="0"/>
              <a:t>Instead of hiring expensive consultants to tell them how to solve their housing problems, urban decision makers around the world are learning to look for assistance to the groups which are already providing most of the affordable housing in their cities – the poor themselves. It is no surprise that some of the best and most practical ideas for how to make housing programmes </a:t>
            </a:r>
            <a:r>
              <a:rPr sz="2000" dirty="0" smtClean="0"/>
              <a:t>work</a:t>
            </a:r>
            <a:r>
              <a:rPr lang="en-US" sz="2000" dirty="0" smtClean="0"/>
              <a:t>…</a:t>
            </a:r>
            <a:r>
              <a:rPr sz="2000" dirty="0" smtClean="0"/>
              <a:t>are </a:t>
            </a:r>
            <a:r>
              <a:rPr sz="2000" dirty="0"/>
              <a:t>originating from poor communities and their larger networks.’ </a:t>
            </a:r>
            <a:endParaRPr lang="en-US" sz="2000" dirty="0" smtClean="0"/>
          </a:p>
          <a:p>
            <a:pPr lvl="0">
              <a:spcAft>
                <a:spcPts val="600"/>
              </a:spcAft>
              <a:buSzTx/>
              <a:buNone/>
            </a:pPr>
            <a:r>
              <a:rPr lang="en-US" sz="2000" b="1" i="1" dirty="0" smtClean="0"/>
              <a:t>&gt;&gt;</a:t>
            </a:r>
            <a:r>
              <a:rPr sz="2000" b="1" i="1" dirty="0" smtClean="0"/>
              <a:t>Questions:</a:t>
            </a:r>
            <a:endParaRPr lang="en-US" sz="2000" b="1" i="1" dirty="0" smtClean="0"/>
          </a:p>
          <a:p>
            <a:pPr lvl="0">
              <a:spcAft>
                <a:spcPts val="600"/>
              </a:spcAft>
              <a:buSzTx/>
              <a:buNone/>
            </a:pPr>
            <a:r>
              <a:rPr sz="2000" i="1" dirty="0" smtClean="0"/>
              <a:t>Do </a:t>
            </a:r>
            <a:r>
              <a:rPr sz="2000" i="1" dirty="0"/>
              <a:t>you agree with this statement</a:t>
            </a:r>
            <a:r>
              <a:rPr sz="2000" i="1" dirty="0" smtClean="0"/>
              <a:t>?</a:t>
            </a:r>
            <a:endParaRPr lang="en-US" sz="2000" i="1" dirty="0" smtClean="0"/>
          </a:p>
          <a:p>
            <a:pPr lvl="0">
              <a:spcAft>
                <a:spcPts val="600"/>
              </a:spcAft>
              <a:buSzTx/>
              <a:buNone/>
            </a:pPr>
            <a:r>
              <a:rPr sz="2000" i="1" dirty="0" smtClean="0"/>
              <a:t>How </a:t>
            </a:r>
            <a:r>
              <a:rPr sz="2000" i="1" dirty="0"/>
              <a:t>are communities participating in housing </a:t>
            </a:r>
            <a:r>
              <a:rPr sz="2000" i="1" dirty="0" smtClean="0"/>
              <a:t>programmes </a:t>
            </a:r>
            <a:r>
              <a:rPr sz="2000" i="1" dirty="0"/>
              <a:t>in your countries?</a:t>
            </a:r>
            <a:r>
              <a:rPr sz="2000" dirty="0"/>
              <a:t>	</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24</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Conclusions</a:t>
            </a:r>
            <a:endParaRPr lang="en-US" sz="3500" cap="none" dirty="0">
              <a:solidFill>
                <a:srgbClr val="416220"/>
              </a:solidFill>
            </a:endParaRPr>
          </a:p>
        </p:txBody>
      </p:sp>
      <p:sp>
        <p:nvSpPr>
          <p:cNvPr id="144" name="Shape 144"/>
          <p:cNvSpPr>
            <a:spLocks noGrp="1"/>
          </p:cNvSpPr>
          <p:nvPr>
            <p:ph type="body" idx="1"/>
          </p:nvPr>
        </p:nvSpPr>
        <p:spPr>
          <a:xfrm>
            <a:off x="457200" y="1752600"/>
            <a:ext cx="8229600" cy="4648200"/>
          </a:xfrm>
          <a:prstGeom prst="rect">
            <a:avLst/>
          </a:prstGeom>
        </p:spPr>
        <p:txBody>
          <a:bodyPr>
            <a:normAutofit/>
          </a:bodyPr>
          <a:lstStyle/>
          <a:p>
            <a:pPr marL="268288" lvl="0" indent="-268288">
              <a:spcBef>
                <a:spcPts val="500"/>
              </a:spcBef>
            </a:pPr>
            <a:r>
              <a:rPr dirty="0"/>
              <a:t>Evictions have very detrimental effects on poor </a:t>
            </a:r>
            <a:r>
              <a:rPr dirty="0" smtClean="0"/>
              <a:t>communities</a:t>
            </a:r>
            <a:endParaRPr lang="en-US" dirty="0" smtClean="0"/>
          </a:p>
          <a:p>
            <a:pPr marL="268288" lvl="0" indent="-268288">
              <a:spcBef>
                <a:spcPts val="500"/>
              </a:spcBef>
            </a:pPr>
            <a:r>
              <a:rPr dirty="0" smtClean="0"/>
              <a:t>Everyone </a:t>
            </a:r>
            <a:r>
              <a:rPr dirty="0"/>
              <a:t>is entitled to protection against forced </a:t>
            </a:r>
            <a:r>
              <a:rPr dirty="0" smtClean="0"/>
              <a:t>evictions</a:t>
            </a:r>
            <a:endParaRPr lang="en-US" dirty="0" smtClean="0"/>
          </a:p>
          <a:p>
            <a:pPr marL="268288" lvl="0" indent="-268288">
              <a:spcBef>
                <a:spcPts val="500"/>
              </a:spcBef>
            </a:pPr>
            <a:r>
              <a:rPr dirty="0" smtClean="0"/>
              <a:t>There </a:t>
            </a:r>
            <a:r>
              <a:rPr dirty="0"/>
              <a:t>are many ways to try to avoid </a:t>
            </a:r>
            <a:r>
              <a:rPr dirty="0" smtClean="0"/>
              <a:t>eviction</a:t>
            </a:r>
            <a:endParaRPr lang="en-US" dirty="0" smtClean="0"/>
          </a:p>
          <a:p>
            <a:pPr marL="268288" lvl="0" indent="-268288">
              <a:spcBef>
                <a:spcPts val="500"/>
              </a:spcBef>
            </a:pPr>
            <a:r>
              <a:rPr dirty="0" smtClean="0"/>
              <a:t>In </a:t>
            </a:r>
            <a:r>
              <a:rPr dirty="0"/>
              <a:t>the case of unavoidable eviction, it is important to follow internationally-established guidelines on obligations before, during and after evictions</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25</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hape 54"/>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Structure of the Module</a:t>
            </a:r>
            <a:endParaRPr lang="en-US" sz="3500" cap="none" dirty="0">
              <a:solidFill>
                <a:srgbClr val="416220"/>
              </a:solidFill>
            </a:endParaRPr>
          </a:p>
        </p:txBody>
      </p:sp>
      <p:sp>
        <p:nvSpPr>
          <p:cNvPr id="56" name="Shape 56"/>
          <p:cNvSpPr>
            <a:spLocks noGrp="1"/>
          </p:cNvSpPr>
          <p:nvPr>
            <p:ph type="body" idx="1"/>
          </p:nvPr>
        </p:nvSpPr>
        <p:spPr>
          <a:xfrm>
            <a:off x="457200" y="1752600"/>
            <a:ext cx="8229600" cy="4373563"/>
          </a:xfrm>
          <a:prstGeom prst="rect">
            <a:avLst/>
          </a:prstGeom>
        </p:spPr>
        <p:txBody>
          <a:bodyPr>
            <a:normAutofit/>
          </a:bodyPr>
          <a:lstStyle/>
          <a:p>
            <a:pPr marL="268288" lvl="0" indent="-268288">
              <a:spcBef>
                <a:spcPts val="600"/>
              </a:spcBef>
            </a:pPr>
            <a:r>
              <a:rPr dirty="0"/>
              <a:t>Reasons for forced evictions and their impacts</a:t>
            </a:r>
          </a:p>
          <a:p>
            <a:pPr marL="268288" lvl="0" indent="-268288">
              <a:spcBef>
                <a:spcPts val="600"/>
              </a:spcBef>
            </a:pPr>
            <a:r>
              <a:rPr dirty="0"/>
              <a:t>Right to protection against forced </a:t>
            </a:r>
            <a:r>
              <a:rPr dirty="0" smtClean="0"/>
              <a:t>evictions</a:t>
            </a:r>
            <a:endParaRPr lang="en-US" dirty="0" smtClean="0"/>
          </a:p>
          <a:p>
            <a:pPr marL="268288" indent="-268288">
              <a:spcBef>
                <a:spcPts val="600"/>
              </a:spcBef>
            </a:pPr>
            <a:r>
              <a:rPr lang="en-US" dirty="0"/>
              <a:t>Alternatives to evictions and </a:t>
            </a:r>
            <a:r>
              <a:rPr lang="en-US" dirty="0" smtClean="0"/>
              <a:t>ways </a:t>
            </a:r>
            <a:r>
              <a:rPr lang="en-US" dirty="0"/>
              <a:t>to avoid </a:t>
            </a:r>
            <a:r>
              <a:rPr lang="en-US" dirty="0" smtClean="0"/>
              <a:t>evictions</a:t>
            </a:r>
            <a:endParaRPr dirty="0"/>
          </a:p>
          <a:p>
            <a:pPr marL="268288" lvl="0" indent="-268288">
              <a:spcBef>
                <a:spcPts val="600"/>
              </a:spcBef>
            </a:pPr>
            <a:r>
              <a:rPr dirty="0"/>
              <a:t>Obligations before, during and after forced evictions</a:t>
            </a:r>
          </a:p>
          <a:p>
            <a:pPr marL="268288" lvl="0" indent="-268288">
              <a:spcBef>
                <a:spcPts val="600"/>
              </a:spcBef>
            </a:pPr>
            <a:r>
              <a:rPr dirty="0" smtClean="0"/>
              <a:t>Useful </a:t>
            </a:r>
            <a:r>
              <a:rPr dirty="0"/>
              <a:t>trends and making use of housing knowledge in communities</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3</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Definitions</a:t>
            </a:r>
            <a:endParaRPr lang="en-US" sz="3500" cap="none" dirty="0">
              <a:solidFill>
                <a:srgbClr val="416220"/>
              </a:solidFill>
            </a:endParaRPr>
          </a:p>
        </p:txBody>
      </p:sp>
      <p:sp>
        <p:nvSpPr>
          <p:cNvPr id="60" name="Shape 60"/>
          <p:cNvSpPr>
            <a:spLocks noGrp="1"/>
          </p:cNvSpPr>
          <p:nvPr>
            <p:ph type="body" idx="1"/>
          </p:nvPr>
        </p:nvSpPr>
        <p:spPr>
          <a:xfrm>
            <a:off x="457200" y="1752600"/>
            <a:ext cx="8229600" cy="4373563"/>
          </a:xfrm>
          <a:prstGeom prst="rect">
            <a:avLst/>
          </a:prstGeom>
        </p:spPr>
        <p:txBody>
          <a:bodyPr>
            <a:normAutofit/>
          </a:bodyPr>
          <a:lstStyle/>
          <a:p>
            <a:pPr marL="268288" lvl="6" indent="-268288">
              <a:spcBef>
                <a:spcPts val="500"/>
              </a:spcBef>
            </a:pPr>
            <a:r>
              <a:rPr sz="2000" dirty="0">
                <a:latin typeface="Myriad Pro"/>
                <a:cs typeface="Myriad Pro"/>
              </a:rPr>
              <a:t>Forced eviction: ‘The permanent or temporary removal against </a:t>
            </a:r>
            <a:r>
              <a:rPr sz="2000" dirty="0" smtClean="0">
                <a:latin typeface="Myriad Pro"/>
                <a:cs typeface="Myriad Pro"/>
              </a:rPr>
              <a:t>the</a:t>
            </a:r>
            <a:r>
              <a:rPr lang="en-US" sz="2000" dirty="0" smtClean="0">
                <a:latin typeface="Myriad Pro"/>
                <a:cs typeface="Myriad Pro"/>
              </a:rPr>
              <a:t>ir</a:t>
            </a:r>
            <a:r>
              <a:rPr sz="2000" dirty="0" smtClean="0">
                <a:latin typeface="Myriad Pro"/>
                <a:cs typeface="Myriad Pro"/>
              </a:rPr>
              <a:t> </a:t>
            </a:r>
            <a:r>
              <a:rPr sz="2000" dirty="0">
                <a:latin typeface="Myriad Pro"/>
                <a:cs typeface="Myriad Pro"/>
              </a:rPr>
              <a:t>will of individuals, families and/or communities from </a:t>
            </a:r>
            <a:r>
              <a:rPr sz="2000" dirty="0" smtClean="0">
                <a:latin typeface="Myriad Pro"/>
                <a:cs typeface="Myriad Pro"/>
              </a:rPr>
              <a:t>the </a:t>
            </a:r>
            <a:r>
              <a:rPr sz="2000" dirty="0">
                <a:latin typeface="Myriad Pro"/>
                <a:cs typeface="Myriad Pro"/>
              </a:rPr>
              <a:t>homes and/or land they </a:t>
            </a:r>
            <a:r>
              <a:rPr sz="2000" dirty="0" smtClean="0">
                <a:latin typeface="Myriad Pro"/>
                <a:cs typeface="Myriad Pro"/>
              </a:rPr>
              <a:t>occupy</a:t>
            </a:r>
            <a:r>
              <a:rPr lang="en-US" sz="2000" dirty="0" smtClean="0">
                <a:latin typeface="Myriad Pro"/>
                <a:cs typeface="Myriad Pro"/>
              </a:rPr>
              <a:t>, without the provision of, and access to, appropriate forms of legal or other protection</a:t>
            </a:r>
            <a:r>
              <a:rPr sz="2000" dirty="0" smtClean="0">
                <a:latin typeface="Myriad Pro"/>
                <a:cs typeface="Myriad Pro"/>
              </a:rPr>
              <a:t>’</a:t>
            </a:r>
            <a:endParaRPr sz="2000" dirty="0">
              <a:latin typeface="Myriad Pro"/>
              <a:ea typeface="Calibri"/>
              <a:cs typeface="Myriad Pro"/>
              <a:sym typeface="Calibri"/>
            </a:endParaRPr>
          </a:p>
          <a:p>
            <a:pPr marL="268288" lvl="7" indent="-268288">
              <a:spcAft>
                <a:spcPts val="1200"/>
              </a:spcAft>
              <a:buSzTx/>
              <a:buNone/>
            </a:pPr>
            <a:r>
              <a:rPr lang="en-US" sz="1400" i="1" dirty="0" smtClean="0">
                <a:latin typeface="Myriad Pro"/>
                <a:cs typeface="Myriad Pro"/>
              </a:rPr>
              <a:t>	</a:t>
            </a:r>
            <a:r>
              <a:rPr sz="1400" i="1" dirty="0" smtClean="0">
                <a:latin typeface="Myriad Pro"/>
                <a:cs typeface="Myriad Pro"/>
              </a:rPr>
              <a:t>UNHCR </a:t>
            </a:r>
            <a:r>
              <a:rPr sz="1400" i="1" dirty="0">
                <a:latin typeface="Myriad Pro"/>
                <a:cs typeface="Myriad Pro"/>
              </a:rPr>
              <a:t>(1997) CESCR General comment 7, The Right to </a:t>
            </a:r>
            <a:r>
              <a:rPr sz="1400" i="1" dirty="0" smtClean="0">
                <a:latin typeface="Myriad Pro"/>
                <a:cs typeface="Myriad Pro"/>
              </a:rPr>
              <a:t>Adequate </a:t>
            </a:r>
            <a:r>
              <a:rPr sz="1400" i="1" dirty="0">
                <a:latin typeface="Myriad Pro"/>
                <a:cs typeface="Myriad Pro"/>
              </a:rPr>
              <a:t>Housing (Article 11.1: Forced Evictions)</a:t>
            </a:r>
            <a:endParaRPr sz="1400" i="1" dirty="0">
              <a:latin typeface="Myriad Pro"/>
              <a:ea typeface="Calibri"/>
              <a:cs typeface="Myriad Pro"/>
              <a:sym typeface="Calibri"/>
            </a:endParaRPr>
          </a:p>
          <a:p>
            <a:pPr marL="268288" lvl="0" indent="-268288">
              <a:spcBef>
                <a:spcPts val="500"/>
              </a:spcBef>
            </a:pPr>
            <a:r>
              <a:rPr dirty="0" smtClean="0"/>
              <a:t>Evictions </a:t>
            </a:r>
            <a:r>
              <a:rPr dirty="0"/>
              <a:t>that are not forced in the strictest legal sense but not voluntary either are usually in the form of negotiated removal</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4</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hape 62"/>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Five Reasons for Evictions</a:t>
            </a:r>
            <a:endParaRPr lang="en-US" sz="3500" cap="none" dirty="0">
              <a:solidFill>
                <a:srgbClr val="416220"/>
              </a:solidFill>
            </a:endParaRPr>
          </a:p>
        </p:txBody>
      </p:sp>
      <p:sp>
        <p:nvSpPr>
          <p:cNvPr id="64" name="Shape 64"/>
          <p:cNvSpPr>
            <a:spLocks noGrp="1"/>
          </p:cNvSpPr>
          <p:nvPr>
            <p:ph type="body" idx="1"/>
          </p:nvPr>
        </p:nvSpPr>
        <p:spPr>
          <a:xfrm>
            <a:off x="457200" y="1752600"/>
            <a:ext cx="8229600" cy="4572000"/>
          </a:xfrm>
          <a:prstGeom prst="rect">
            <a:avLst/>
          </a:prstGeom>
        </p:spPr>
        <p:txBody>
          <a:bodyPr>
            <a:normAutofit/>
          </a:bodyPr>
          <a:lstStyle/>
          <a:p>
            <a:pPr marL="268288" lvl="0" indent="-268288"/>
            <a:r>
              <a:rPr dirty="0">
                <a:ea typeface="Verdana Bold"/>
                <a:sym typeface="Verdana Bold"/>
              </a:rPr>
              <a:t>Increasing urbanization</a:t>
            </a:r>
            <a:r>
              <a:rPr dirty="0"/>
              <a:t>: spaces for informal settlements are appropriated</a:t>
            </a:r>
          </a:p>
          <a:p>
            <a:pPr marL="268288" lvl="0" indent="-268288"/>
            <a:r>
              <a:rPr dirty="0">
                <a:ea typeface="Verdana Bold"/>
                <a:sym typeface="Verdana Bold"/>
              </a:rPr>
              <a:t>Large infrastructure projects</a:t>
            </a:r>
            <a:r>
              <a:rPr dirty="0"/>
              <a:t>: especially in order to attract investments</a:t>
            </a:r>
          </a:p>
          <a:p>
            <a:pPr marL="268288" lvl="0" indent="-268288"/>
            <a:r>
              <a:rPr dirty="0">
                <a:ea typeface="Verdana Bold"/>
                <a:sym typeface="Verdana Bold"/>
              </a:rPr>
              <a:t>Market forces</a:t>
            </a:r>
            <a:r>
              <a:rPr dirty="0"/>
              <a:t>: through the liberalization of land markets and increasing pressure on informal settlements (‘gentrification’)</a:t>
            </a:r>
          </a:p>
          <a:p>
            <a:pPr marL="268288" lvl="0" indent="-268288"/>
            <a:r>
              <a:rPr dirty="0">
                <a:ea typeface="Verdana Bold"/>
                <a:sym typeface="Verdana Bold"/>
              </a:rPr>
              <a:t>City ‘beautification</a:t>
            </a:r>
            <a:r>
              <a:rPr dirty="0"/>
              <a:t>’: cleaning up in order to attract investment </a:t>
            </a:r>
          </a:p>
          <a:p>
            <a:pPr marL="268288" lvl="0" indent="-268288"/>
            <a:r>
              <a:rPr dirty="0">
                <a:ea typeface="Verdana Bold"/>
                <a:sym typeface="Verdana Bold"/>
              </a:rPr>
              <a:t>Ineffective laws and institutions</a:t>
            </a:r>
            <a:r>
              <a:rPr dirty="0"/>
              <a:t>: lack of legislation, procedures and related institutions to protect communities from eviction</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5</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Shape 66"/>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Some ‘Facts’</a:t>
            </a:r>
            <a:endParaRPr lang="en-US" sz="3500" cap="none" dirty="0">
              <a:solidFill>
                <a:srgbClr val="416220"/>
              </a:solidFill>
            </a:endParaRPr>
          </a:p>
        </p:txBody>
      </p:sp>
      <p:sp>
        <p:nvSpPr>
          <p:cNvPr id="68" name="Shape 68"/>
          <p:cNvSpPr>
            <a:spLocks noGrp="1"/>
          </p:cNvSpPr>
          <p:nvPr>
            <p:ph type="body" idx="1"/>
          </p:nvPr>
        </p:nvSpPr>
        <p:spPr>
          <a:xfrm>
            <a:off x="457200" y="1752600"/>
            <a:ext cx="8305800" cy="4373563"/>
          </a:xfrm>
          <a:prstGeom prst="rect">
            <a:avLst/>
          </a:prstGeom>
        </p:spPr>
        <p:txBody>
          <a:bodyPr>
            <a:noAutofit/>
          </a:bodyPr>
          <a:lstStyle/>
          <a:p>
            <a:pPr marL="495300" lvl="0" indent="-495300">
              <a:spcBef>
                <a:spcPts val="600"/>
              </a:spcBef>
            </a:pPr>
            <a:r>
              <a:rPr dirty="0"/>
              <a:t>The poor migrate to cities for good reasons</a:t>
            </a:r>
          </a:p>
          <a:p>
            <a:pPr marL="495300" lvl="0" indent="-495300">
              <a:spcBef>
                <a:spcPts val="600"/>
              </a:spcBef>
            </a:pPr>
            <a:r>
              <a:rPr dirty="0"/>
              <a:t>Cities need the poor to prosper</a:t>
            </a:r>
          </a:p>
          <a:p>
            <a:pPr marL="495300" lvl="0" indent="-495300">
              <a:spcBef>
                <a:spcPts val="600"/>
              </a:spcBef>
            </a:pPr>
            <a:r>
              <a:rPr dirty="0"/>
              <a:t>The poor have no choice but to live in informal settlements</a:t>
            </a:r>
          </a:p>
          <a:p>
            <a:pPr marL="495300" lvl="0" indent="-495300">
              <a:spcBef>
                <a:spcPts val="600"/>
              </a:spcBef>
              <a:spcAft>
                <a:spcPts val="2400"/>
              </a:spcAft>
            </a:pPr>
            <a:r>
              <a:rPr dirty="0"/>
              <a:t>Informal settlements are a solution to housing problems</a:t>
            </a:r>
          </a:p>
          <a:p>
            <a:pPr lvl="0">
              <a:spcBef>
                <a:spcPts val="600"/>
              </a:spcBef>
              <a:spcAft>
                <a:spcPts val="600"/>
              </a:spcAft>
              <a:buSzTx/>
              <a:buNone/>
            </a:pPr>
            <a:r>
              <a:rPr lang="en-US" b="1" i="1" dirty="0" smtClean="0"/>
              <a:t>&gt;&gt;</a:t>
            </a:r>
            <a:r>
              <a:rPr b="1" i="1" dirty="0" smtClean="0"/>
              <a:t>Questions:</a:t>
            </a:r>
            <a:endParaRPr lang="en-US" b="1" i="1" dirty="0" smtClean="0"/>
          </a:p>
          <a:p>
            <a:pPr lvl="0">
              <a:spcBef>
                <a:spcPts val="600"/>
              </a:spcBef>
              <a:spcAft>
                <a:spcPts val="600"/>
              </a:spcAft>
              <a:buSzTx/>
              <a:buNone/>
            </a:pPr>
            <a:r>
              <a:rPr i="1" dirty="0" smtClean="0"/>
              <a:t>Are </a:t>
            </a:r>
            <a:r>
              <a:rPr i="1" dirty="0"/>
              <a:t>these really facts?</a:t>
            </a:r>
          </a:p>
          <a:p>
            <a:pPr lvl="0">
              <a:spcBef>
                <a:spcPts val="600"/>
              </a:spcBef>
              <a:spcAft>
                <a:spcPts val="600"/>
              </a:spcAft>
              <a:buSzTx/>
              <a:buNone/>
            </a:pPr>
            <a:r>
              <a:rPr i="1" dirty="0" smtClean="0"/>
              <a:t>Do </a:t>
            </a:r>
            <a:r>
              <a:rPr i="1" dirty="0"/>
              <a:t>you agree with them? </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6</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a:spLocks noGrp="1"/>
          </p:cNvSpPr>
          <p:nvPr>
            <p:ph type="title"/>
          </p:nvPr>
        </p:nvSpPr>
        <p:spPr>
          <a:xfrm>
            <a:off x="457200" y="287185"/>
            <a:ext cx="8534400" cy="932015"/>
          </a:xfrm>
          <a:prstGeom prst="rect">
            <a:avLst/>
          </a:prstGeom>
        </p:spPr>
        <p:txBody>
          <a:bodyPr lIns="0" tIns="0" rIns="0" bIns="0">
            <a:normAutofit/>
          </a:bodyPr>
          <a:lstStyle/>
          <a:p>
            <a:pPr lvl="0">
              <a:defRPr sz="1800" cap="none">
                <a:solidFill>
                  <a:srgbClr val="000000"/>
                </a:solidFill>
              </a:defRPr>
            </a:pPr>
            <a:r>
              <a:rPr lang="nl-NL" sz="3500" cap="none" dirty="0" err="1" smtClean="0">
                <a:solidFill>
                  <a:srgbClr val="416220"/>
                </a:solidFill>
              </a:rPr>
              <a:t>Needs</a:t>
            </a:r>
            <a:r>
              <a:rPr lang="nl-NL" sz="3500" cap="none" dirty="0" smtClean="0">
                <a:solidFill>
                  <a:srgbClr val="416220"/>
                </a:solidFill>
              </a:rPr>
              <a:t> </a:t>
            </a:r>
            <a:r>
              <a:rPr lang="nl-NL" sz="3500" cap="none" dirty="0" err="1" smtClean="0">
                <a:solidFill>
                  <a:srgbClr val="416220"/>
                </a:solidFill>
              </a:rPr>
              <a:t>and</a:t>
            </a:r>
            <a:r>
              <a:rPr lang="nl-NL" sz="3500" cap="none" dirty="0" smtClean="0">
                <a:solidFill>
                  <a:srgbClr val="416220"/>
                </a:solidFill>
              </a:rPr>
              <a:t> </a:t>
            </a:r>
            <a:r>
              <a:rPr lang="nl-NL" sz="3500" cap="none" dirty="0" err="1" smtClean="0">
                <a:solidFill>
                  <a:srgbClr val="416220"/>
                </a:solidFill>
              </a:rPr>
              <a:t>Priorities</a:t>
            </a:r>
            <a:r>
              <a:rPr lang="nl-NL" sz="3500" cap="none" dirty="0" smtClean="0">
                <a:solidFill>
                  <a:srgbClr val="416220"/>
                </a:solidFill>
              </a:rPr>
              <a:t> of </a:t>
            </a:r>
            <a:r>
              <a:rPr lang="nl-NL" sz="3500" cap="none" dirty="0" err="1" smtClean="0">
                <a:solidFill>
                  <a:srgbClr val="416220"/>
                </a:solidFill>
              </a:rPr>
              <a:t>Poor</a:t>
            </a:r>
            <a:r>
              <a:rPr lang="nl-NL" sz="3500" cap="none" dirty="0" smtClean="0">
                <a:solidFill>
                  <a:srgbClr val="416220"/>
                </a:solidFill>
              </a:rPr>
              <a:t> </a:t>
            </a:r>
            <a:r>
              <a:rPr lang="nl-NL" sz="3500" cap="none" dirty="0" err="1" smtClean="0">
                <a:solidFill>
                  <a:srgbClr val="416220"/>
                </a:solidFill>
              </a:rPr>
              <a:t>Households</a:t>
            </a:r>
            <a:endParaRPr lang="nl-NL" sz="3500" cap="none" dirty="0">
              <a:solidFill>
                <a:srgbClr val="416220"/>
              </a:solidFill>
            </a:endParaRPr>
          </a:p>
        </p:txBody>
      </p:sp>
      <p:sp>
        <p:nvSpPr>
          <p:cNvPr id="72" name="Shape 72"/>
          <p:cNvSpPr>
            <a:spLocks noGrp="1"/>
          </p:cNvSpPr>
          <p:nvPr>
            <p:ph type="body" idx="1"/>
          </p:nvPr>
        </p:nvSpPr>
        <p:spPr>
          <a:xfrm>
            <a:off x="457200" y="1676400"/>
            <a:ext cx="8229600" cy="4449763"/>
          </a:xfrm>
          <a:prstGeom prst="rect">
            <a:avLst/>
          </a:prstGeom>
        </p:spPr>
        <p:txBody>
          <a:bodyPr>
            <a:normAutofit/>
          </a:bodyPr>
          <a:lstStyle/>
          <a:p>
            <a:pPr marL="268288" lvl="0" indent="-268288">
              <a:spcBef>
                <a:spcPts val="500"/>
              </a:spcBef>
              <a:spcAft>
                <a:spcPts val="600"/>
              </a:spcAft>
            </a:pPr>
            <a:r>
              <a:rPr dirty="0">
                <a:ea typeface="Verdana Bold"/>
                <a:sym typeface="Verdana Bold"/>
              </a:rPr>
              <a:t>Location</a:t>
            </a:r>
            <a:r>
              <a:rPr dirty="0"/>
              <a:t>: being close to earning opportunities</a:t>
            </a:r>
          </a:p>
          <a:p>
            <a:pPr marL="268288" lvl="0" indent="-268288">
              <a:spcBef>
                <a:spcPts val="500"/>
              </a:spcBef>
              <a:spcAft>
                <a:spcPts val="600"/>
              </a:spcAft>
            </a:pPr>
            <a:r>
              <a:rPr dirty="0">
                <a:ea typeface="Verdana Bold"/>
                <a:sym typeface="Verdana Bold"/>
              </a:rPr>
              <a:t>Space for work</a:t>
            </a:r>
            <a:r>
              <a:rPr dirty="0"/>
              <a:t>: as well as for a home</a:t>
            </a:r>
            <a:endParaRPr dirty="0">
              <a:ea typeface="Verdana Bold"/>
              <a:sym typeface="Verdana Bold"/>
            </a:endParaRPr>
          </a:p>
          <a:p>
            <a:pPr marL="268288" lvl="0" indent="-268288">
              <a:spcBef>
                <a:spcPts val="500"/>
              </a:spcBef>
              <a:spcAft>
                <a:spcPts val="600"/>
              </a:spcAft>
            </a:pPr>
            <a:r>
              <a:rPr dirty="0">
                <a:ea typeface="Verdana Bold"/>
                <a:sym typeface="Verdana Bold"/>
              </a:rPr>
              <a:t>Community support system</a:t>
            </a:r>
            <a:r>
              <a:rPr dirty="0"/>
              <a:t>: reliance on networks of family, friends, neighbours </a:t>
            </a:r>
          </a:p>
          <a:p>
            <a:pPr marL="268288" lvl="0" indent="-268288">
              <a:spcBef>
                <a:spcPts val="500"/>
              </a:spcBef>
              <a:spcAft>
                <a:spcPts val="2400"/>
              </a:spcAft>
            </a:pPr>
            <a:r>
              <a:rPr dirty="0">
                <a:ea typeface="Verdana Bold"/>
                <a:sym typeface="Verdana Bold"/>
              </a:rPr>
              <a:t>Cost</a:t>
            </a:r>
            <a:r>
              <a:rPr dirty="0"/>
              <a:t>: no more than about 25-30 per cent of monthly income</a:t>
            </a:r>
          </a:p>
          <a:p>
            <a:pPr marL="268288" lvl="0" indent="-268288">
              <a:spcBef>
                <a:spcPts val="500"/>
              </a:spcBef>
              <a:spcAft>
                <a:spcPts val="0"/>
              </a:spcAft>
              <a:buSzTx/>
              <a:buNone/>
            </a:pPr>
            <a:r>
              <a:rPr lang="en-US" b="1" i="1" dirty="0" smtClean="0"/>
              <a:t>&gt;&gt;</a:t>
            </a:r>
            <a:r>
              <a:rPr b="1" i="1" dirty="0" smtClean="0"/>
              <a:t>Questions</a:t>
            </a:r>
            <a:r>
              <a:rPr b="1" i="1" dirty="0"/>
              <a:t>:	</a:t>
            </a:r>
            <a:endParaRPr lang="en-US" b="1" i="1" dirty="0" smtClean="0"/>
          </a:p>
          <a:p>
            <a:pPr marL="268288" lvl="0" indent="-268288">
              <a:spcBef>
                <a:spcPts val="500"/>
              </a:spcBef>
              <a:spcAft>
                <a:spcPts val="0"/>
              </a:spcAft>
              <a:buSzTx/>
              <a:buNone/>
            </a:pPr>
            <a:r>
              <a:rPr i="1" dirty="0" smtClean="0"/>
              <a:t>Do </a:t>
            </a:r>
            <a:r>
              <a:rPr i="1" dirty="0"/>
              <a:t>you agree with this list?</a:t>
            </a:r>
          </a:p>
          <a:p>
            <a:pPr marL="268288" lvl="0" indent="-268288">
              <a:spcBef>
                <a:spcPts val="500"/>
              </a:spcBef>
              <a:spcAft>
                <a:spcPts val="0"/>
              </a:spcAft>
              <a:buSzTx/>
              <a:buNone/>
            </a:pPr>
            <a:r>
              <a:rPr i="1" dirty="0" smtClean="0"/>
              <a:t>Could </a:t>
            </a:r>
            <a:r>
              <a:rPr i="1" dirty="0"/>
              <a:t>you add to this list?</a:t>
            </a:r>
          </a:p>
          <a:p>
            <a:pPr marL="268288" lvl="0" indent="-268288">
              <a:spcBef>
                <a:spcPts val="500"/>
              </a:spcBef>
              <a:spcAft>
                <a:spcPts val="0"/>
              </a:spcAft>
              <a:buSzTx/>
              <a:buNone/>
            </a:pPr>
            <a:r>
              <a:rPr i="1" dirty="0">
                <a:solidFill>
                  <a:srgbClr val="FF0000"/>
                </a:solidFill>
              </a:rPr>
              <a:t>						</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7</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hape 74"/>
          <p:cNvSpPr>
            <a:spLocks noGrp="1"/>
          </p:cNvSpPr>
          <p:nvPr>
            <p:ph type="title"/>
          </p:nvPr>
        </p:nvSpPr>
        <p:spPr>
          <a:xfrm>
            <a:off x="457200" y="609600"/>
            <a:ext cx="8229600" cy="584777"/>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How Eviction Affects the Poor</a:t>
            </a:r>
            <a:endParaRPr lang="en-US" sz="3500" cap="none" dirty="0">
              <a:solidFill>
                <a:srgbClr val="416220"/>
              </a:solidFill>
            </a:endParaRPr>
          </a:p>
        </p:txBody>
      </p:sp>
      <p:sp>
        <p:nvSpPr>
          <p:cNvPr id="76" name="Shape 76"/>
          <p:cNvSpPr>
            <a:spLocks noGrp="1"/>
          </p:cNvSpPr>
          <p:nvPr>
            <p:ph type="body" idx="1"/>
          </p:nvPr>
        </p:nvSpPr>
        <p:spPr>
          <a:xfrm>
            <a:off x="457200" y="1600200"/>
            <a:ext cx="8229600" cy="4525963"/>
          </a:xfrm>
          <a:prstGeom prst="rect">
            <a:avLst/>
          </a:prstGeom>
        </p:spPr>
        <p:txBody>
          <a:bodyPr>
            <a:noAutofit/>
          </a:bodyPr>
          <a:lstStyle/>
          <a:p>
            <a:pPr marL="268288" lvl="0" indent="-268288">
              <a:spcBef>
                <a:spcPts val="500"/>
              </a:spcBef>
            </a:pPr>
            <a:r>
              <a:rPr dirty="0"/>
              <a:t>Poor communities are the greatest targets for eviction – and the worst prepared</a:t>
            </a:r>
          </a:p>
          <a:p>
            <a:pPr marL="268288" lvl="0" indent="-268288">
              <a:spcBef>
                <a:spcPts val="500"/>
              </a:spcBef>
            </a:pPr>
            <a:r>
              <a:rPr dirty="0" smtClean="0"/>
              <a:t>Forced </a:t>
            </a:r>
            <a:r>
              <a:rPr dirty="0"/>
              <a:t>evictions lead to loss of investments into houses, </a:t>
            </a:r>
            <a:r>
              <a:rPr dirty="0" smtClean="0"/>
              <a:t>belonging</a:t>
            </a:r>
            <a:r>
              <a:rPr lang="en-US" dirty="0" smtClean="0"/>
              <a:t>s</a:t>
            </a:r>
            <a:r>
              <a:rPr dirty="0" smtClean="0"/>
              <a:t>, </a:t>
            </a:r>
            <a:r>
              <a:rPr dirty="0"/>
              <a:t>earning opportunities and community support networks</a:t>
            </a:r>
          </a:p>
          <a:p>
            <a:pPr marL="268288" lvl="0" indent="-268288">
              <a:spcBef>
                <a:spcPts val="500"/>
              </a:spcBef>
            </a:pPr>
            <a:r>
              <a:rPr dirty="0" smtClean="0"/>
              <a:t>They </a:t>
            </a:r>
            <a:r>
              <a:rPr dirty="0"/>
              <a:t>do not resolve housing shortages</a:t>
            </a:r>
          </a:p>
          <a:p>
            <a:pPr marL="268288" lvl="0" indent="-268288">
              <a:spcBef>
                <a:spcPts val="500"/>
              </a:spcBef>
            </a:pPr>
            <a:r>
              <a:rPr dirty="0" smtClean="0"/>
              <a:t>Evictions </a:t>
            </a:r>
            <a:r>
              <a:rPr dirty="0"/>
              <a:t>are increasingly clearing public and private land for commercial </a:t>
            </a:r>
            <a:r>
              <a:rPr dirty="0" smtClean="0"/>
              <a:t>development</a:t>
            </a:r>
            <a:r>
              <a:rPr i="1" dirty="0">
                <a:solidFill>
                  <a:srgbClr val="FF0000"/>
                </a:solidFill>
              </a:rPr>
              <a:t>						</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8</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Shape 78"/>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416220"/>
                </a:solidFill>
              </a:rPr>
              <a:t>Women and Forced Evictions</a:t>
            </a:r>
            <a:endParaRPr lang="en-US" sz="3500" cap="none" dirty="0">
              <a:solidFill>
                <a:srgbClr val="416220"/>
              </a:solidFill>
            </a:endParaRPr>
          </a:p>
        </p:txBody>
      </p:sp>
      <p:sp>
        <p:nvSpPr>
          <p:cNvPr id="80" name="Shape 80"/>
          <p:cNvSpPr>
            <a:spLocks noGrp="1"/>
          </p:cNvSpPr>
          <p:nvPr>
            <p:ph type="body" idx="1"/>
          </p:nvPr>
        </p:nvSpPr>
        <p:spPr>
          <a:xfrm>
            <a:off x="457200" y="1600200"/>
            <a:ext cx="8229600" cy="4525963"/>
          </a:xfrm>
          <a:prstGeom prst="rect">
            <a:avLst/>
          </a:prstGeom>
        </p:spPr>
        <p:txBody>
          <a:bodyPr/>
          <a:lstStyle/>
          <a:p>
            <a:pPr marL="0" lvl="0" indent="0" algn="l">
              <a:spcBef>
                <a:spcPts val="500"/>
              </a:spcBef>
              <a:spcAft>
                <a:spcPts val="2400"/>
              </a:spcAft>
              <a:buSzTx/>
              <a:buNone/>
            </a:pPr>
            <a:r>
              <a:rPr dirty="0" smtClean="0"/>
              <a:t>‘</a:t>
            </a:r>
            <a:r>
              <a:rPr dirty="0"/>
              <a:t>Governments need to recognise that, for women, housing often means much more than a roof over their heads.’</a:t>
            </a:r>
          </a:p>
          <a:p>
            <a:pPr lvl="0">
              <a:spcBef>
                <a:spcPts val="500"/>
              </a:spcBef>
              <a:spcAft>
                <a:spcPts val="600"/>
              </a:spcAft>
              <a:buSzTx/>
              <a:buNone/>
            </a:pPr>
            <a:r>
              <a:rPr lang="en-US" b="1" i="1" dirty="0" smtClean="0"/>
              <a:t>&gt;&gt;</a:t>
            </a:r>
            <a:r>
              <a:rPr b="1" i="1" dirty="0" smtClean="0"/>
              <a:t>Questions:</a:t>
            </a:r>
            <a:endParaRPr lang="en-US" b="1" i="1" dirty="0" smtClean="0"/>
          </a:p>
          <a:p>
            <a:pPr marL="0" lvl="0" indent="0">
              <a:spcBef>
                <a:spcPts val="500"/>
              </a:spcBef>
              <a:spcAft>
                <a:spcPts val="600"/>
              </a:spcAft>
              <a:buSzTx/>
              <a:buNone/>
            </a:pPr>
            <a:r>
              <a:rPr i="1" dirty="0" smtClean="0"/>
              <a:t>What </a:t>
            </a:r>
            <a:r>
              <a:rPr i="1" dirty="0"/>
              <a:t>does ‘much more’ mean?</a:t>
            </a:r>
          </a:p>
          <a:p>
            <a:pPr marL="0" lvl="0" indent="0">
              <a:spcBef>
                <a:spcPts val="500"/>
              </a:spcBef>
              <a:spcAft>
                <a:spcPts val="600"/>
              </a:spcAft>
              <a:buSzTx/>
              <a:buNone/>
            </a:pPr>
            <a:r>
              <a:rPr i="1" dirty="0" smtClean="0"/>
              <a:t>What </a:t>
            </a:r>
            <a:r>
              <a:rPr i="1" dirty="0"/>
              <a:t>is demonstrated in the </a:t>
            </a:r>
            <a:r>
              <a:rPr i="1" dirty="0" smtClean="0"/>
              <a:t>film</a:t>
            </a:r>
            <a:r>
              <a:rPr lang="en-US" i="1" dirty="0" smtClean="0"/>
              <a:t> </a:t>
            </a:r>
            <a:r>
              <a:rPr i="1" dirty="0" smtClean="0"/>
              <a:t>(</a:t>
            </a:r>
            <a:r>
              <a:rPr i="1" dirty="0"/>
              <a:t>and the handout) on an eviction in </a:t>
            </a:r>
            <a:r>
              <a:rPr i="1" dirty="0" smtClean="0"/>
              <a:t>Port </a:t>
            </a:r>
            <a:r>
              <a:rPr i="1" dirty="0"/>
              <a:t>Harcourt about the impact on </a:t>
            </a:r>
            <a:r>
              <a:rPr i="1" dirty="0" smtClean="0"/>
              <a:t>women</a:t>
            </a:r>
            <a:r>
              <a:rPr i="1" dirty="0"/>
              <a:t>?</a:t>
            </a:r>
          </a:p>
          <a:p>
            <a:pPr marL="0" lvl="0" indent="0">
              <a:spcBef>
                <a:spcPts val="500"/>
              </a:spcBef>
              <a:spcAft>
                <a:spcPts val="600"/>
              </a:spcAft>
              <a:buSzTx/>
              <a:buNone/>
            </a:pPr>
            <a:r>
              <a:rPr i="1" dirty="0" smtClean="0"/>
              <a:t>What </a:t>
            </a:r>
            <a:r>
              <a:rPr i="1" dirty="0"/>
              <a:t>measure should be taken </a:t>
            </a:r>
            <a:r>
              <a:rPr i="1" dirty="0" smtClean="0"/>
              <a:t>to</a:t>
            </a:r>
            <a:r>
              <a:rPr lang="en-US" i="1" dirty="0" smtClean="0"/>
              <a:t> </a:t>
            </a:r>
            <a:r>
              <a:rPr i="1" dirty="0" smtClean="0"/>
              <a:t>minimise </a:t>
            </a:r>
            <a:r>
              <a:rPr i="1" dirty="0"/>
              <a:t>these impacts?  </a:t>
            </a:r>
          </a:p>
          <a:p>
            <a:pPr lvl="0">
              <a:lnSpc>
                <a:spcPct val="90000"/>
              </a:lnSpc>
              <a:buSzTx/>
              <a:buNone/>
            </a:pPr>
            <a:r>
              <a:rPr dirty="0"/>
              <a:t>					</a:t>
            </a:r>
          </a:p>
        </p:txBody>
      </p:sp>
      <p:sp>
        <p:nvSpPr>
          <p:cNvPr id="5" name="Slide Number Placeholder 4"/>
          <p:cNvSpPr txBox="1">
            <a:spLocks/>
          </p:cNvSpPr>
          <p:nvPr/>
        </p:nvSpPr>
        <p:spPr>
          <a:xfrm>
            <a:off x="4391980" y="6434029"/>
            <a:ext cx="540060" cy="432047"/>
          </a:xfrm>
          <a:prstGeom prst="rect">
            <a:avLst/>
          </a:prstGeom>
          <a:solidFill>
            <a:srgbClr val="41622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9</a:t>
            </a:fld>
            <a:endParaRPr lang="en-GB" sz="1200" b="0" dirty="0">
              <a:latin typeface="Myriad Pro"/>
              <a:cs typeface="Myriad Pro"/>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147</TotalTime>
  <Words>1612</Words>
  <Application>Microsoft Office PowerPoint</Application>
  <PresentationFormat>On-screen Show (4:3)</PresentationFormat>
  <Paragraphs>193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vt:lpstr>
      <vt:lpstr>EVICTION </vt:lpstr>
      <vt:lpstr>Learning Outcomes</vt:lpstr>
      <vt:lpstr>Structure of the Module</vt:lpstr>
      <vt:lpstr>Definitions</vt:lpstr>
      <vt:lpstr>Five Reasons for Evictions</vt:lpstr>
      <vt:lpstr>Some ‘Facts’</vt:lpstr>
      <vt:lpstr>Needs and Priorities of Poor Households</vt:lpstr>
      <vt:lpstr>How Eviction Affects the Poor</vt:lpstr>
      <vt:lpstr>Women and Forced Evictions</vt:lpstr>
      <vt:lpstr>Eviction and HIV/AIDS</vt:lpstr>
      <vt:lpstr>Tenure Security and Market Forces</vt:lpstr>
      <vt:lpstr>Forced Evictions and the Law</vt:lpstr>
      <vt:lpstr>Right to Adequate Housing</vt:lpstr>
      <vt:lpstr>Right to Adequate Housing</vt:lpstr>
      <vt:lpstr>Alternatives to Eviction</vt:lpstr>
      <vt:lpstr>Resettlement Guidelines</vt:lpstr>
      <vt:lpstr>Seven Ways to Avoid Eviction</vt:lpstr>
      <vt:lpstr>Negotiating Tools for Avoiding Evictions</vt:lpstr>
      <vt:lpstr>Obligations Before any Eviction Takes Place</vt:lpstr>
      <vt:lpstr>Eviction Impact Assessment (EVIA)</vt:lpstr>
      <vt:lpstr>When Evictions are Unavoidable Ensure That:</vt:lpstr>
      <vt:lpstr>After an Eviction</vt:lpstr>
      <vt:lpstr>Trends to Make Use of</vt:lpstr>
      <vt:lpstr>Cities Have Their Own Housing Experts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EVICTION</dc:title>
  <dc:creator>Kristina Eisele</dc:creator>
  <cp:lastModifiedBy>Kristina Eisele</cp:lastModifiedBy>
  <cp:revision>39</cp:revision>
  <dcterms:modified xsi:type="dcterms:W3CDTF">2015-06-18T12:44:41Z</dcterms:modified>
</cp:coreProperties>
</file>