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Lst>
  <p:notesMasterIdLst>
    <p:notesMasterId r:id="rId33"/>
  </p:notesMasterIdLst>
  <p:sldIdLst>
    <p:sldId id="256" r:id="rId3"/>
    <p:sldId id="257" r:id="rId4"/>
    <p:sldId id="258" r:id="rId5"/>
    <p:sldId id="259" r:id="rId6"/>
    <p:sldId id="261"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na Eisel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5" name="Shape 4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801437636"/>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7" name="Shape 7"/>
          <p:cNvSpPr>
            <a:spLocks noGrp="1"/>
          </p:cNvSpPr>
          <p:nvPr>
            <p:ph type="title"/>
          </p:nvPr>
        </p:nvSpPr>
        <p:spPr>
          <a:xfrm>
            <a:off x="685800" y="788440"/>
            <a:ext cx="7772400" cy="2299276"/>
          </a:xfrm>
          <a:prstGeom prst="rect">
            <a:avLst/>
          </a:prstGeom>
        </p:spPr>
        <p:txBody>
          <a:bodyPr/>
          <a:lstStyle>
            <a:lvl1pPr algn="ctr">
              <a:defRPr>
                <a:solidFill>
                  <a:srgbClr val="000000"/>
                </a:solidFill>
              </a:defRPr>
            </a:lvl1pPr>
          </a:lstStyle>
          <a:p>
            <a:pPr lvl="0">
              <a:defRPr sz="1800" cap="none"/>
            </a:pPr>
            <a:r>
              <a:rPr sz="3200" cap="all"/>
              <a:t>Title Text</a:t>
            </a:r>
          </a:p>
        </p:txBody>
      </p:sp>
      <p:sp>
        <p:nvSpPr>
          <p:cNvPr id="8" name="Shape 8"/>
          <p:cNvSpPr>
            <a:spLocks noGrp="1"/>
          </p:cNvSpPr>
          <p:nvPr>
            <p:ph type="body" idx="1"/>
          </p:nvPr>
        </p:nvSpPr>
        <p:spPr>
          <a:xfrm>
            <a:off x="685800" y="3232214"/>
            <a:ext cx="7772400" cy="2299277"/>
          </a:xfrm>
          <a:prstGeom prst="rect">
            <a:avLst/>
          </a:prstGeom>
        </p:spPr>
        <p:txBody>
          <a:bodyPr>
            <a:noAutofit/>
          </a:bodyPr>
          <a:lstStyle>
            <a:lvl1pPr marL="0" indent="0" algn="ctr">
              <a:spcBef>
                <a:spcPts val="700"/>
              </a:spcBef>
              <a:buSzTx/>
              <a:buFontTx/>
              <a:buNone/>
              <a:defRPr sz="3200">
                <a:latin typeface="Arial Bold"/>
                <a:ea typeface="Arial Bold"/>
                <a:cs typeface="Arial Bold"/>
                <a:sym typeface="Arial Bold"/>
              </a:defRPr>
            </a:lvl1pPr>
            <a:lvl2pPr marL="0" indent="457200" algn="ctr">
              <a:spcBef>
                <a:spcPts val="700"/>
              </a:spcBef>
              <a:buSzTx/>
              <a:buFontTx/>
              <a:buNone/>
              <a:defRPr sz="3200">
                <a:latin typeface="Arial Bold"/>
                <a:ea typeface="Arial Bold"/>
                <a:cs typeface="Arial Bold"/>
                <a:sym typeface="Arial Bold"/>
              </a:defRPr>
            </a:lvl2pPr>
            <a:lvl3pPr marL="0" indent="914400" algn="ctr">
              <a:spcBef>
                <a:spcPts val="700"/>
              </a:spcBef>
              <a:buSzTx/>
              <a:buFontTx/>
              <a:buNone/>
              <a:defRPr sz="3200">
                <a:latin typeface="Arial Bold"/>
                <a:ea typeface="Arial Bold"/>
                <a:cs typeface="Arial Bold"/>
                <a:sym typeface="Arial Bold"/>
              </a:defRPr>
            </a:lvl3pPr>
            <a:lvl4pPr marL="0" indent="1371600" algn="ctr">
              <a:spcBef>
                <a:spcPts val="700"/>
              </a:spcBef>
              <a:buSzTx/>
              <a:buFontTx/>
              <a:buNone/>
              <a:defRPr sz="3200">
                <a:latin typeface="Arial Bold"/>
                <a:ea typeface="Arial Bold"/>
                <a:cs typeface="Arial Bold"/>
                <a:sym typeface="Arial Bold"/>
              </a:defRPr>
            </a:lvl4pPr>
            <a:lvl5pPr marL="0" indent="1828800" algn="ctr">
              <a:spcBef>
                <a:spcPts val="700"/>
              </a:spcBef>
              <a:buSzTx/>
              <a:buFontTx/>
              <a:buNone/>
              <a:defRPr sz="3200">
                <a:latin typeface="Arial Bold"/>
                <a:ea typeface="Arial Bold"/>
                <a:cs typeface="Arial Bold"/>
                <a:sym typeface="Arial Bold"/>
              </a:defRPr>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4_Custom Layout">
    <p:spTree>
      <p:nvGrpSpPr>
        <p:cNvPr id="1" name=""/>
        <p:cNvGrpSpPr/>
        <p:nvPr/>
      </p:nvGrpSpPr>
      <p:grpSpPr>
        <a:xfrm>
          <a:off x="0" y="0"/>
          <a:ext cx="0" cy="0"/>
          <a:chOff x="0" y="0"/>
          <a:chExt cx="0" cy="0"/>
        </a:xfrm>
      </p:grpSpPr>
      <p:sp>
        <p:nvSpPr>
          <p:cNvPr id="36" name="Shape 36"/>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37" name="Shape 37"/>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6_Custom Layout">
    <p:spTree>
      <p:nvGrpSpPr>
        <p:cNvPr id="1" name=""/>
        <p:cNvGrpSpPr/>
        <p:nvPr/>
      </p:nvGrpSpPr>
      <p:grpSpPr>
        <a:xfrm>
          <a:off x="0" y="0"/>
          <a:ext cx="0" cy="0"/>
          <a:chOff x="0" y="0"/>
          <a:chExt cx="0" cy="0"/>
        </a:xfrm>
      </p:grpSpPr>
      <p:sp>
        <p:nvSpPr>
          <p:cNvPr id="39" name="Shape 39"/>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0" name="Shape 40"/>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2" name="Shape 42"/>
          <p:cNvSpPr>
            <a:spLocks noGrp="1"/>
          </p:cNvSpPr>
          <p:nvPr>
            <p:ph type="title"/>
          </p:nvPr>
        </p:nvSpPr>
        <p:spPr>
          <a:xfrm>
            <a:off x="457200" y="448616"/>
            <a:ext cx="8229600" cy="79504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43" name="Shape 43"/>
          <p:cNvSpPr>
            <a:spLocks noGrp="1"/>
          </p:cNvSpPr>
          <p:nvPr>
            <p:ph type="body" idx="1"/>
          </p:nvPr>
        </p:nvSpPr>
        <p:spPr>
          <a:xfrm>
            <a:off x="457200" y="1243659"/>
            <a:ext cx="4040188" cy="931216"/>
          </a:xfrm>
          <a:prstGeom prst="rect">
            <a:avLst/>
          </a:prstGeom>
        </p:spPr>
        <p:txBody>
          <a:bodyPr anchor="b"/>
          <a:lstStyle>
            <a:lvl1pPr marL="0" indent="0">
              <a:spcBef>
                <a:spcPts val="500"/>
              </a:spcBef>
              <a:buSzTx/>
              <a:buFontTx/>
              <a:buNone/>
              <a:defRPr sz="2400"/>
            </a:lvl1pPr>
            <a:lvl2pPr marL="0" indent="457200">
              <a:spcBef>
                <a:spcPts val="500"/>
              </a:spcBef>
              <a:buSzTx/>
              <a:buFontTx/>
              <a:buNone/>
              <a:defRPr sz="2400"/>
            </a:lvl2pPr>
            <a:lvl3pPr marL="0" indent="914400">
              <a:spcBef>
                <a:spcPts val="500"/>
              </a:spcBef>
              <a:buSzTx/>
              <a:buFontTx/>
              <a:buNone/>
              <a:defRPr sz="2400"/>
            </a:lvl3pPr>
            <a:lvl4pPr marL="0" indent="1371600">
              <a:spcBef>
                <a:spcPts val="500"/>
              </a:spcBef>
              <a:buSzTx/>
              <a:buFontTx/>
              <a:buNone/>
              <a:defRPr sz="2400"/>
            </a:lvl4pPr>
            <a:lvl5pPr marL="0" indent="1828800">
              <a:spcBef>
                <a:spcPts val="500"/>
              </a:spcBef>
              <a:buSzTx/>
              <a:buFontTx/>
              <a:buNone/>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E98BB4-467E-4C48-A852-6B5F75376105}" type="datetimeFigureOut">
              <a:rPr lang="en-US" smtClean="0"/>
              <a:t>18/06/2015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1512008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98BB4-467E-4C48-A852-6B5F75376105}" type="datetimeFigureOut">
              <a:rPr lang="en-US" smtClean="0"/>
              <a:t>18/06/2015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624603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E98BB4-467E-4C48-A852-6B5F75376105}" type="datetimeFigureOut">
              <a:rPr lang="en-US" smtClean="0"/>
              <a:t>18/06/2015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364931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E98BB4-467E-4C48-A852-6B5F75376105}" type="datetimeFigureOut">
              <a:rPr lang="en-US" smtClean="0"/>
              <a:t>18/06/2015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7167327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E98BB4-467E-4C48-A852-6B5F75376105}" type="datetimeFigureOut">
              <a:rPr lang="en-US" smtClean="0"/>
              <a:t>18/06/2015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1907798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98BB4-467E-4C48-A852-6B5F75376105}" type="datetimeFigureOut">
              <a:rPr lang="en-US" smtClean="0"/>
              <a:t>18/06/2015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112919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Custom Layou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cap="none">
                <a:solidFill>
                  <a:srgbClr val="000000"/>
                </a:solidFill>
              </a:defRPr>
            </a:pPr>
            <a:r>
              <a:rPr sz="3200" cap="all">
                <a:solidFill>
                  <a:srgbClr val="1897D3"/>
                </a:solidFill>
              </a:rPr>
              <a:t>Title Text</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3" name="Shape 13"/>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98BB4-467E-4C48-A852-6B5F75376105}" type="datetimeFigureOut">
              <a:rPr lang="en-US" smtClean="0"/>
              <a:t>18/06/2015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3522351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98BB4-467E-4C48-A852-6B5F75376105}" type="datetimeFigureOut">
              <a:rPr lang="en-US" smtClean="0"/>
              <a:t>18/06/2015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1987929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98BB4-467E-4C48-A852-6B5F75376105}" type="datetimeFigureOut">
              <a:rPr lang="en-US" smtClean="0"/>
              <a:t>18/06/2015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4511127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98BB4-467E-4C48-A852-6B5F75376105}" type="datetimeFigureOut">
              <a:rPr lang="en-US" smtClean="0"/>
              <a:t>18/06/2015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31097629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98BB4-467E-4C48-A852-6B5F75376105}" type="datetimeFigureOut">
              <a:rPr lang="en-US" smtClean="0"/>
              <a:t>18/06/2015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20673167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98BB4-467E-4C48-A852-6B5F75376105}" type="datetimeFigureOut">
              <a:rPr lang="en-US" smtClean="0"/>
              <a:t>18/06/2015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624E5C-F7B7-3944-A6D5-09582DE49ABC}" type="slidenum">
              <a:rPr lang="en-US" smtClean="0"/>
              <a:t>‹#›</a:t>
            </a:fld>
            <a:endParaRPr lang="en-US"/>
          </a:p>
        </p:txBody>
      </p:sp>
    </p:spTree>
    <p:extLst>
      <p:ext uri="{BB962C8B-B14F-4D97-AF65-F5344CB8AC3E}">
        <p14:creationId xmlns:p14="http://schemas.microsoft.com/office/powerpoint/2010/main" val="148978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5" name="Shape 15"/>
          <p:cNvSpPr>
            <a:spLocks noGrp="1"/>
          </p:cNvSpPr>
          <p:nvPr>
            <p:ph type="title"/>
          </p:nvPr>
        </p:nvSpPr>
        <p:spPr>
          <a:xfrm>
            <a:off x="457200" y="274638"/>
            <a:ext cx="8229600" cy="1325562"/>
          </a:xfrm>
          <a:prstGeom prst="rect">
            <a:avLst/>
          </a:prstGeom>
        </p:spPr>
        <p:txBody>
          <a:bodyPr anchor="t"/>
          <a:lstStyle/>
          <a:p>
            <a:pPr lvl="0">
              <a:defRPr sz="1800" cap="none">
                <a:solidFill>
                  <a:srgbClr val="000000"/>
                </a:solidFill>
              </a:defRPr>
            </a:pPr>
            <a:r>
              <a:rPr sz="3200" cap="all">
                <a:solidFill>
                  <a:srgbClr val="1897D3"/>
                </a:solidFill>
              </a:rPr>
              <a:t>Title Text</a:t>
            </a:r>
          </a:p>
        </p:txBody>
      </p:sp>
      <p:sp>
        <p:nvSpPr>
          <p:cNvPr id="16" name="Shape 16"/>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
        <p:nvSpPr>
          <p:cNvPr id="17" name="Shape 1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ustom Layout">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9" name="Shape 19"/>
          <p:cNvSpPr/>
          <p:nvPr/>
        </p:nvSpPr>
        <p:spPr>
          <a:xfrm>
            <a:off x="2831893" y="5392094"/>
            <a:ext cx="3480214" cy="37523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just" defTabSz="457200">
              <a:defRPr sz="2000">
                <a:solidFill>
                  <a:srgbClr val="FFFFFF"/>
                </a:solidFill>
                <a:latin typeface="Arial"/>
                <a:ea typeface="Arial"/>
                <a:cs typeface="Arial"/>
                <a:sym typeface="Arial"/>
              </a:defRPr>
            </a:lvl1pPr>
          </a:lstStyle>
          <a:p>
            <a:pPr lvl="0">
              <a:defRPr sz="1800">
                <a:solidFill>
                  <a:srgbClr val="000000"/>
                </a:solidFill>
              </a:defRPr>
            </a:pPr>
            <a:r>
              <a:rPr sz="2000">
                <a:solidFill>
                  <a:srgbClr val="FFFFFF"/>
                </a:solidFill>
              </a:rPr>
              <a:t>www.unhabitat.org</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3_Custom Layout">
    <p:spTree>
      <p:nvGrpSpPr>
        <p:cNvPr id="1" name=""/>
        <p:cNvGrpSpPr/>
        <p:nvPr/>
      </p:nvGrpSpPr>
      <p:grpSpPr>
        <a:xfrm>
          <a:off x="0" y="0"/>
          <a:ext cx="0" cy="0"/>
          <a:chOff x="0" y="0"/>
          <a:chExt cx="0" cy="0"/>
        </a:xfrm>
      </p:grpSpPr>
      <p:sp>
        <p:nvSpPr>
          <p:cNvPr id="21" name="Shape 21"/>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2" name="Shape 22"/>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5_Custom Layout">
    <p:spTree>
      <p:nvGrpSpPr>
        <p:cNvPr id="1" name=""/>
        <p:cNvGrpSpPr/>
        <p:nvPr/>
      </p:nvGrpSpPr>
      <p:grpSpPr>
        <a:xfrm>
          <a:off x="0" y="0"/>
          <a:ext cx="0" cy="0"/>
          <a:chOff x="0" y="0"/>
          <a:chExt cx="0" cy="0"/>
        </a:xfrm>
      </p:grpSpPr>
      <p:sp>
        <p:nvSpPr>
          <p:cNvPr id="24" name="Shape 24"/>
          <p:cNvSpPr>
            <a:spLocks noGrp="1"/>
          </p:cNvSpPr>
          <p:nvPr>
            <p:ph type="title"/>
          </p:nvPr>
        </p:nvSpPr>
        <p:spPr>
          <a:xfrm>
            <a:off x="457200" y="95778"/>
            <a:ext cx="8229600" cy="1500720"/>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5" name="Shape 25"/>
          <p:cNvSpPr>
            <a:spLocks noGrp="1"/>
          </p:cNvSpPr>
          <p:nvPr>
            <p:ph type="body" idx="1"/>
          </p:nvPr>
        </p:nvSpPr>
        <p:spPr>
          <a:xfrm>
            <a:off x="457200" y="1596497"/>
            <a:ext cx="8229600" cy="5261504"/>
          </a:xfrm>
          <a:prstGeom prst="rect">
            <a:avLst/>
          </a:prstGeom>
        </p:spPr>
        <p:txBody>
          <a:bodyPr/>
          <a:lstStyle>
            <a:lvl1pPr marL="0" indent="0">
              <a:buSzTx/>
              <a:buFontTx/>
              <a:buNone/>
            </a:lvl1pPr>
            <a:lvl2pPr>
              <a:buFontTx/>
            </a:lvl2pPr>
            <a:lvl3pPr>
              <a:buFontTx/>
            </a:lvl3pPr>
            <a:lvl4pPr>
              <a:buFontTx/>
            </a:lvl4pPr>
            <a:lvl5pPr>
              <a:buFontTx/>
            </a:lvl5p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27" name="Shape 27"/>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
        <p:nvSpPr>
          <p:cNvPr id="28" name="Shape 28"/>
          <p:cNvSpPr>
            <a:spLocks noGrp="1"/>
          </p:cNvSpPr>
          <p:nvPr>
            <p:ph type="body" idx="1"/>
          </p:nvPr>
        </p:nvSpPr>
        <p:spPr>
          <a:prstGeom prst="rect">
            <a:avLst/>
          </a:prstGeom>
        </p:spPr>
        <p:txBody>
          <a:bodyPr/>
          <a:lstStyle/>
          <a:p>
            <a:pPr lvl="0"/>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Section Header">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0" name="Shape 30"/>
          <p:cNvSpPr>
            <a:spLocks noGrp="1"/>
          </p:cNvSpPr>
          <p:nvPr>
            <p:ph type="title"/>
          </p:nvPr>
        </p:nvSpPr>
        <p:spPr>
          <a:xfrm>
            <a:off x="2801566" y="1380133"/>
            <a:ext cx="6068100" cy="3076576"/>
          </a:xfrm>
          <a:prstGeom prst="rect">
            <a:avLst/>
          </a:prstGeom>
        </p:spPr>
        <p:txBody>
          <a:bodyPr/>
          <a:lstStyle>
            <a:lvl1pPr>
              <a:defRPr>
                <a:solidFill>
                  <a:srgbClr val="FFFFFF"/>
                </a:solidFill>
                <a:latin typeface="Arial"/>
                <a:ea typeface="Arial"/>
                <a:cs typeface="Arial"/>
                <a:sym typeface="Arial"/>
              </a:defRPr>
            </a:lvl1pPr>
          </a:lstStyle>
          <a:p>
            <a:pPr lvl="0">
              <a:defRPr sz="1800" cap="none">
                <a:solidFill>
                  <a:srgbClr val="000000"/>
                </a:solidFill>
              </a:defRPr>
            </a:pPr>
            <a:r>
              <a:rPr sz="3200" cap="all">
                <a:solidFill>
                  <a:srgbClr val="FFFFFF"/>
                </a:solidFill>
              </a:rPr>
              <a:t>Title Text</a:t>
            </a:r>
          </a:p>
        </p:txBody>
      </p:sp>
      <p:sp>
        <p:nvSpPr>
          <p:cNvPr id="31" name="Shape 31"/>
          <p:cNvSpPr>
            <a:spLocks noGrp="1"/>
          </p:cNvSpPr>
          <p:nvPr>
            <p:ph type="body" idx="1"/>
          </p:nvPr>
        </p:nvSpPr>
        <p:spPr>
          <a:xfrm>
            <a:off x="2801565" y="4694446"/>
            <a:ext cx="6068100" cy="2163554"/>
          </a:xfrm>
          <a:prstGeom prst="rect">
            <a:avLst/>
          </a:prstGeom>
        </p:spPr>
        <p:txBody>
          <a:bodyPr/>
          <a:lstStyle>
            <a:lvl1pPr marL="0" indent="0">
              <a:spcBef>
                <a:spcPts val="500"/>
              </a:spcBef>
              <a:buSzTx/>
              <a:buFontTx/>
              <a:buNone/>
              <a:defRPr sz="2400">
                <a:solidFill>
                  <a:srgbClr val="FFFFFF"/>
                </a:solidFill>
                <a:latin typeface="Gill Sans"/>
                <a:ea typeface="Gill Sans"/>
                <a:cs typeface="Gill Sans"/>
                <a:sym typeface="Gill Sans"/>
              </a:defRPr>
            </a:lvl1pPr>
            <a:lvl2pPr marL="0" indent="457200">
              <a:spcBef>
                <a:spcPts val="500"/>
              </a:spcBef>
              <a:buSzTx/>
              <a:buFontTx/>
              <a:buNone/>
              <a:defRPr sz="2400">
                <a:solidFill>
                  <a:srgbClr val="FFFFFF"/>
                </a:solidFill>
                <a:latin typeface="Gill Sans"/>
                <a:ea typeface="Gill Sans"/>
                <a:cs typeface="Gill Sans"/>
                <a:sym typeface="Gill Sans"/>
              </a:defRPr>
            </a:lvl2pPr>
            <a:lvl3pPr marL="0" indent="914400">
              <a:spcBef>
                <a:spcPts val="500"/>
              </a:spcBef>
              <a:buSzTx/>
              <a:buFontTx/>
              <a:buNone/>
              <a:defRPr sz="2400">
                <a:solidFill>
                  <a:srgbClr val="FFFFFF"/>
                </a:solidFill>
                <a:latin typeface="Gill Sans"/>
                <a:ea typeface="Gill Sans"/>
                <a:cs typeface="Gill Sans"/>
                <a:sym typeface="Gill Sans"/>
              </a:defRPr>
            </a:lvl3pPr>
            <a:lvl4pPr marL="0" indent="1371600">
              <a:spcBef>
                <a:spcPts val="500"/>
              </a:spcBef>
              <a:buSzTx/>
              <a:buFontTx/>
              <a:buNone/>
              <a:defRPr sz="2400">
                <a:solidFill>
                  <a:srgbClr val="FFFFFF"/>
                </a:solidFill>
                <a:latin typeface="Gill Sans"/>
                <a:ea typeface="Gill Sans"/>
                <a:cs typeface="Gill Sans"/>
                <a:sym typeface="Gill Sans"/>
              </a:defRPr>
            </a:lvl4pPr>
            <a:lvl5pPr marL="0" indent="1828800">
              <a:spcBef>
                <a:spcPts val="500"/>
              </a:spcBef>
              <a:buSzTx/>
              <a:buFontTx/>
              <a:buNone/>
              <a:defRPr sz="2400">
                <a:solidFill>
                  <a:srgbClr val="FFFFFF"/>
                </a:solidFill>
                <a:latin typeface="Gill Sans"/>
                <a:ea typeface="Gill Sans"/>
                <a:cs typeface="Gill Sans"/>
                <a:sym typeface="Gill Sans"/>
              </a:defRPr>
            </a:lvl5pPr>
          </a:lstStyle>
          <a:p>
            <a:pPr lvl="0">
              <a:defRPr sz="1800">
                <a:solidFill>
                  <a:srgbClr val="000000"/>
                </a:solidFill>
              </a:defRPr>
            </a:pPr>
            <a:r>
              <a:rPr sz="2400">
                <a:solidFill>
                  <a:srgbClr val="FFFFFF"/>
                </a:solidFill>
              </a:rPr>
              <a:t>Body Level One</a:t>
            </a:r>
          </a:p>
          <a:p>
            <a:pPr lvl="1">
              <a:defRPr sz="1800">
                <a:solidFill>
                  <a:srgbClr val="000000"/>
                </a:solidFill>
              </a:defRPr>
            </a:pPr>
            <a:r>
              <a:rPr sz="2400">
                <a:solidFill>
                  <a:srgbClr val="FFFFFF"/>
                </a:solidFill>
              </a:rPr>
              <a:t>Body Level Two</a:t>
            </a:r>
          </a:p>
          <a:p>
            <a:pPr lvl="2">
              <a:defRPr sz="1800">
                <a:solidFill>
                  <a:srgbClr val="000000"/>
                </a:solidFill>
              </a:defRPr>
            </a:pPr>
            <a:r>
              <a:rPr sz="2400">
                <a:solidFill>
                  <a:srgbClr val="FFFFFF"/>
                </a:solidFill>
              </a:rPr>
              <a:t>Body Level Three</a:t>
            </a:r>
          </a:p>
          <a:p>
            <a:pPr lvl="3">
              <a:defRPr sz="1800">
                <a:solidFill>
                  <a:srgbClr val="000000"/>
                </a:solidFill>
              </a:defRPr>
            </a:pPr>
            <a:r>
              <a:rPr sz="2400">
                <a:solidFill>
                  <a:srgbClr val="FFFFFF"/>
                </a:solidFill>
              </a:rPr>
              <a:t>Body Level Four</a:t>
            </a:r>
          </a:p>
          <a:p>
            <a:pPr lvl="4">
              <a:defRPr sz="1800">
                <a:solidFill>
                  <a:srgbClr val="000000"/>
                </a:solidFill>
              </a:defRPr>
            </a:pPr>
            <a:r>
              <a:rPr sz="2400">
                <a:solidFill>
                  <a:srgbClr val="FFFFFF"/>
                </a:solidFill>
              </a:rPr>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33" name="Shape 33"/>
          <p:cNvSpPr>
            <a:spLocks noGrp="1"/>
          </p:cNvSpPr>
          <p:nvPr>
            <p:ph type="title"/>
          </p:nvPr>
        </p:nvSpPr>
        <p:spPr>
          <a:xfrm>
            <a:off x="457200" y="92076"/>
            <a:ext cx="8229600" cy="1508124"/>
          </a:xfrm>
          <a:prstGeom prst="rect">
            <a:avLst/>
          </a:prstGeom>
        </p:spPr>
        <p:txBody>
          <a:bodyPr anchor="ctr"/>
          <a:lstStyle/>
          <a:p>
            <a:pPr lvl="0">
              <a:defRPr sz="1800" cap="none">
                <a:solidFill>
                  <a:srgbClr val="000000"/>
                </a:solidFill>
              </a:defRPr>
            </a:pPr>
            <a:r>
              <a:rPr sz="3200" cap="all">
                <a:solidFill>
                  <a:srgbClr val="1897D3"/>
                </a:solidFill>
              </a:rPr>
              <a:t>Title Text</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0"/>
            <a:ext cx="8229600" cy="1364403"/>
          </a:xfrm>
          <a:prstGeom prst="rect">
            <a:avLst/>
          </a:prstGeom>
          <a:ln w="12700">
            <a:miter lim="400000"/>
          </a:ln>
          <a:extLst>
            <a:ext uri="{C572A759-6A51-4108-AA02-DFA0A04FC94B}">
              <ma14:wrappingTextBoxFlag xmlns:ma14="http://schemas.microsoft.com/office/mac/drawingml/2011/main" xmlns="" val="1"/>
            </a:ext>
          </a:extLst>
        </p:spPr>
        <p:txBody>
          <a:bodyPr lIns="45719" rIns="45719" anchor="b"/>
          <a:lstStyle/>
          <a:p>
            <a:pPr lvl="0">
              <a:defRPr sz="1800" cap="none">
                <a:solidFill>
                  <a:srgbClr val="000000"/>
                </a:solidFill>
              </a:defRPr>
            </a:pPr>
            <a:r>
              <a:rPr lang="en-US" sz="3200" cap="all" dirty="0" smtClean="0">
                <a:solidFill>
                  <a:srgbClr val="1897D3"/>
                </a:solidFill>
              </a:rPr>
              <a:t>Title Text</a:t>
            </a:r>
            <a:endParaRPr lang="en-US" sz="3200" cap="all" dirty="0">
              <a:solidFill>
                <a:srgbClr val="1897D3"/>
              </a:solidFill>
            </a:endParaRPr>
          </a:p>
        </p:txBody>
      </p:sp>
      <p:sp>
        <p:nvSpPr>
          <p:cNvPr id="3" name="Shape 3"/>
          <p:cNvSpPr>
            <a:spLocks noGrp="1"/>
          </p:cNvSpPr>
          <p:nvPr>
            <p:ph type="sldNum" sz="quarter" idx="2"/>
          </p:nvPr>
        </p:nvSpPr>
        <p:spPr>
          <a:xfrm>
            <a:off x="1" y="6473475"/>
            <a:ext cx="562766" cy="313394"/>
          </a:xfrm>
          <a:prstGeom prst="rect">
            <a:avLst/>
          </a:prstGeom>
          <a:ln w="12700">
            <a:miter lim="400000"/>
          </a:ln>
        </p:spPr>
        <p:txBody>
          <a:bodyPr lIns="45719" rIns="45719" anchor="ctr">
            <a:spAutoFit/>
          </a:bodyPr>
          <a:lstStyle>
            <a:lvl1pPr algn="r" defTabSz="457200">
              <a:defRPr sz="1600">
                <a:solidFill>
                  <a:srgbClr val="FFFFFF"/>
                </a:solidFill>
                <a:latin typeface="Arial Bold"/>
                <a:ea typeface="Arial Bold"/>
                <a:cs typeface="Arial Bold"/>
                <a:sym typeface="Arial Bold"/>
              </a:defRPr>
            </a:lvl1pPr>
          </a:lstStyle>
          <a:p>
            <a:pPr lvl="0"/>
            <a:fld id="{86CB4B4D-7CA3-9044-876B-883B54F8677D}" type="slidenum">
              <a:t>‹#›</a:t>
            </a:fld>
            <a:endParaRPr/>
          </a:p>
        </p:txBody>
      </p:sp>
      <p:sp>
        <p:nvSpPr>
          <p:cNvPr id="4" name="Shape 4"/>
          <p:cNvSpPr/>
          <p:nvPr/>
        </p:nvSpPr>
        <p:spPr>
          <a:xfrm>
            <a:off x="-1" y="1417638"/>
            <a:ext cx="9144001" cy="1588"/>
          </a:xfrm>
          <a:prstGeom prst="line">
            <a:avLst/>
          </a:prstGeom>
          <a:ln w="25400">
            <a:solidFill/>
          </a:ln>
        </p:spPr>
        <p:txBody>
          <a:bodyPr lIns="0" tIns="0" rIns="0" bIns="0"/>
          <a:lstStyle/>
          <a:p>
            <a:pPr lvl="0" defTabSz="457200">
              <a:defRPr sz="1200">
                <a:latin typeface="+mj-lt"/>
                <a:ea typeface="+mj-ea"/>
                <a:cs typeface="+mj-cs"/>
                <a:sym typeface="Helvetica"/>
              </a:defRPr>
            </a:pPr>
            <a:endParaRPr/>
          </a:p>
        </p:txBody>
      </p:sp>
      <p:sp>
        <p:nvSpPr>
          <p:cNvPr id="5" name="Shape 5"/>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hf hdr="0" ftr="0" dt="0"/>
  <p:txStyles>
    <p:titleStyle>
      <a:lvl1pPr defTabSz="457200">
        <a:defRPr sz="3500" cap="none">
          <a:solidFill>
            <a:schemeClr val="accent6"/>
          </a:solidFill>
          <a:latin typeface="Memphis"/>
          <a:ea typeface="Arial Bold"/>
          <a:cs typeface="Memphis"/>
          <a:sym typeface="Arial Bold"/>
        </a:defRPr>
      </a:lvl1pPr>
      <a:lvl2pPr defTabSz="457200">
        <a:defRPr sz="3200" cap="all">
          <a:solidFill>
            <a:srgbClr val="1897D3"/>
          </a:solidFill>
          <a:latin typeface="Arial Bold"/>
          <a:ea typeface="Arial Bold"/>
          <a:cs typeface="Arial Bold"/>
          <a:sym typeface="Arial Bold"/>
        </a:defRPr>
      </a:lvl2pPr>
      <a:lvl3pPr defTabSz="457200">
        <a:defRPr sz="3200" cap="all">
          <a:solidFill>
            <a:srgbClr val="1897D3"/>
          </a:solidFill>
          <a:latin typeface="Arial Bold"/>
          <a:ea typeface="Arial Bold"/>
          <a:cs typeface="Arial Bold"/>
          <a:sym typeface="Arial Bold"/>
        </a:defRPr>
      </a:lvl3pPr>
      <a:lvl4pPr defTabSz="457200">
        <a:defRPr sz="3200" cap="all">
          <a:solidFill>
            <a:srgbClr val="1897D3"/>
          </a:solidFill>
          <a:latin typeface="Arial Bold"/>
          <a:ea typeface="Arial Bold"/>
          <a:cs typeface="Arial Bold"/>
          <a:sym typeface="Arial Bold"/>
        </a:defRPr>
      </a:lvl4pPr>
      <a:lvl5pPr defTabSz="457200">
        <a:defRPr sz="3200" cap="all">
          <a:solidFill>
            <a:srgbClr val="1897D3"/>
          </a:solidFill>
          <a:latin typeface="Arial Bold"/>
          <a:ea typeface="Arial Bold"/>
          <a:cs typeface="Arial Bold"/>
          <a:sym typeface="Arial Bold"/>
        </a:defRPr>
      </a:lvl5pPr>
      <a:lvl6pPr defTabSz="457200">
        <a:defRPr sz="3200" cap="all">
          <a:solidFill>
            <a:srgbClr val="1897D3"/>
          </a:solidFill>
          <a:latin typeface="Arial Bold"/>
          <a:ea typeface="Arial Bold"/>
          <a:cs typeface="Arial Bold"/>
          <a:sym typeface="Arial Bold"/>
        </a:defRPr>
      </a:lvl6pPr>
      <a:lvl7pPr defTabSz="457200">
        <a:defRPr sz="3200" cap="all">
          <a:solidFill>
            <a:srgbClr val="1897D3"/>
          </a:solidFill>
          <a:latin typeface="Arial Bold"/>
          <a:ea typeface="Arial Bold"/>
          <a:cs typeface="Arial Bold"/>
          <a:sym typeface="Arial Bold"/>
        </a:defRPr>
      </a:lvl7pPr>
      <a:lvl8pPr defTabSz="457200">
        <a:defRPr sz="3200" cap="all">
          <a:solidFill>
            <a:srgbClr val="1897D3"/>
          </a:solidFill>
          <a:latin typeface="Arial Bold"/>
          <a:ea typeface="Arial Bold"/>
          <a:cs typeface="Arial Bold"/>
          <a:sym typeface="Arial Bold"/>
        </a:defRPr>
      </a:lvl8pPr>
      <a:lvl9pPr defTabSz="457200">
        <a:defRPr sz="3200" cap="all">
          <a:solidFill>
            <a:srgbClr val="1897D3"/>
          </a:solidFill>
          <a:latin typeface="Arial Bold"/>
          <a:ea typeface="Arial Bold"/>
          <a:cs typeface="Arial Bold"/>
          <a:sym typeface="Arial Bold"/>
        </a:defRPr>
      </a:lvl9pPr>
    </p:titleStyle>
    <p:bodyStyle>
      <a:lvl1pPr marL="342900" indent="-342900" defTabSz="457200">
        <a:spcBef>
          <a:spcPts val="400"/>
        </a:spcBef>
        <a:buSzPct val="100000"/>
        <a:buFont typeface="Arial"/>
        <a:buChar char="•"/>
        <a:defRPr>
          <a:latin typeface="Verdana"/>
          <a:ea typeface="Verdana"/>
          <a:cs typeface="Verdana"/>
          <a:sym typeface="Verdana"/>
        </a:defRPr>
      </a:lvl1pPr>
      <a:lvl2pPr marL="742950" indent="-285750" defTabSz="457200">
        <a:spcBef>
          <a:spcPts val="400"/>
        </a:spcBef>
        <a:buSzPct val="100000"/>
        <a:buFont typeface="Arial"/>
        <a:buChar char="–"/>
        <a:defRPr>
          <a:latin typeface="Verdana"/>
          <a:ea typeface="Verdana"/>
          <a:cs typeface="Verdana"/>
          <a:sym typeface="Verdana"/>
        </a:defRPr>
      </a:lvl2pPr>
      <a:lvl3pPr marL="1143000" indent="-228600" defTabSz="457200">
        <a:spcBef>
          <a:spcPts val="400"/>
        </a:spcBef>
        <a:buSzPct val="100000"/>
        <a:buFont typeface="Arial"/>
        <a:buChar char="•"/>
        <a:defRPr>
          <a:latin typeface="Verdana"/>
          <a:ea typeface="Verdana"/>
          <a:cs typeface="Verdana"/>
          <a:sym typeface="Verdana"/>
        </a:defRPr>
      </a:lvl3pPr>
      <a:lvl4pPr marL="1600200" indent="-228600" defTabSz="457200">
        <a:spcBef>
          <a:spcPts val="400"/>
        </a:spcBef>
        <a:buSzPct val="100000"/>
        <a:buFont typeface="Arial"/>
        <a:buChar char="–"/>
        <a:defRPr>
          <a:latin typeface="Verdana"/>
          <a:ea typeface="Verdana"/>
          <a:cs typeface="Verdana"/>
          <a:sym typeface="Verdana"/>
        </a:defRPr>
      </a:lvl4pPr>
      <a:lvl5pPr marL="2057400" indent="-228600" defTabSz="457200">
        <a:spcBef>
          <a:spcPts val="400"/>
        </a:spcBef>
        <a:buSzPct val="100000"/>
        <a:buFont typeface="Arial"/>
        <a:buChar char="»"/>
        <a:defRPr>
          <a:latin typeface="Verdana"/>
          <a:ea typeface="Verdana"/>
          <a:cs typeface="Verdana"/>
          <a:sym typeface="Verdana"/>
        </a:defRPr>
      </a:lvl5pPr>
      <a:lvl6pPr marL="2491739" indent="-205739" defTabSz="457200">
        <a:spcBef>
          <a:spcPts val="400"/>
        </a:spcBef>
        <a:buSzPct val="100000"/>
        <a:buFont typeface="Arial"/>
        <a:buChar char="•"/>
        <a:defRPr>
          <a:latin typeface="Verdana"/>
          <a:ea typeface="Verdana"/>
          <a:cs typeface="Verdana"/>
          <a:sym typeface="Verdana"/>
        </a:defRPr>
      </a:lvl6pPr>
      <a:lvl7pPr marL="2948939" indent="-205739" defTabSz="457200">
        <a:spcBef>
          <a:spcPts val="400"/>
        </a:spcBef>
        <a:buSzPct val="100000"/>
        <a:buFont typeface="Arial"/>
        <a:buChar char="•"/>
        <a:defRPr>
          <a:latin typeface="Verdana"/>
          <a:ea typeface="Verdana"/>
          <a:cs typeface="Verdana"/>
          <a:sym typeface="Verdana"/>
        </a:defRPr>
      </a:lvl7pPr>
      <a:lvl8pPr marL="3406140" indent="-205740" defTabSz="457200">
        <a:spcBef>
          <a:spcPts val="400"/>
        </a:spcBef>
        <a:buSzPct val="100000"/>
        <a:buFont typeface="Arial"/>
        <a:buChar char="•"/>
        <a:defRPr>
          <a:latin typeface="Verdana"/>
          <a:ea typeface="Verdana"/>
          <a:cs typeface="Verdana"/>
          <a:sym typeface="Verdana"/>
        </a:defRPr>
      </a:lvl8pPr>
      <a:lvl9pPr marL="3863340" indent="-205740" defTabSz="457200">
        <a:spcBef>
          <a:spcPts val="400"/>
        </a:spcBef>
        <a:buSzPct val="100000"/>
        <a:buFont typeface="Arial"/>
        <a:buChar char="•"/>
        <a:defRPr>
          <a:latin typeface="Verdana"/>
          <a:ea typeface="Verdana"/>
          <a:cs typeface="Verdana"/>
          <a:sym typeface="Verdana"/>
        </a:defRPr>
      </a:lvl9pPr>
    </p:bodyStyle>
    <p:otherStyle>
      <a:lvl1pPr algn="r" defTabSz="457200">
        <a:defRPr sz="1600">
          <a:solidFill>
            <a:schemeClr val="tx1"/>
          </a:solidFill>
          <a:latin typeface="+mn-lt"/>
          <a:ea typeface="+mn-ea"/>
          <a:cs typeface="+mn-cs"/>
          <a:sym typeface="Arial Bold"/>
        </a:defRPr>
      </a:lvl1pPr>
      <a:lvl2pPr indent="457200" algn="r" defTabSz="457200">
        <a:defRPr sz="1600">
          <a:solidFill>
            <a:schemeClr val="tx1"/>
          </a:solidFill>
          <a:latin typeface="+mn-lt"/>
          <a:ea typeface="+mn-ea"/>
          <a:cs typeface="+mn-cs"/>
          <a:sym typeface="Arial Bold"/>
        </a:defRPr>
      </a:lvl2pPr>
      <a:lvl3pPr indent="914400" algn="r" defTabSz="457200">
        <a:defRPr sz="1600">
          <a:solidFill>
            <a:schemeClr val="tx1"/>
          </a:solidFill>
          <a:latin typeface="+mn-lt"/>
          <a:ea typeface="+mn-ea"/>
          <a:cs typeface="+mn-cs"/>
          <a:sym typeface="Arial Bold"/>
        </a:defRPr>
      </a:lvl3pPr>
      <a:lvl4pPr indent="1371600" algn="r" defTabSz="457200">
        <a:defRPr sz="1600">
          <a:solidFill>
            <a:schemeClr val="tx1"/>
          </a:solidFill>
          <a:latin typeface="+mn-lt"/>
          <a:ea typeface="+mn-ea"/>
          <a:cs typeface="+mn-cs"/>
          <a:sym typeface="Arial Bold"/>
        </a:defRPr>
      </a:lvl4pPr>
      <a:lvl5pPr indent="1828800" algn="r" defTabSz="457200">
        <a:defRPr sz="1600">
          <a:solidFill>
            <a:schemeClr val="tx1"/>
          </a:solidFill>
          <a:latin typeface="+mn-lt"/>
          <a:ea typeface="+mn-ea"/>
          <a:cs typeface="+mn-cs"/>
          <a:sym typeface="Arial Bold"/>
        </a:defRPr>
      </a:lvl5pPr>
      <a:lvl6pPr indent="2286000" algn="r" defTabSz="457200">
        <a:defRPr sz="1600">
          <a:solidFill>
            <a:schemeClr val="tx1"/>
          </a:solidFill>
          <a:latin typeface="+mn-lt"/>
          <a:ea typeface="+mn-ea"/>
          <a:cs typeface="+mn-cs"/>
          <a:sym typeface="Arial Bold"/>
        </a:defRPr>
      </a:lvl6pPr>
      <a:lvl7pPr indent="2743200" algn="r" defTabSz="457200">
        <a:defRPr sz="1600">
          <a:solidFill>
            <a:schemeClr val="tx1"/>
          </a:solidFill>
          <a:latin typeface="+mn-lt"/>
          <a:ea typeface="+mn-ea"/>
          <a:cs typeface="+mn-cs"/>
          <a:sym typeface="Arial Bold"/>
        </a:defRPr>
      </a:lvl7pPr>
      <a:lvl8pPr indent="3200400" algn="r" defTabSz="457200">
        <a:defRPr sz="1600">
          <a:solidFill>
            <a:schemeClr val="tx1"/>
          </a:solidFill>
          <a:latin typeface="+mn-lt"/>
          <a:ea typeface="+mn-ea"/>
          <a:cs typeface="+mn-cs"/>
          <a:sym typeface="Arial Bold"/>
        </a:defRPr>
      </a:lvl8pPr>
      <a:lvl9pPr indent="3657600" algn="r" defTabSz="457200">
        <a:defRPr sz="1600">
          <a:solidFill>
            <a:schemeClr val="tx1"/>
          </a:solidFill>
          <a:latin typeface="+mn-lt"/>
          <a:ea typeface="+mn-ea"/>
          <a:cs typeface="+mn-cs"/>
          <a:sym typeface="Arial Bold"/>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98BB4-467E-4C48-A852-6B5F75376105}" type="datetimeFigureOut">
              <a:rPr lang="en-US" smtClean="0"/>
              <a:t>18/06/2015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24E5C-F7B7-3944-A6D5-09582DE49ABC}" type="slidenum">
              <a:rPr lang="en-US" smtClean="0"/>
              <a:t>‹#›</a:t>
            </a:fld>
            <a:endParaRPr lang="en-US"/>
          </a:p>
        </p:txBody>
      </p:sp>
    </p:spTree>
    <p:extLst>
      <p:ext uri="{BB962C8B-B14F-4D97-AF65-F5344CB8AC3E}">
        <p14:creationId xmlns:p14="http://schemas.microsoft.com/office/powerpoint/2010/main" val="15530513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image4.png"/>
          <p:cNvPicPr/>
          <p:nvPr/>
        </p:nvPicPr>
        <p:blipFill>
          <a:blip r:embed="rId2">
            <a:extLst/>
          </a:blip>
          <a:stretch>
            <a:fillRect/>
          </a:stretch>
        </p:blipFill>
        <p:spPr>
          <a:xfrm>
            <a:off x="2057400" y="-1"/>
            <a:ext cx="5033517" cy="6874565"/>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457200" y="779626"/>
            <a:ext cx="8229600" cy="584778"/>
          </a:xfrm>
          <a:prstGeom prst="rect">
            <a:avLst/>
          </a:prstGeom>
        </p:spPr>
        <p:txBody>
          <a:bodyPr lIns="0" tIns="0" rIns="0" bIns="0">
            <a:normAutofit/>
          </a:bodyPr>
          <a:lstStyle/>
          <a:p>
            <a:pPr>
              <a:defRPr sz="1800" cap="none">
                <a:solidFill>
                  <a:srgbClr val="000000"/>
                </a:solidFill>
              </a:defRPr>
            </a:pPr>
            <a:r>
              <a:rPr sz="3600" dirty="0">
                <a:solidFill>
                  <a:srgbClr val="FF7E18"/>
                </a:solidFill>
                <a:latin typeface="Memphis Bold"/>
                <a:cs typeface="Memphis Bold"/>
              </a:rPr>
              <a:t>Women and </a:t>
            </a:r>
            <a:r>
              <a:rPr lang="en-US" sz="3600" dirty="0" smtClean="0">
                <a:solidFill>
                  <a:srgbClr val="FF7E18"/>
                </a:solidFill>
                <a:latin typeface="Memphis Bold"/>
                <a:cs typeface="Memphis Bold"/>
              </a:rPr>
              <a:t>L</a:t>
            </a:r>
            <a:r>
              <a:rPr sz="3600" dirty="0" smtClean="0">
                <a:solidFill>
                  <a:srgbClr val="FF7E18"/>
                </a:solidFill>
                <a:latin typeface="Memphis Bold"/>
                <a:cs typeface="Memphis Bold"/>
              </a:rPr>
              <a:t>ow</a:t>
            </a:r>
            <a:r>
              <a:rPr sz="3600" dirty="0">
                <a:solidFill>
                  <a:srgbClr val="FF7E18"/>
                </a:solidFill>
                <a:latin typeface="Memphis Bold"/>
                <a:cs typeface="Memphis Bold"/>
              </a:rPr>
              <a:t>-income </a:t>
            </a:r>
            <a:r>
              <a:rPr lang="en-US" sz="3600" dirty="0" smtClean="0">
                <a:solidFill>
                  <a:srgbClr val="FF7E18"/>
                </a:solidFill>
                <a:latin typeface="Memphis Bold"/>
                <a:cs typeface="Memphis Bold"/>
              </a:rPr>
              <a:t>H</a:t>
            </a:r>
            <a:r>
              <a:rPr sz="3600" dirty="0" smtClean="0">
                <a:solidFill>
                  <a:srgbClr val="FF7E18"/>
                </a:solidFill>
                <a:latin typeface="Memphis Bold"/>
                <a:cs typeface="Memphis Bold"/>
              </a:rPr>
              <a:t>ousing </a:t>
            </a:r>
            <a:r>
              <a:rPr sz="3600" dirty="0">
                <a:solidFill>
                  <a:srgbClr val="FF7E18"/>
                </a:solidFill>
                <a:latin typeface="Memphis Bold"/>
                <a:cs typeface="Memphis Bold"/>
              </a:rPr>
              <a:t>2</a:t>
            </a:r>
          </a:p>
        </p:txBody>
      </p:sp>
      <p:sp>
        <p:nvSpPr>
          <p:cNvPr id="84" name="Shape 84"/>
          <p:cNvSpPr>
            <a:spLocks noGrp="1"/>
          </p:cNvSpPr>
          <p:nvPr>
            <p:ph type="body" idx="1"/>
          </p:nvPr>
        </p:nvSpPr>
        <p:spPr>
          <a:xfrm>
            <a:off x="457200" y="1600200"/>
            <a:ext cx="7924800" cy="4525963"/>
          </a:xfrm>
          <a:prstGeom prst="rect">
            <a:avLst/>
          </a:prstGeom>
        </p:spPr>
        <p:txBody>
          <a:bodyPr>
            <a:normAutofit/>
          </a:bodyPr>
          <a:lstStyle/>
          <a:p>
            <a:pPr marL="457200" lvl="0" indent="-457200">
              <a:spcBef>
                <a:spcPts val="500"/>
              </a:spcBef>
              <a:spcAft>
                <a:spcPts val="1200"/>
              </a:spcAft>
            </a:pPr>
            <a:r>
              <a:rPr sz="2000" dirty="0">
                <a:latin typeface="Myriad Pro"/>
                <a:cs typeface="Myriad Pro"/>
              </a:rPr>
              <a:t>Women are the key stakeholders – the most concerned about housing conditions for their families</a:t>
            </a:r>
          </a:p>
          <a:p>
            <a:pPr marL="457200" lvl="0" indent="-457200">
              <a:spcBef>
                <a:spcPts val="500"/>
              </a:spcBef>
              <a:spcAft>
                <a:spcPts val="1200"/>
              </a:spcAft>
            </a:pPr>
            <a:r>
              <a:rPr sz="2000" dirty="0">
                <a:latin typeface="Myriad Pro"/>
                <a:cs typeface="Myriad Pro"/>
              </a:rPr>
              <a:t>They have the intimate knowledge of their community and its problems</a:t>
            </a:r>
          </a:p>
          <a:p>
            <a:pPr marL="457200" lvl="0" indent="-457200">
              <a:spcBef>
                <a:spcPts val="500"/>
              </a:spcBef>
              <a:spcAft>
                <a:spcPts val="1200"/>
              </a:spcAft>
            </a:pPr>
            <a:r>
              <a:rPr sz="2000" dirty="0">
                <a:latin typeface="Myriad Pro"/>
                <a:cs typeface="Myriad Pro"/>
              </a:rPr>
              <a:t>They have strong social networks within the community – hence the ability to mobilise support</a:t>
            </a:r>
          </a:p>
          <a:p>
            <a:pPr marL="457200" lvl="0" indent="-457200">
              <a:spcBef>
                <a:spcPts val="500"/>
              </a:spcBef>
              <a:spcAft>
                <a:spcPts val="1200"/>
              </a:spcAft>
            </a:pPr>
            <a:r>
              <a:rPr sz="2000" dirty="0">
                <a:latin typeface="Myriad Pro"/>
                <a:cs typeface="Myriad Pro"/>
              </a:rPr>
              <a:t>Involving women in housing projects can counteract entrenched patterns of inequality </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10</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xfrm>
            <a:off x="457200" y="779626"/>
            <a:ext cx="8229600" cy="584778"/>
          </a:xfrm>
          <a:prstGeom prst="rect">
            <a:avLst/>
          </a:prstGeom>
        </p:spPr>
        <p:txBody>
          <a:bodyPr lIns="0" tIns="0" rIns="0" bIns="0">
            <a:normAutofit/>
          </a:bodyPr>
          <a:lstStyle/>
          <a:p>
            <a:pPr lvl="0">
              <a:defRPr sz="1800" cap="none">
                <a:solidFill>
                  <a:srgbClr val="000000"/>
                </a:solidFill>
              </a:defRPr>
            </a:pPr>
            <a:r>
              <a:rPr sz="3600" dirty="0">
                <a:solidFill>
                  <a:srgbClr val="FF7E18"/>
                </a:solidFill>
                <a:latin typeface="Memphis Bold"/>
                <a:cs typeface="Memphis Bold"/>
              </a:rPr>
              <a:t>Gender </a:t>
            </a:r>
            <a:r>
              <a:rPr lang="en-US" sz="3600" dirty="0" smtClean="0">
                <a:solidFill>
                  <a:srgbClr val="FF7E18"/>
                </a:solidFill>
                <a:latin typeface="Memphis Bold"/>
                <a:cs typeface="Memphis Bold"/>
              </a:rPr>
              <a:t>D</a:t>
            </a:r>
            <a:r>
              <a:rPr sz="3600" dirty="0" smtClean="0">
                <a:solidFill>
                  <a:srgbClr val="FF7E18"/>
                </a:solidFill>
                <a:latin typeface="Memphis Bold"/>
                <a:cs typeface="Memphis Bold"/>
              </a:rPr>
              <a:t>iscrimination</a:t>
            </a:r>
            <a:endParaRPr sz="3600" dirty="0">
              <a:solidFill>
                <a:srgbClr val="FF7E18"/>
              </a:solidFill>
              <a:latin typeface="Memphis Bold"/>
              <a:cs typeface="Memphis Bold"/>
            </a:endParaRPr>
          </a:p>
        </p:txBody>
      </p:sp>
      <p:sp>
        <p:nvSpPr>
          <p:cNvPr id="88" name="Shape 88"/>
          <p:cNvSpPr>
            <a:spLocks noGrp="1"/>
          </p:cNvSpPr>
          <p:nvPr>
            <p:ph type="body" idx="1"/>
          </p:nvPr>
        </p:nvSpPr>
        <p:spPr>
          <a:xfrm>
            <a:off x="457200" y="1600200"/>
            <a:ext cx="7924800" cy="4525963"/>
          </a:xfrm>
          <a:prstGeom prst="rect">
            <a:avLst/>
          </a:prstGeom>
        </p:spPr>
        <p:txBody>
          <a:bodyPr anchor="t">
            <a:noAutofit/>
          </a:bodyPr>
          <a:lstStyle/>
          <a:p>
            <a:pPr marL="0" lvl="0" indent="0">
              <a:spcBef>
                <a:spcPts val="500"/>
              </a:spcBef>
              <a:spcAft>
                <a:spcPts val="2400"/>
              </a:spcAft>
              <a:buSzTx/>
              <a:buNone/>
            </a:pPr>
            <a:r>
              <a:rPr sz="2000" dirty="0" smtClean="0">
                <a:latin typeface="Myriad Pro"/>
                <a:cs typeface="Myriad Pro"/>
              </a:rPr>
              <a:t>‘</a:t>
            </a:r>
            <a:r>
              <a:rPr lang="en-US" sz="2000" dirty="0">
                <a:latin typeface="Myriad Pro"/>
                <a:cs typeface="Myriad Pro"/>
              </a:rPr>
              <a:t>…w</a:t>
            </a:r>
            <a:r>
              <a:rPr sz="2000" dirty="0">
                <a:latin typeface="Myriad Pro"/>
                <a:cs typeface="Myriad Pro"/>
              </a:rPr>
              <a:t>omen often face both hidden and open discrimination when they try to meet their own and family’s housing needs, through laws and customs in their countries which restrict their ability to legally own, lease, inherit or control the use of property, and to obtain housing finance loans.’</a:t>
            </a:r>
          </a:p>
          <a:p>
            <a:pPr lvl="0">
              <a:spcBef>
                <a:spcPts val="500"/>
              </a:spcBef>
              <a:spcAft>
                <a:spcPts val="600"/>
              </a:spcAft>
              <a:buSzTx/>
              <a:buNone/>
            </a:pPr>
            <a:r>
              <a:rPr lang="en-US" sz="2000" b="1" i="1" dirty="0" smtClean="0">
                <a:latin typeface="Myriad Pro"/>
                <a:cs typeface="Myriad Pro"/>
              </a:rPr>
              <a:t>&gt;&gt;</a:t>
            </a:r>
            <a:r>
              <a:rPr sz="2000" b="1" i="1" dirty="0" smtClean="0">
                <a:latin typeface="Myriad Pro"/>
                <a:cs typeface="Myriad Pro"/>
              </a:rPr>
              <a:t>Questions</a:t>
            </a:r>
            <a:r>
              <a:rPr sz="2000" b="1" i="1" dirty="0">
                <a:latin typeface="Myriad Pro"/>
                <a:cs typeface="Myriad Pro"/>
              </a:rPr>
              <a:t>: </a:t>
            </a:r>
            <a:endParaRPr lang="en-US" sz="2000" b="1" i="1" dirty="0" smtClean="0">
              <a:latin typeface="Myriad Pro"/>
              <a:cs typeface="Myriad Pro"/>
            </a:endParaRPr>
          </a:p>
          <a:p>
            <a:pPr lvl="0">
              <a:spcBef>
                <a:spcPts val="500"/>
              </a:spcBef>
              <a:spcAft>
                <a:spcPts val="600"/>
              </a:spcAft>
              <a:buSzTx/>
              <a:buNone/>
            </a:pPr>
            <a:r>
              <a:rPr sz="2000" i="1" dirty="0" smtClean="0">
                <a:latin typeface="Myriad Pro"/>
                <a:cs typeface="Myriad Pro"/>
              </a:rPr>
              <a:t>How </a:t>
            </a:r>
            <a:r>
              <a:rPr sz="2000" i="1" dirty="0">
                <a:latin typeface="Myriad Pro"/>
                <a:cs typeface="Myriad Pro"/>
              </a:rPr>
              <a:t>valid is this statement?</a:t>
            </a:r>
          </a:p>
          <a:p>
            <a:pPr lvl="0">
              <a:spcBef>
                <a:spcPts val="500"/>
              </a:spcBef>
              <a:spcAft>
                <a:spcPts val="600"/>
              </a:spcAft>
              <a:buSzTx/>
              <a:buNone/>
            </a:pPr>
            <a:r>
              <a:rPr sz="2000" i="1" dirty="0" smtClean="0">
                <a:latin typeface="Myriad Pro"/>
                <a:cs typeface="Myriad Pro"/>
              </a:rPr>
              <a:t>What </a:t>
            </a:r>
            <a:r>
              <a:rPr sz="2000" i="1" dirty="0">
                <a:latin typeface="Myriad Pro"/>
                <a:cs typeface="Myriad Pro"/>
              </a:rPr>
              <a:t>is the situation in your country?</a:t>
            </a:r>
          </a:p>
          <a:p>
            <a:pPr lvl="0">
              <a:spcBef>
                <a:spcPts val="500"/>
              </a:spcBef>
              <a:spcAft>
                <a:spcPts val="600"/>
              </a:spcAft>
              <a:buSzTx/>
              <a:buNone/>
            </a:pPr>
            <a:r>
              <a:rPr sz="2000" i="1" dirty="0" smtClean="0">
                <a:latin typeface="Myriad Pro"/>
                <a:cs typeface="Myriad Pro"/>
              </a:rPr>
              <a:t>What </a:t>
            </a:r>
            <a:r>
              <a:rPr sz="2000" i="1" dirty="0">
                <a:latin typeface="Myriad Pro"/>
                <a:cs typeface="Myriad Pro"/>
              </a:rPr>
              <a:t>is being done about it?  </a:t>
            </a:r>
          </a:p>
          <a:p>
            <a:pPr lvl="0">
              <a:spcBef>
                <a:spcPts val="500"/>
              </a:spcBef>
              <a:spcAft>
                <a:spcPts val="600"/>
              </a:spcAft>
              <a:buSzTx/>
              <a:buNone/>
            </a:pPr>
            <a:r>
              <a:rPr sz="2000" i="1" dirty="0" smtClean="0">
                <a:latin typeface="Myriad Pro"/>
                <a:cs typeface="Myriad Pro"/>
              </a:rPr>
              <a:t>What </a:t>
            </a:r>
            <a:r>
              <a:rPr sz="2000" i="1" dirty="0">
                <a:latin typeface="Myriad Pro"/>
                <a:cs typeface="Myriad Pro"/>
              </a:rPr>
              <a:t>should be done</a:t>
            </a:r>
            <a:r>
              <a:rPr sz="2000" i="1" dirty="0" smtClean="0">
                <a:latin typeface="Myriad Pro"/>
                <a:cs typeface="Myriad Pro"/>
              </a:rPr>
              <a:t>?</a:t>
            </a:r>
            <a:endParaRPr sz="2000" i="1" dirty="0">
              <a:latin typeface="Myriad Pro"/>
              <a:cs typeface="Myriad Pro"/>
            </a:endParaRP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11</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xfrm>
            <a:off x="457200" y="634423"/>
            <a:ext cx="8229600" cy="584777"/>
          </a:xfrm>
          <a:prstGeom prst="rect">
            <a:avLst/>
          </a:prstGeom>
        </p:spPr>
        <p:txBody>
          <a:bodyPr lIns="0" tIns="0" rIns="0" bIns="0">
            <a:normAutofit/>
          </a:bodyPr>
          <a:lstStyle>
            <a:lvl1pPr algn="ctr"/>
          </a:lstStyle>
          <a:p>
            <a:pPr algn="l">
              <a:defRPr sz="1800" cap="none">
                <a:solidFill>
                  <a:srgbClr val="000000"/>
                </a:solidFill>
              </a:defRPr>
            </a:pPr>
            <a:r>
              <a:rPr sz="3600" dirty="0" smtClean="0">
                <a:solidFill>
                  <a:srgbClr val="FF7E18"/>
                </a:solidFill>
                <a:latin typeface="Memphis Bold"/>
                <a:cs typeface="Memphis Bold"/>
              </a:rPr>
              <a:t>R</a:t>
            </a:r>
            <a:r>
              <a:rPr lang="en-GB" sz="3600" dirty="0" err="1" smtClean="0">
                <a:solidFill>
                  <a:srgbClr val="FF7E18"/>
                </a:solidFill>
                <a:latin typeface="Memphis Bold"/>
                <a:cs typeface="Memphis Bold"/>
              </a:rPr>
              <a:t>ight</a:t>
            </a:r>
            <a:r>
              <a:rPr sz="3600" dirty="0" smtClean="0">
                <a:solidFill>
                  <a:srgbClr val="FF7E18"/>
                </a:solidFill>
                <a:latin typeface="Memphis Bold"/>
                <a:cs typeface="Memphis Bold"/>
              </a:rPr>
              <a:t> </a:t>
            </a:r>
            <a:r>
              <a:rPr sz="3600" dirty="0">
                <a:solidFill>
                  <a:srgbClr val="FF7E18"/>
                </a:solidFill>
                <a:latin typeface="Memphis Bold"/>
                <a:cs typeface="Memphis Bold"/>
              </a:rPr>
              <a:t>to </a:t>
            </a:r>
            <a:r>
              <a:rPr lang="en-GB" sz="3600" dirty="0" smtClean="0">
                <a:solidFill>
                  <a:srgbClr val="FF7E18"/>
                </a:solidFill>
                <a:latin typeface="Memphis Bold"/>
                <a:cs typeface="Memphis Bold"/>
              </a:rPr>
              <a:t>A</a:t>
            </a:r>
            <a:r>
              <a:rPr sz="3600" dirty="0" smtClean="0">
                <a:solidFill>
                  <a:srgbClr val="FF7E18"/>
                </a:solidFill>
                <a:latin typeface="Memphis Bold"/>
                <a:cs typeface="Memphis Bold"/>
              </a:rPr>
              <a:t>dequate </a:t>
            </a:r>
            <a:r>
              <a:rPr lang="en-GB" sz="3600" dirty="0" smtClean="0">
                <a:solidFill>
                  <a:srgbClr val="FF7E18"/>
                </a:solidFill>
                <a:latin typeface="Memphis Bold"/>
                <a:cs typeface="Memphis Bold"/>
              </a:rPr>
              <a:t>H</a:t>
            </a:r>
            <a:r>
              <a:rPr sz="3600" dirty="0" smtClean="0">
                <a:solidFill>
                  <a:srgbClr val="FF7E18"/>
                </a:solidFill>
                <a:latin typeface="Memphis Bold"/>
                <a:cs typeface="Memphis Bold"/>
              </a:rPr>
              <a:t>ousing</a:t>
            </a:r>
            <a:endParaRPr sz="3600" dirty="0">
              <a:solidFill>
                <a:srgbClr val="FF7E18"/>
              </a:solidFill>
              <a:latin typeface="Memphis Bold"/>
              <a:cs typeface="Memphis Bold"/>
            </a:endParaRPr>
          </a:p>
        </p:txBody>
      </p:sp>
      <p:sp>
        <p:nvSpPr>
          <p:cNvPr id="92" name="Shape 92"/>
          <p:cNvSpPr>
            <a:spLocks noGrp="1"/>
          </p:cNvSpPr>
          <p:nvPr>
            <p:ph type="body" idx="1"/>
          </p:nvPr>
        </p:nvSpPr>
        <p:spPr>
          <a:xfrm>
            <a:off x="457200" y="1600200"/>
            <a:ext cx="8001000" cy="4525963"/>
          </a:xfrm>
          <a:prstGeom prst="rect">
            <a:avLst/>
          </a:prstGeom>
        </p:spPr>
        <p:txBody>
          <a:bodyPr/>
          <a:lstStyle/>
          <a:p>
            <a:pPr marL="0" indent="0">
              <a:lnSpc>
                <a:spcPct val="90000"/>
              </a:lnSpc>
              <a:spcBef>
                <a:spcPts val="500"/>
              </a:spcBef>
              <a:spcAft>
                <a:spcPts val="1200"/>
              </a:spcAft>
              <a:buSzTx/>
              <a:buNone/>
            </a:pPr>
            <a:r>
              <a:rPr sz="2000" dirty="0">
                <a:latin typeface="Myriad Pro"/>
                <a:cs typeface="Myriad Pro"/>
                <a:sym typeface="Verdana Bold"/>
              </a:rPr>
              <a:t>Freedoms</a:t>
            </a:r>
            <a:endParaRPr sz="2000" dirty="0">
              <a:latin typeface="Myriad Pro"/>
              <a:cs typeface="Myriad Pro"/>
            </a:endParaRPr>
          </a:p>
          <a:p>
            <a:pPr marL="525779" lvl="0" indent="-525779">
              <a:spcBef>
                <a:spcPts val="500"/>
              </a:spcBef>
              <a:spcAft>
                <a:spcPts val="1200"/>
              </a:spcAft>
            </a:pPr>
            <a:r>
              <a:rPr sz="2000" dirty="0" smtClean="0">
                <a:latin typeface="Myriad Pro"/>
                <a:cs typeface="Myriad Pro"/>
              </a:rPr>
              <a:t>Protection </a:t>
            </a:r>
            <a:r>
              <a:rPr sz="2000" dirty="0">
                <a:latin typeface="Myriad Pro"/>
                <a:cs typeface="Myriad Pro"/>
              </a:rPr>
              <a:t>against forced evictions and the arbitrary destruction and demolition of one’s home</a:t>
            </a:r>
          </a:p>
          <a:p>
            <a:pPr marL="525779" lvl="0" indent="-525779">
              <a:spcBef>
                <a:spcPts val="500"/>
              </a:spcBef>
              <a:spcAft>
                <a:spcPts val="1200"/>
              </a:spcAft>
            </a:pPr>
            <a:r>
              <a:rPr sz="2000" dirty="0">
                <a:latin typeface="Myriad Pro"/>
                <a:cs typeface="Myriad Pro"/>
              </a:rPr>
              <a:t>The right to be free from arbitrary interference with one’s home, privacy and family</a:t>
            </a:r>
          </a:p>
          <a:p>
            <a:pPr marL="525779" lvl="0" indent="-525779">
              <a:spcBef>
                <a:spcPts val="500"/>
              </a:spcBef>
              <a:spcAft>
                <a:spcPts val="1800"/>
              </a:spcAft>
            </a:pPr>
            <a:r>
              <a:rPr sz="2000" dirty="0">
                <a:latin typeface="Myriad Pro"/>
                <a:cs typeface="Myriad Pro"/>
              </a:rPr>
              <a:t>The right to choose one’s residence, to determine where to live and to freedom of movement</a:t>
            </a:r>
          </a:p>
          <a:p>
            <a:pPr marL="0" lvl="0" indent="0">
              <a:lnSpc>
                <a:spcPct val="90000"/>
              </a:lnSpc>
              <a:buSzTx/>
              <a:buNone/>
            </a:pPr>
            <a:r>
              <a:rPr sz="1400" b="1" i="1" dirty="0" smtClean="0">
                <a:latin typeface="Myriad Pro"/>
                <a:cs typeface="Myriad Pro"/>
              </a:rPr>
              <a:t>Source</a:t>
            </a:r>
            <a:r>
              <a:rPr sz="1400" b="1" i="1" dirty="0">
                <a:latin typeface="Myriad Pro"/>
                <a:cs typeface="Myriad Pro"/>
              </a:rPr>
              <a:t>: </a:t>
            </a:r>
            <a:r>
              <a:rPr sz="1400" i="1" dirty="0">
                <a:latin typeface="Myriad Pro"/>
                <a:cs typeface="Myriad Pro"/>
              </a:rPr>
              <a:t>The United Nations Committee on Economic, Social and Cultural Rights</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12</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xfrm>
            <a:off x="457200" y="685800"/>
            <a:ext cx="8229600" cy="584777"/>
          </a:xfrm>
          <a:prstGeom prst="rect">
            <a:avLst/>
          </a:prstGeom>
        </p:spPr>
        <p:txBody>
          <a:bodyPr lIns="0" tIns="0" rIns="0" bIns="0">
            <a:normAutofit/>
          </a:bodyPr>
          <a:lstStyle>
            <a:lvl1pPr algn="ctr"/>
          </a:lstStyle>
          <a:p>
            <a:pPr lvl="0" algn="l">
              <a:defRPr sz="1800" cap="none">
                <a:solidFill>
                  <a:srgbClr val="000000"/>
                </a:solidFill>
              </a:defRPr>
            </a:pPr>
            <a:r>
              <a:rPr sz="3600" dirty="0" smtClean="0">
                <a:solidFill>
                  <a:srgbClr val="FF7E18"/>
                </a:solidFill>
                <a:latin typeface="Memphis Bold"/>
                <a:cs typeface="Memphis Bold"/>
              </a:rPr>
              <a:t>R</a:t>
            </a:r>
            <a:r>
              <a:rPr lang="en-US" sz="3600" dirty="0" smtClean="0">
                <a:solidFill>
                  <a:srgbClr val="FF7E18"/>
                </a:solidFill>
                <a:latin typeface="Memphis Bold"/>
                <a:cs typeface="Memphis Bold"/>
              </a:rPr>
              <a:t>ight</a:t>
            </a:r>
            <a:r>
              <a:rPr sz="3600" dirty="0" smtClean="0">
                <a:solidFill>
                  <a:srgbClr val="FF7E18"/>
                </a:solidFill>
                <a:latin typeface="Memphis Bold"/>
                <a:cs typeface="Memphis Bold"/>
              </a:rPr>
              <a:t> </a:t>
            </a:r>
            <a:r>
              <a:rPr sz="3600" dirty="0">
                <a:solidFill>
                  <a:srgbClr val="FF7E18"/>
                </a:solidFill>
                <a:latin typeface="Memphis Bold"/>
                <a:cs typeface="Memphis Bold"/>
              </a:rPr>
              <a:t>to </a:t>
            </a:r>
            <a:r>
              <a:rPr lang="en-US" sz="3600" dirty="0" smtClean="0">
                <a:solidFill>
                  <a:srgbClr val="FF7E18"/>
                </a:solidFill>
                <a:latin typeface="Memphis Bold"/>
                <a:cs typeface="Memphis Bold"/>
              </a:rPr>
              <a:t>A</a:t>
            </a:r>
            <a:r>
              <a:rPr sz="3600" dirty="0" smtClean="0">
                <a:solidFill>
                  <a:srgbClr val="FF7E18"/>
                </a:solidFill>
                <a:latin typeface="Memphis Bold"/>
                <a:cs typeface="Memphis Bold"/>
              </a:rPr>
              <a:t>dequate </a:t>
            </a:r>
            <a:r>
              <a:rPr lang="en-US" sz="3600" dirty="0" smtClean="0">
                <a:solidFill>
                  <a:srgbClr val="FF7E18"/>
                </a:solidFill>
                <a:latin typeface="Memphis Bold"/>
                <a:cs typeface="Memphis Bold"/>
              </a:rPr>
              <a:t>H</a:t>
            </a:r>
            <a:r>
              <a:rPr sz="3600" dirty="0" smtClean="0">
                <a:solidFill>
                  <a:srgbClr val="FF7E18"/>
                </a:solidFill>
                <a:latin typeface="Memphis Bold"/>
                <a:cs typeface="Memphis Bold"/>
              </a:rPr>
              <a:t>ousing</a:t>
            </a:r>
            <a:endParaRPr sz="3600" dirty="0">
              <a:solidFill>
                <a:srgbClr val="FF7E18"/>
              </a:solidFill>
              <a:latin typeface="Memphis Bold"/>
              <a:cs typeface="Memphis Bold"/>
            </a:endParaRPr>
          </a:p>
        </p:txBody>
      </p:sp>
      <p:sp>
        <p:nvSpPr>
          <p:cNvPr id="96" name="Shape 96"/>
          <p:cNvSpPr>
            <a:spLocks noGrp="1"/>
          </p:cNvSpPr>
          <p:nvPr>
            <p:ph type="body" idx="1"/>
          </p:nvPr>
        </p:nvSpPr>
        <p:spPr>
          <a:xfrm>
            <a:off x="457200" y="1600200"/>
            <a:ext cx="8001000" cy="4525963"/>
          </a:xfrm>
          <a:prstGeom prst="rect">
            <a:avLst/>
          </a:prstGeom>
        </p:spPr>
        <p:txBody>
          <a:bodyPr/>
          <a:lstStyle/>
          <a:p>
            <a:pPr marL="0" lvl="0" indent="0">
              <a:spcBef>
                <a:spcPts val="500"/>
              </a:spcBef>
              <a:spcAft>
                <a:spcPts val="1200"/>
              </a:spcAft>
              <a:buSzTx/>
              <a:buNone/>
            </a:pPr>
            <a:r>
              <a:rPr sz="2000" dirty="0">
                <a:latin typeface="Myriad Pro"/>
                <a:cs typeface="Myriad Pro"/>
                <a:sym typeface="Verdana Bold"/>
              </a:rPr>
              <a:t>Entitlements</a:t>
            </a:r>
            <a:endParaRPr sz="2000" dirty="0">
              <a:latin typeface="Myriad Pro"/>
              <a:cs typeface="Myriad Pro"/>
            </a:endParaRPr>
          </a:p>
          <a:p>
            <a:pPr marL="471487" lvl="0" indent="-471487">
              <a:spcBef>
                <a:spcPts val="500"/>
              </a:spcBef>
              <a:spcAft>
                <a:spcPts val="1200"/>
              </a:spcAft>
            </a:pPr>
            <a:r>
              <a:rPr sz="2000" dirty="0" smtClean="0">
                <a:latin typeface="Myriad Pro"/>
                <a:cs typeface="Myriad Pro"/>
              </a:rPr>
              <a:t>Security </a:t>
            </a:r>
            <a:r>
              <a:rPr sz="2000" dirty="0">
                <a:latin typeface="Myriad Pro"/>
                <a:cs typeface="Myriad Pro"/>
              </a:rPr>
              <a:t>of tenure</a:t>
            </a:r>
          </a:p>
          <a:p>
            <a:pPr marL="471487" lvl="0" indent="-471487">
              <a:spcBef>
                <a:spcPts val="500"/>
              </a:spcBef>
              <a:spcAft>
                <a:spcPts val="1200"/>
              </a:spcAft>
            </a:pPr>
            <a:r>
              <a:rPr sz="2000" dirty="0">
                <a:latin typeface="Myriad Pro"/>
                <a:cs typeface="Myriad Pro"/>
              </a:rPr>
              <a:t>Housing, land and property restitution</a:t>
            </a:r>
          </a:p>
          <a:p>
            <a:pPr marL="471487" lvl="0" indent="-471487">
              <a:spcBef>
                <a:spcPts val="500"/>
              </a:spcBef>
              <a:spcAft>
                <a:spcPts val="1200"/>
              </a:spcAft>
            </a:pPr>
            <a:r>
              <a:rPr sz="2000" dirty="0">
                <a:latin typeface="Myriad Pro"/>
                <a:cs typeface="Myriad Pro"/>
              </a:rPr>
              <a:t>Equal and non-discriminatory access to adequate housing</a:t>
            </a:r>
          </a:p>
          <a:p>
            <a:pPr marL="471487" lvl="0" indent="-471487">
              <a:spcBef>
                <a:spcPts val="500"/>
              </a:spcBef>
              <a:spcAft>
                <a:spcPts val="1200"/>
              </a:spcAft>
            </a:pPr>
            <a:r>
              <a:rPr sz="2000" dirty="0">
                <a:latin typeface="Myriad Pro"/>
                <a:cs typeface="Myriad Pro"/>
              </a:rPr>
              <a:t>Participation in housing-related decision-making at the national and community levels.</a:t>
            </a:r>
          </a:p>
          <a:p>
            <a:pPr marL="0" lvl="0" indent="0">
              <a:buSzTx/>
              <a:buNone/>
            </a:pPr>
            <a:r>
              <a:rPr sz="1400" b="1" i="1" dirty="0" smtClean="0">
                <a:latin typeface="Myriad Pro"/>
                <a:cs typeface="Myriad Pro"/>
              </a:rPr>
              <a:t>Source</a:t>
            </a:r>
            <a:r>
              <a:rPr sz="1400" b="1" i="1" dirty="0">
                <a:latin typeface="Myriad Pro"/>
                <a:cs typeface="Myriad Pro"/>
              </a:rPr>
              <a:t>: </a:t>
            </a:r>
            <a:r>
              <a:rPr sz="1400" i="1" dirty="0">
                <a:latin typeface="Myriad Pro"/>
                <a:cs typeface="Myriad Pro"/>
              </a:rPr>
              <a:t>The United Nations Committee on Economic, Social and Cultural Rights</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13</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457200" y="287185"/>
            <a:ext cx="8229600" cy="932015"/>
          </a:xfrm>
          <a:prstGeom prst="rect">
            <a:avLst/>
          </a:prstGeom>
        </p:spPr>
        <p:txBody>
          <a:bodyPr lIns="0" tIns="0" rIns="0" bIns="0">
            <a:normAutofit/>
          </a:bodyPr>
          <a:lstStyle/>
          <a:p>
            <a:pPr algn="l">
              <a:defRPr sz="1800" cap="none">
                <a:solidFill>
                  <a:srgbClr val="000000"/>
                </a:solidFill>
              </a:defRPr>
            </a:pPr>
            <a:r>
              <a:rPr sz="3600" dirty="0">
                <a:solidFill>
                  <a:srgbClr val="FF7E18"/>
                </a:solidFill>
                <a:latin typeface="Memphis Bold"/>
                <a:cs typeface="Memphis Bold"/>
              </a:rPr>
              <a:t>Approaches to Low-income </a:t>
            </a:r>
            <a:r>
              <a:rPr lang="en-US" sz="3600" dirty="0" smtClean="0">
                <a:solidFill>
                  <a:srgbClr val="FF7E18"/>
                </a:solidFill>
                <a:latin typeface="Memphis Bold"/>
                <a:cs typeface="Memphis Bold"/>
              </a:rPr>
              <a:t>H</a:t>
            </a:r>
            <a:r>
              <a:rPr sz="3600" dirty="0" smtClean="0">
                <a:solidFill>
                  <a:srgbClr val="FF7E18"/>
                </a:solidFill>
                <a:latin typeface="Memphis Bold"/>
                <a:cs typeface="Memphis Bold"/>
              </a:rPr>
              <a:t>ousing</a:t>
            </a:r>
            <a:endParaRPr sz="3600" dirty="0">
              <a:solidFill>
                <a:srgbClr val="FF7E18"/>
              </a:solidFill>
              <a:latin typeface="Memphis Bold"/>
              <a:cs typeface="Memphis Bold"/>
            </a:endParaRPr>
          </a:p>
        </p:txBody>
      </p:sp>
      <p:sp>
        <p:nvSpPr>
          <p:cNvPr id="100" name="Shape 100"/>
          <p:cNvSpPr>
            <a:spLocks noGrp="1"/>
          </p:cNvSpPr>
          <p:nvPr>
            <p:ph type="body" idx="1"/>
          </p:nvPr>
        </p:nvSpPr>
        <p:spPr>
          <a:xfrm>
            <a:off x="457200" y="1752600"/>
            <a:ext cx="7924800" cy="4373563"/>
          </a:xfrm>
          <a:prstGeom prst="rect">
            <a:avLst/>
          </a:prstGeom>
        </p:spPr>
        <p:txBody>
          <a:bodyPr>
            <a:normAutofit/>
          </a:bodyPr>
          <a:lstStyle/>
          <a:p>
            <a:pPr marL="538163" lvl="0" indent="-538163">
              <a:spcBef>
                <a:spcPts val="700"/>
              </a:spcBef>
              <a:spcAft>
                <a:spcPts val="1200"/>
              </a:spcAft>
              <a:buFontTx/>
              <a:buAutoNum type="arabicPeriod"/>
            </a:pPr>
            <a:r>
              <a:rPr sz="2000" dirty="0" smtClean="0">
                <a:latin typeface="Myriad Pro"/>
                <a:cs typeface="Myriad Pro"/>
              </a:rPr>
              <a:t>On</a:t>
            </a:r>
            <a:r>
              <a:rPr lang="en-US" sz="2000" dirty="0" smtClean="0">
                <a:latin typeface="Myriad Pro"/>
                <a:cs typeface="Myriad Pro"/>
              </a:rPr>
              <a:t>-</a:t>
            </a:r>
            <a:r>
              <a:rPr sz="2000" dirty="0" smtClean="0">
                <a:latin typeface="Myriad Pro"/>
                <a:cs typeface="Myriad Pro"/>
              </a:rPr>
              <a:t>site upgrading</a:t>
            </a:r>
          </a:p>
          <a:p>
            <a:pPr marL="538163" lvl="0" indent="-538163">
              <a:spcBef>
                <a:spcPts val="700"/>
              </a:spcBef>
              <a:spcAft>
                <a:spcPts val="1200"/>
              </a:spcAft>
              <a:buFontTx/>
              <a:buAutoNum type="arabicPeriod"/>
            </a:pPr>
            <a:r>
              <a:rPr sz="2000" dirty="0" smtClean="0">
                <a:latin typeface="Myriad Pro"/>
                <a:cs typeface="Myriad Pro"/>
              </a:rPr>
              <a:t>Resettlement on suitable land</a:t>
            </a:r>
          </a:p>
          <a:p>
            <a:pPr marL="538163" lvl="0" indent="-538163">
              <a:spcBef>
                <a:spcPts val="700"/>
              </a:spcBef>
              <a:spcAft>
                <a:spcPts val="1200"/>
              </a:spcAft>
              <a:buFontTx/>
              <a:buAutoNum type="arabicPeriod"/>
            </a:pPr>
            <a:r>
              <a:rPr sz="2000" dirty="0" smtClean="0">
                <a:latin typeface="Myriad Pro"/>
                <a:cs typeface="Myriad Pro"/>
              </a:rPr>
              <a:t>Government-led new public schemes</a:t>
            </a:r>
          </a:p>
          <a:p>
            <a:pPr marL="538163" lvl="0" indent="-538163">
              <a:spcBef>
                <a:spcPts val="700"/>
              </a:spcBef>
              <a:spcAft>
                <a:spcPts val="1200"/>
              </a:spcAft>
              <a:buFontTx/>
              <a:buAutoNum type="arabicPeriod"/>
            </a:pPr>
            <a:r>
              <a:rPr sz="2000" dirty="0" smtClean="0">
                <a:latin typeface="Myriad Pro"/>
                <a:cs typeface="Myriad Pro"/>
              </a:rPr>
              <a:t>Sites-and-services and incremental land development</a:t>
            </a:r>
          </a:p>
          <a:p>
            <a:pPr marL="538163" lvl="0" indent="-538163">
              <a:spcBef>
                <a:spcPts val="700"/>
              </a:spcBef>
              <a:spcAft>
                <a:spcPts val="1200"/>
              </a:spcAft>
              <a:buFontTx/>
              <a:buAutoNum type="arabicPeriod"/>
            </a:pPr>
            <a:r>
              <a:rPr sz="2000" dirty="0" smtClean="0">
                <a:latin typeface="Myriad Pro"/>
                <a:cs typeface="Myriad Pro"/>
              </a:rPr>
              <a:t>City</a:t>
            </a:r>
            <a:r>
              <a:rPr lang="en-US" sz="2000" dirty="0" smtClean="0">
                <a:latin typeface="Myriad Pro"/>
                <a:cs typeface="Myriad Pro"/>
              </a:rPr>
              <a:t>-</a:t>
            </a:r>
            <a:r>
              <a:rPr sz="2000" dirty="0" smtClean="0">
                <a:latin typeface="Myriad Pro"/>
                <a:cs typeface="Myriad Pro"/>
              </a:rPr>
              <a:t>wide housing strategies </a:t>
            </a:r>
            <a:endParaRPr sz="2000" dirty="0">
              <a:latin typeface="Myriad Pro"/>
              <a:cs typeface="Myriad Pro"/>
            </a:endParaRP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14</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634422"/>
            <a:ext cx="8229600" cy="584778"/>
          </a:xfrm>
          <a:prstGeom prst="rect">
            <a:avLst/>
          </a:prstGeom>
        </p:spPr>
        <p:txBody>
          <a:bodyPr lIns="0" tIns="0" rIns="0" bIns="0">
            <a:normAutofit/>
          </a:bodyPr>
          <a:lstStyle/>
          <a:p>
            <a:pPr lvl="0" algn="l">
              <a:defRPr sz="1800" cap="none">
                <a:solidFill>
                  <a:srgbClr val="000000"/>
                </a:solidFill>
              </a:defRPr>
            </a:pPr>
            <a:r>
              <a:rPr sz="3600" dirty="0">
                <a:solidFill>
                  <a:srgbClr val="FF7E18"/>
                </a:solidFill>
                <a:latin typeface="Memphis Bold"/>
                <a:cs typeface="Memphis Bold"/>
              </a:rPr>
              <a:t>1. On</a:t>
            </a:r>
            <a:r>
              <a:rPr lang="en-US" sz="3600" dirty="0">
                <a:solidFill>
                  <a:srgbClr val="FF7E18"/>
                </a:solidFill>
                <a:latin typeface="Memphis Bold"/>
                <a:cs typeface="Memphis Bold"/>
              </a:rPr>
              <a:t>-</a:t>
            </a:r>
            <a:r>
              <a:rPr sz="3600" dirty="0">
                <a:solidFill>
                  <a:srgbClr val="FF7E18"/>
                </a:solidFill>
                <a:latin typeface="Memphis Bold"/>
                <a:cs typeface="Memphis Bold"/>
              </a:rPr>
              <a:t>site </a:t>
            </a:r>
            <a:r>
              <a:rPr lang="en-US" sz="3600" dirty="0" smtClean="0">
                <a:solidFill>
                  <a:srgbClr val="FF7E18"/>
                </a:solidFill>
                <a:latin typeface="Memphis Bold"/>
                <a:cs typeface="Memphis Bold"/>
              </a:rPr>
              <a:t>U</a:t>
            </a:r>
            <a:r>
              <a:rPr sz="3600" dirty="0" smtClean="0">
                <a:solidFill>
                  <a:srgbClr val="FF7E18"/>
                </a:solidFill>
                <a:latin typeface="Memphis Bold"/>
                <a:cs typeface="Memphis Bold"/>
              </a:rPr>
              <a:t>pgrading</a:t>
            </a:r>
            <a:r>
              <a:rPr sz="3600" dirty="0">
                <a:solidFill>
                  <a:srgbClr val="FF7E18"/>
                </a:solidFill>
                <a:latin typeface="Memphis Bold"/>
                <a:cs typeface="Memphis Bold"/>
              </a:rPr>
              <a:t>: Definition</a:t>
            </a:r>
          </a:p>
        </p:txBody>
      </p:sp>
      <p:sp>
        <p:nvSpPr>
          <p:cNvPr id="104" name="Shape 104"/>
          <p:cNvSpPr>
            <a:spLocks noGrp="1"/>
          </p:cNvSpPr>
          <p:nvPr>
            <p:ph type="body" idx="1"/>
          </p:nvPr>
        </p:nvSpPr>
        <p:spPr>
          <a:xfrm>
            <a:off x="457200" y="1600200"/>
            <a:ext cx="8229600" cy="4525963"/>
          </a:xfrm>
          <a:prstGeom prst="rect">
            <a:avLst/>
          </a:prstGeom>
        </p:spPr>
        <p:txBody>
          <a:bodyPr>
            <a:noAutofit/>
          </a:bodyPr>
          <a:lstStyle/>
          <a:p>
            <a:pPr marL="471487" lvl="0" indent="-471487">
              <a:spcBef>
                <a:spcPts val="500"/>
              </a:spcBef>
              <a:spcAft>
                <a:spcPts val="1200"/>
              </a:spcAft>
            </a:pPr>
            <a:r>
              <a:rPr sz="2000" dirty="0">
                <a:latin typeface="Myriad Pro"/>
                <a:cs typeface="Myriad Pro"/>
              </a:rPr>
              <a:t>Means improving the physical, social and economic environment of an existing informal settlement, without displacing the people who live there</a:t>
            </a:r>
          </a:p>
          <a:p>
            <a:pPr marL="471487" lvl="0" indent="-471487">
              <a:spcBef>
                <a:spcPts val="500"/>
              </a:spcBef>
              <a:spcAft>
                <a:spcPts val="1200"/>
              </a:spcAft>
            </a:pPr>
            <a:r>
              <a:rPr sz="2000" dirty="0">
                <a:latin typeface="Myriad Pro"/>
                <a:cs typeface="Myriad Pro"/>
              </a:rPr>
              <a:t>As well as improving infrastructure, a comprehensive scheme can involve improvements to:</a:t>
            </a:r>
          </a:p>
          <a:p>
            <a:pPr marL="893763" lvl="1" indent="-355600">
              <a:spcBef>
                <a:spcPts val="500"/>
              </a:spcBef>
              <a:spcAft>
                <a:spcPts val="600"/>
              </a:spcAft>
            </a:pPr>
            <a:r>
              <a:rPr sz="2000" dirty="0">
                <a:latin typeface="Myriad Pro"/>
                <a:cs typeface="Myriad Pro"/>
              </a:rPr>
              <a:t>Houses</a:t>
            </a:r>
          </a:p>
          <a:p>
            <a:pPr marL="893763" lvl="1" indent="-355600">
              <a:spcBef>
                <a:spcPts val="500"/>
              </a:spcBef>
              <a:spcAft>
                <a:spcPts val="600"/>
              </a:spcAft>
            </a:pPr>
            <a:r>
              <a:rPr sz="2000" dirty="0">
                <a:latin typeface="Myriad Pro"/>
                <a:cs typeface="Myriad Pro"/>
              </a:rPr>
              <a:t>Land tenure</a:t>
            </a:r>
          </a:p>
          <a:p>
            <a:pPr marL="893763" lvl="1" indent="-355600">
              <a:spcBef>
                <a:spcPts val="500"/>
              </a:spcBef>
              <a:spcAft>
                <a:spcPts val="600"/>
              </a:spcAft>
            </a:pPr>
            <a:r>
              <a:rPr sz="2000" dirty="0">
                <a:latin typeface="Myriad Pro"/>
                <a:cs typeface="Myriad Pro"/>
              </a:rPr>
              <a:t>Income-generating opportunities</a:t>
            </a:r>
          </a:p>
          <a:p>
            <a:pPr marL="893763" lvl="1" indent="-355600">
              <a:spcBef>
                <a:spcPts val="500"/>
              </a:spcBef>
              <a:spcAft>
                <a:spcPts val="600"/>
              </a:spcAft>
            </a:pPr>
            <a:r>
              <a:rPr sz="2000" dirty="0">
                <a:latin typeface="Myriad Pro"/>
                <a:cs typeface="Myriad Pro"/>
              </a:rPr>
              <a:t>Common facilities</a:t>
            </a:r>
          </a:p>
          <a:p>
            <a:pPr marL="893763" lvl="1" indent="-355600">
              <a:spcBef>
                <a:spcPts val="500"/>
              </a:spcBef>
              <a:spcAft>
                <a:spcPts val="600"/>
              </a:spcAft>
            </a:pPr>
            <a:r>
              <a:rPr sz="2000" dirty="0">
                <a:latin typeface="Myriad Pro"/>
                <a:cs typeface="Myriad Pro"/>
              </a:rPr>
              <a:t>Access to public services</a:t>
            </a:r>
          </a:p>
          <a:p>
            <a:pPr marL="893763" lvl="1" indent="-355600">
              <a:spcBef>
                <a:spcPts val="500"/>
              </a:spcBef>
              <a:spcAft>
                <a:spcPts val="600"/>
              </a:spcAft>
            </a:pPr>
            <a:r>
              <a:rPr sz="2000" dirty="0" smtClean="0">
                <a:latin typeface="Myriad Pro"/>
                <a:cs typeface="Myriad Pro"/>
              </a:rPr>
              <a:t>Welfare</a:t>
            </a:r>
            <a:endParaRPr sz="2000" dirty="0">
              <a:latin typeface="Myriad Pro"/>
              <a:cs typeface="Myriad Pro"/>
            </a:endParaRP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15</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685800"/>
            <a:ext cx="7924800" cy="584778"/>
          </a:xfrm>
          <a:prstGeom prst="rect">
            <a:avLst/>
          </a:prstGeom>
        </p:spPr>
        <p:txBody>
          <a:bodyPr lIns="0" tIns="0" rIns="0" bIns="0">
            <a:normAutofit/>
          </a:bodyPr>
          <a:lstStyle/>
          <a:p>
            <a:pPr algn="l">
              <a:defRPr sz="1800" cap="none">
                <a:solidFill>
                  <a:srgbClr val="000000"/>
                </a:solidFill>
              </a:defRPr>
            </a:pPr>
            <a:r>
              <a:rPr sz="3600" dirty="0">
                <a:solidFill>
                  <a:srgbClr val="FF7E18"/>
                </a:solidFill>
                <a:latin typeface="Memphis Bold"/>
                <a:cs typeface="Memphis Bold"/>
              </a:rPr>
              <a:t>On-site </a:t>
            </a:r>
            <a:r>
              <a:rPr lang="en-US" sz="3600" dirty="0" smtClean="0">
                <a:solidFill>
                  <a:srgbClr val="FF7E18"/>
                </a:solidFill>
                <a:latin typeface="Memphis Bold"/>
                <a:cs typeface="Memphis Bold"/>
              </a:rPr>
              <a:t>U</a:t>
            </a:r>
            <a:r>
              <a:rPr sz="3600" dirty="0" smtClean="0">
                <a:solidFill>
                  <a:srgbClr val="FF7E18"/>
                </a:solidFill>
                <a:latin typeface="Memphis Bold"/>
                <a:cs typeface="Memphis Bold"/>
              </a:rPr>
              <a:t>pgrading</a:t>
            </a:r>
            <a:r>
              <a:rPr sz="3600" dirty="0">
                <a:solidFill>
                  <a:srgbClr val="FF7E18"/>
                </a:solidFill>
                <a:latin typeface="Memphis Bold"/>
                <a:cs typeface="Memphis Bold"/>
              </a:rPr>
              <a:t>: Best </a:t>
            </a:r>
            <a:r>
              <a:rPr lang="en-US" sz="3600" dirty="0" smtClean="0">
                <a:solidFill>
                  <a:srgbClr val="FF7E18"/>
                </a:solidFill>
                <a:latin typeface="Memphis Bold"/>
                <a:cs typeface="Memphis Bold"/>
              </a:rPr>
              <a:t>O</a:t>
            </a:r>
            <a:r>
              <a:rPr sz="3600" dirty="0" smtClean="0">
                <a:solidFill>
                  <a:srgbClr val="FF7E18"/>
                </a:solidFill>
                <a:latin typeface="Memphis Bold"/>
                <a:cs typeface="Memphis Bold"/>
              </a:rPr>
              <a:t>ption</a:t>
            </a:r>
            <a:r>
              <a:rPr sz="3600" dirty="0">
                <a:solidFill>
                  <a:srgbClr val="FF7E18"/>
                </a:solidFill>
                <a:latin typeface="Memphis Bold"/>
                <a:cs typeface="Memphis Bold"/>
              </a:rPr>
              <a:t>?</a:t>
            </a:r>
          </a:p>
        </p:txBody>
      </p:sp>
      <p:sp>
        <p:nvSpPr>
          <p:cNvPr id="108" name="Shape 108"/>
          <p:cNvSpPr>
            <a:spLocks noGrp="1"/>
          </p:cNvSpPr>
          <p:nvPr>
            <p:ph type="body" idx="1"/>
          </p:nvPr>
        </p:nvSpPr>
        <p:spPr>
          <a:xfrm>
            <a:off x="457200" y="1600200"/>
            <a:ext cx="8229600" cy="4525963"/>
          </a:xfrm>
          <a:prstGeom prst="rect">
            <a:avLst/>
          </a:prstGeom>
        </p:spPr>
        <p:txBody>
          <a:bodyPr>
            <a:normAutofit/>
          </a:bodyPr>
          <a:lstStyle/>
          <a:p>
            <a:pPr marL="0" indent="0">
              <a:spcBef>
                <a:spcPts val="500"/>
              </a:spcBef>
              <a:spcAft>
                <a:spcPts val="1800"/>
              </a:spcAft>
              <a:buSzTx/>
              <a:buNone/>
            </a:pPr>
            <a:r>
              <a:rPr sz="2000" dirty="0" smtClean="0">
                <a:latin typeface="Myriad Pro"/>
                <a:cs typeface="Myriad Pro"/>
              </a:rPr>
              <a:t>‘</a:t>
            </a:r>
            <a:r>
              <a:rPr sz="2000" dirty="0">
                <a:latin typeface="Myriad Pro"/>
                <a:cs typeface="Myriad Pro"/>
              </a:rPr>
              <a:t>When cities and governments support the process of upgrading informal communities, it is the least expensive, most humane way of enhancing a city’s much-needed stock of affordable housing, instead of destroying it.</a:t>
            </a:r>
            <a:r>
              <a:rPr sz="2000" dirty="0" smtClean="0">
                <a:latin typeface="Myriad Pro"/>
                <a:cs typeface="Myriad Pro"/>
              </a:rPr>
              <a:t>’</a:t>
            </a:r>
            <a:endParaRPr sz="2000" dirty="0">
              <a:latin typeface="Myriad Pro"/>
              <a:cs typeface="Myriad Pro"/>
            </a:endParaRPr>
          </a:p>
          <a:p>
            <a:pPr lvl="0">
              <a:spcBef>
                <a:spcPts val="500"/>
              </a:spcBef>
              <a:spcAft>
                <a:spcPts val="600"/>
              </a:spcAft>
              <a:buSzTx/>
              <a:buNone/>
            </a:pPr>
            <a:r>
              <a:rPr lang="en-US" sz="2000" b="1" i="1" dirty="0" smtClean="0">
                <a:latin typeface="Myriad Pro"/>
                <a:cs typeface="Myriad Pro"/>
              </a:rPr>
              <a:t>&gt;&gt;</a:t>
            </a:r>
            <a:r>
              <a:rPr sz="2000" b="1" i="1" dirty="0" smtClean="0">
                <a:latin typeface="Myriad Pro"/>
                <a:cs typeface="Myriad Pro"/>
              </a:rPr>
              <a:t>Question</a:t>
            </a:r>
            <a:r>
              <a:rPr lang="en-US" sz="2000" b="1" i="1" dirty="0" smtClean="0">
                <a:latin typeface="Myriad Pro"/>
                <a:cs typeface="Myriad Pro"/>
              </a:rPr>
              <a:t>s</a:t>
            </a:r>
            <a:r>
              <a:rPr sz="2000" b="1" i="1" dirty="0" smtClean="0">
                <a:latin typeface="Myriad Pro"/>
                <a:cs typeface="Myriad Pro"/>
              </a:rPr>
              <a:t>: </a:t>
            </a:r>
            <a:endParaRPr lang="en-US" sz="2000" b="1" i="1" dirty="0">
              <a:latin typeface="Myriad Pro"/>
              <a:cs typeface="Myriad Pro"/>
            </a:endParaRPr>
          </a:p>
          <a:p>
            <a:pPr lvl="0">
              <a:spcBef>
                <a:spcPts val="500"/>
              </a:spcBef>
              <a:spcAft>
                <a:spcPts val="600"/>
              </a:spcAft>
              <a:buSzTx/>
              <a:buNone/>
            </a:pPr>
            <a:r>
              <a:rPr sz="2000" i="1" dirty="0" smtClean="0">
                <a:latin typeface="Myriad Pro"/>
                <a:cs typeface="Myriad Pro"/>
              </a:rPr>
              <a:t>Do </a:t>
            </a:r>
            <a:r>
              <a:rPr sz="2000" i="1" dirty="0">
                <a:latin typeface="Myriad Pro"/>
                <a:cs typeface="Myriad Pro"/>
              </a:rPr>
              <a:t>you agree?</a:t>
            </a:r>
          </a:p>
          <a:p>
            <a:pPr lvl="0">
              <a:spcBef>
                <a:spcPts val="500"/>
              </a:spcBef>
              <a:spcAft>
                <a:spcPts val="1200"/>
              </a:spcAft>
              <a:buSzTx/>
              <a:buNone/>
            </a:pPr>
            <a:r>
              <a:rPr sz="2000" i="1" dirty="0" smtClean="0">
                <a:latin typeface="Myriad Pro"/>
                <a:cs typeface="Myriad Pro"/>
              </a:rPr>
              <a:t>Why </a:t>
            </a:r>
            <a:r>
              <a:rPr sz="2000" i="1" dirty="0">
                <a:latin typeface="Myriad Pro"/>
                <a:cs typeface="Myriad Pro"/>
              </a:rPr>
              <a:t>or why not?</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16</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title"/>
          </p:nvPr>
        </p:nvSpPr>
        <p:spPr>
          <a:xfrm>
            <a:off x="457200" y="152400"/>
            <a:ext cx="8229600" cy="1077218"/>
          </a:xfrm>
          <a:prstGeom prst="rect">
            <a:avLst/>
          </a:prstGeom>
        </p:spPr>
        <p:txBody>
          <a:bodyPr lIns="0" tIns="0" rIns="0" bIns="0">
            <a:noAutofit/>
          </a:bodyPr>
          <a:lstStyle/>
          <a:p>
            <a:pPr lvl="0" algn="l">
              <a:defRPr sz="1800" cap="none">
                <a:solidFill>
                  <a:srgbClr val="000000"/>
                </a:solidFill>
              </a:defRPr>
            </a:pPr>
            <a:r>
              <a:rPr sz="3600" dirty="0">
                <a:solidFill>
                  <a:srgbClr val="FF7E18"/>
                </a:solidFill>
                <a:latin typeface="Memphis Bold"/>
                <a:cs typeface="Memphis Bold"/>
              </a:rPr>
              <a:t>On-site </a:t>
            </a:r>
            <a:r>
              <a:rPr lang="en-US" sz="3600" dirty="0" smtClean="0">
                <a:solidFill>
                  <a:srgbClr val="FF7E18"/>
                </a:solidFill>
                <a:latin typeface="Memphis Bold"/>
                <a:cs typeface="Memphis Bold"/>
              </a:rPr>
              <a:t>U</a:t>
            </a:r>
            <a:r>
              <a:rPr sz="3600" dirty="0" smtClean="0">
                <a:solidFill>
                  <a:srgbClr val="FF7E18"/>
                </a:solidFill>
                <a:latin typeface="Memphis Bold"/>
                <a:cs typeface="Memphis Bold"/>
              </a:rPr>
              <a:t>pgrading</a:t>
            </a:r>
            <a:r>
              <a:rPr sz="3600" dirty="0">
                <a:solidFill>
                  <a:srgbClr val="FF7E18"/>
                </a:solidFill>
                <a:latin typeface="Memphis Bold"/>
                <a:cs typeface="Memphis Bold"/>
              </a:rPr>
              <a:t>: </a:t>
            </a:r>
            <a:r>
              <a:rPr lang="en-US" sz="3600" dirty="0" smtClean="0">
                <a:solidFill>
                  <a:srgbClr val="FF7E18"/>
                </a:solidFill>
                <a:latin typeface="Memphis Bold"/>
                <a:cs typeface="Memphis Bold"/>
              </a:rPr>
              <a:t>A</a:t>
            </a:r>
            <a:r>
              <a:rPr sz="3600" dirty="0" smtClean="0">
                <a:solidFill>
                  <a:srgbClr val="FF7E18"/>
                </a:solidFill>
                <a:latin typeface="Memphis Bold"/>
                <a:cs typeface="Memphis Bold"/>
              </a:rPr>
              <a:t>n </a:t>
            </a:r>
            <a:r>
              <a:rPr lang="en-US" sz="3600" dirty="0" smtClean="0">
                <a:solidFill>
                  <a:srgbClr val="FF7E18"/>
                </a:solidFill>
                <a:latin typeface="Memphis Bold"/>
                <a:cs typeface="Memphis Bold"/>
              </a:rPr>
              <a:t>A</a:t>
            </a:r>
            <a:r>
              <a:rPr sz="3600" dirty="0" smtClean="0">
                <a:solidFill>
                  <a:srgbClr val="FF7E18"/>
                </a:solidFill>
                <a:latin typeface="Memphis Bold"/>
                <a:cs typeface="Memphis Bold"/>
              </a:rPr>
              <a:t>rgument </a:t>
            </a:r>
            <a:r>
              <a:rPr lang="en-US" sz="3600" dirty="0" smtClean="0">
                <a:solidFill>
                  <a:srgbClr val="FF7E18"/>
                </a:solidFill>
                <a:latin typeface="Memphis Bold"/>
                <a:cs typeface="Memphis Bold"/>
              </a:rPr>
              <a:t>A</a:t>
            </a:r>
            <a:r>
              <a:rPr sz="3600" dirty="0" smtClean="0">
                <a:solidFill>
                  <a:srgbClr val="FF7E18"/>
                </a:solidFill>
                <a:latin typeface="Memphis Bold"/>
                <a:cs typeface="Memphis Bold"/>
              </a:rPr>
              <a:t>gainst</a:t>
            </a:r>
            <a:endParaRPr sz="3600" dirty="0">
              <a:solidFill>
                <a:srgbClr val="FF7E18"/>
              </a:solidFill>
              <a:latin typeface="Memphis Bold"/>
              <a:cs typeface="Memphis Bold"/>
            </a:endParaRPr>
          </a:p>
        </p:txBody>
      </p:sp>
      <p:sp>
        <p:nvSpPr>
          <p:cNvPr id="112" name="Shape 112"/>
          <p:cNvSpPr>
            <a:spLocks noGrp="1"/>
          </p:cNvSpPr>
          <p:nvPr>
            <p:ph type="body" idx="1"/>
          </p:nvPr>
        </p:nvSpPr>
        <p:spPr>
          <a:xfrm>
            <a:off x="457200" y="1752600"/>
            <a:ext cx="7315200" cy="4373563"/>
          </a:xfrm>
          <a:prstGeom prst="rect">
            <a:avLst/>
          </a:prstGeom>
        </p:spPr>
        <p:txBody>
          <a:bodyPr>
            <a:normAutofit/>
          </a:bodyPr>
          <a:lstStyle/>
          <a:p>
            <a:pPr marL="0" lvl="0" indent="0">
              <a:lnSpc>
                <a:spcPct val="90000"/>
              </a:lnSpc>
              <a:spcBef>
                <a:spcPts val="500"/>
              </a:spcBef>
              <a:spcAft>
                <a:spcPts val="1800"/>
              </a:spcAft>
              <a:buSzTx/>
              <a:buNone/>
            </a:pPr>
            <a:r>
              <a:rPr sz="2000" dirty="0" smtClean="0">
                <a:latin typeface="Myriad Pro"/>
                <a:cs typeface="Myriad Pro"/>
              </a:rPr>
              <a:t>‘</a:t>
            </a:r>
            <a:r>
              <a:rPr sz="2000" dirty="0">
                <a:latin typeface="Myriad Pro"/>
                <a:cs typeface="Myriad Pro"/>
              </a:rPr>
              <a:t>One of the first arguments against upgrading informal settlements in situ is that the land they occupy is needed for other purposes.’</a:t>
            </a:r>
          </a:p>
          <a:p>
            <a:pPr lvl="0">
              <a:spcBef>
                <a:spcPts val="600"/>
              </a:spcBef>
              <a:spcAft>
                <a:spcPts val="600"/>
              </a:spcAft>
              <a:buSzTx/>
              <a:buNone/>
            </a:pPr>
            <a:r>
              <a:rPr lang="en-US" sz="2000" b="1" dirty="0" smtClean="0">
                <a:latin typeface="Myriad Pro"/>
                <a:cs typeface="Myriad Pro"/>
              </a:rPr>
              <a:t>&gt;&gt;</a:t>
            </a:r>
            <a:r>
              <a:rPr sz="2000" b="1" i="1" dirty="0" smtClean="0">
                <a:latin typeface="Myriad Pro"/>
                <a:cs typeface="Myriad Pro"/>
              </a:rPr>
              <a:t>Question:</a:t>
            </a:r>
            <a:endParaRPr lang="en-US" sz="2000" b="1" i="1" dirty="0" smtClean="0">
              <a:latin typeface="Myriad Pro"/>
              <a:cs typeface="Myriad Pro"/>
            </a:endParaRPr>
          </a:p>
          <a:p>
            <a:pPr lvl="0">
              <a:spcBef>
                <a:spcPts val="600"/>
              </a:spcBef>
              <a:spcAft>
                <a:spcPts val="600"/>
              </a:spcAft>
              <a:buSzTx/>
              <a:buNone/>
            </a:pPr>
            <a:r>
              <a:rPr sz="2000" i="1" dirty="0" smtClean="0">
                <a:latin typeface="Myriad Pro"/>
                <a:cs typeface="Myriad Pro"/>
              </a:rPr>
              <a:t>Is </a:t>
            </a:r>
            <a:r>
              <a:rPr sz="2000" i="1" dirty="0">
                <a:latin typeface="Myriad Pro"/>
                <a:cs typeface="Myriad Pro"/>
              </a:rPr>
              <a:t>this the case for your situation?</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17</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xfrm>
            <a:off x="457200" y="634422"/>
            <a:ext cx="8229600" cy="584778"/>
          </a:xfrm>
          <a:prstGeom prst="rect">
            <a:avLst/>
          </a:prstGeom>
        </p:spPr>
        <p:txBody>
          <a:bodyPr lIns="0" tIns="0" rIns="0" bIns="0">
            <a:normAutofit/>
          </a:bodyPr>
          <a:lstStyle/>
          <a:p>
            <a:pPr algn="l">
              <a:defRPr sz="1800" cap="none">
                <a:solidFill>
                  <a:srgbClr val="000000"/>
                </a:solidFill>
              </a:defRPr>
            </a:pPr>
            <a:r>
              <a:rPr sz="3600" dirty="0">
                <a:solidFill>
                  <a:srgbClr val="FF7E18"/>
                </a:solidFill>
                <a:latin typeface="Memphis Bold"/>
                <a:cs typeface="Memphis Bold"/>
              </a:rPr>
              <a:t>The </a:t>
            </a:r>
            <a:r>
              <a:rPr lang="en-US" sz="3600" dirty="0" smtClean="0">
                <a:solidFill>
                  <a:srgbClr val="FF7E18"/>
                </a:solidFill>
                <a:latin typeface="Memphis Bold"/>
                <a:cs typeface="Memphis Bold"/>
              </a:rPr>
              <a:t>Q</a:t>
            </a:r>
            <a:r>
              <a:rPr sz="3600" dirty="0" smtClean="0">
                <a:solidFill>
                  <a:srgbClr val="FF7E18"/>
                </a:solidFill>
                <a:latin typeface="Memphis Bold"/>
                <a:cs typeface="Memphis Bold"/>
              </a:rPr>
              <a:t>uestion </a:t>
            </a:r>
            <a:r>
              <a:rPr sz="3600" dirty="0">
                <a:solidFill>
                  <a:srgbClr val="FF7E18"/>
                </a:solidFill>
                <a:latin typeface="Memphis Bold"/>
                <a:cs typeface="Memphis Bold"/>
              </a:rPr>
              <a:t>of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tandards</a:t>
            </a:r>
            <a:endParaRPr sz="3600" dirty="0">
              <a:solidFill>
                <a:srgbClr val="FF7E18"/>
              </a:solidFill>
              <a:latin typeface="Memphis Bold"/>
              <a:cs typeface="Memphis Bold"/>
            </a:endParaRPr>
          </a:p>
        </p:txBody>
      </p:sp>
      <p:sp>
        <p:nvSpPr>
          <p:cNvPr id="116" name="Shape 116"/>
          <p:cNvSpPr>
            <a:spLocks noGrp="1"/>
          </p:cNvSpPr>
          <p:nvPr>
            <p:ph type="body" idx="1"/>
          </p:nvPr>
        </p:nvSpPr>
        <p:spPr>
          <a:xfrm>
            <a:off x="457200" y="1600200"/>
            <a:ext cx="8229600" cy="4525963"/>
          </a:xfrm>
          <a:prstGeom prst="rect">
            <a:avLst/>
          </a:prstGeom>
        </p:spPr>
        <p:txBody>
          <a:bodyPr>
            <a:normAutofit/>
          </a:bodyPr>
          <a:lstStyle/>
          <a:p>
            <a:pPr marL="0" indent="0">
              <a:spcBef>
                <a:spcPts val="500"/>
              </a:spcBef>
              <a:spcAft>
                <a:spcPts val="2400"/>
              </a:spcAft>
              <a:buSzTx/>
              <a:buNone/>
            </a:pPr>
            <a:r>
              <a:rPr sz="2000" dirty="0" smtClean="0">
                <a:latin typeface="Myriad Pro"/>
                <a:cs typeface="Myriad Pro"/>
              </a:rPr>
              <a:t>‘</a:t>
            </a:r>
            <a:r>
              <a:rPr sz="2000" dirty="0">
                <a:latin typeface="Myriad Pro"/>
                <a:cs typeface="Myriad Pro"/>
              </a:rPr>
              <a:t>Standards in upgrading projects have been a source of controversy. While donor agencies seek to reduce standards as a way of ensuring the widest possible provision of needed housing government agencies are intent on imposing high standards on all construction projects – at best because they are keen to reduce maintenance costs and at worst because they aspire to a highly formalised utopian vision of their cities.’</a:t>
            </a:r>
          </a:p>
          <a:p>
            <a:pPr lvl="0">
              <a:spcBef>
                <a:spcPts val="500"/>
              </a:spcBef>
              <a:spcAft>
                <a:spcPts val="600"/>
              </a:spcAft>
              <a:buSzTx/>
              <a:buNone/>
            </a:pPr>
            <a:r>
              <a:rPr lang="en-US" sz="2000" b="1" i="1" dirty="0" smtClean="0">
                <a:latin typeface="Myriad Pro"/>
                <a:cs typeface="Myriad Pro"/>
              </a:rPr>
              <a:t>&gt;&gt;</a:t>
            </a:r>
            <a:r>
              <a:rPr sz="2000" b="1" i="1" dirty="0" smtClean="0">
                <a:latin typeface="Myriad Pro"/>
                <a:cs typeface="Myriad Pro"/>
              </a:rPr>
              <a:t>Question:</a:t>
            </a:r>
            <a:endParaRPr lang="en-US" sz="2000" b="1" i="1" dirty="0" smtClean="0">
              <a:latin typeface="Myriad Pro"/>
              <a:cs typeface="Myriad Pro"/>
            </a:endParaRPr>
          </a:p>
          <a:p>
            <a:pPr lvl="0">
              <a:spcBef>
                <a:spcPts val="500"/>
              </a:spcBef>
              <a:spcAft>
                <a:spcPts val="600"/>
              </a:spcAft>
              <a:buSzTx/>
              <a:buNone/>
            </a:pPr>
            <a:r>
              <a:rPr sz="2000" i="1" dirty="0" smtClean="0">
                <a:latin typeface="Myriad Pro"/>
                <a:cs typeface="Myriad Pro"/>
              </a:rPr>
              <a:t>How </a:t>
            </a:r>
            <a:r>
              <a:rPr sz="2000" i="1" dirty="0">
                <a:latin typeface="Myriad Pro"/>
                <a:cs typeface="Myriad Pro"/>
              </a:rPr>
              <a:t>is it in your own case?</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18</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457200" y="287185"/>
            <a:ext cx="8229600" cy="932015"/>
          </a:xfrm>
          <a:prstGeom prst="rect">
            <a:avLst/>
          </a:prstGeom>
        </p:spPr>
        <p:txBody>
          <a:bodyPr lIns="0" tIns="0" rIns="0" bIns="0">
            <a:normAutofit/>
          </a:bodyPr>
          <a:lstStyle/>
          <a:p>
            <a:pPr lvl="0" algn="l">
              <a:defRPr sz="1800" cap="none">
                <a:solidFill>
                  <a:srgbClr val="000000"/>
                </a:solidFill>
              </a:defRPr>
            </a:pPr>
            <a:r>
              <a:rPr sz="3600" dirty="0">
                <a:solidFill>
                  <a:srgbClr val="FF7E18"/>
                </a:solidFill>
                <a:latin typeface="Memphis Bold"/>
                <a:cs typeface="Memphis Bold"/>
              </a:rPr>
              <a:t>Principles of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uccessful </a:t>
            </a:r>
            <a:r>
              <a:rPr lang="en-US" sz="3600" dirty="0" smtClean="0">
                <a:solidFill>
                  <a:srgbClr val="FF7E18"/>
                </a:solidFill>
                <a:latin typeface="Memphis Bold"/>
                <a:cs typeface="Memphis Bold"/>
              </a:rPr>
              <a:t>U</a:t>
            </a:r>
            <a:r>
              <a:rPr sz="3600" dirty="0" smtClean="0">
                <a:solidFill>
                  <a:srgbClr val="FF7E18"/>
                </a:solidFill>
                <a:latin typeface="Memphis Bold"/>
                <a:cs typeface="Memphis Bold"/>
              </a:rPr>
              <a:t>pgrading</a:t>
            </a:r>
            <a:endParaRPr sz="3600" dirty="0">
              <a:solidFill>
                <a:srgbClr val="FF7E18"/>
              </a:solidFill>
              <a:latin typeface="Memphis Bold"/>
              <a:cs typeface="Memphis Bold"/>
            </a:endParaRPr>
          </a:p>
        </p:txBody>
      </p:sp>
      <p:sp>
        <p:nvSpPr>
          <p:cNvPr id="120" name="Shape 120"/>
          <p:cNvSpPr>
            <a:spLocks noGrp="1"/>
          </p:cNvSpPr>
          <p:nvPr>
            <p:ph type="body" idx="1"/>
          </p:nvPr>
        </p:nvSpPr>
        <p:spPr>
          <a:xfrm>
            <a:off x="457200" y="1600200"/>
            <a:ext cx="8229600" cy="4525963"/>
          </a:xfrm>
          <a:prstGeom prst="rect">
            <a:avLst/>
          </a:prstGeom>
        </p:spPr>
        <p:txBody>
          <a:bodyPr>
            <a:noAutofit/>
          </a:bodyPr>
          <a:lstStyle/>
          <a:p>
            <a:pPr marL="381000" lvl="0" indent="-381000">
              <a:spcAft>
                <a:spcPts val="600"/>
              </a:spcAft>
            </a:pPr>
            <a:r>
              <a:rPr sz="2000" dirty="0">
                <a:latin typeface="Myriad Pro"/>
                <a:cs typeface="Myriad Pro"/>
              </a:rPr>
              <a:t>It has to be participatory</a:t>
            </a:r>
          </a:p>
          <a:p>
            <a:pPr marL="381000" lvl="0" indent="-381000">
              <a:spcAft>
                <a:spcPts val="600"/>
              </a:spcAft>
            </a:pPr>
            <a:r>
              <a:rPr sz="2000" dirty="0">
                <a:latin typeface="Myriad Pro"/>
                <a:cs typeface="Myriad Pro"/>
              </a:rPr>
              <a:t>It has to be done in partnership</a:t>
            </a:r>
          </a:p>
          <a:p>
            <a:pPr marL="381000" lvl="0" indent="-381000">
              <a:spcAft>
                <a:spcPts val="600"/>
              </a:spcAft>
            </a:pPr>
            <a:r>
              <a:rPr sz="2000" dirty="0">
                <a:latin typeface="Myriad Pro"/>
                <a:cs typeface="Myriad Pro"/>
              </a:rPr>
              <a:t>It has to provide secure land tenure</a:t>
            </a:r>
          </a:p>
          <a:p>
            <a:pPr marL="381000" lvl="0" indent="-381000">
              <a:spcAft>
                <a:spcPts val="600"/>
              </a:spcAft>
            </a:pPr>
            <a:r>
              <a:rPr sz="2000" dirty="0">
                <a:latin typeface="Myriad Pro"/>
                <a:cs typeface="Myriad Pro"/>
              </a:rPr>
              <a:t>Communities have to contribute</a:t>
            </a:r>
          </a:p>
          <a:p>
            <a:pPr marL="381000" lvl="0" indent="-381000">
              <a:spcAft>
                <a:spcPts val="600"/>
              </a:spcAft>
            </a:pPr>
            <a:r>
              <a:rPr sz="2000" dirty="0">
                <a:latin typeface="Myriad Pro"/>
                <a:cs typeface="Myriad Pro"/>
              </a:rPr>
              <a:t>Upgrading must be affordable</a:t>
            </a:r>
          </a:p>
          <a:p>
            <a:pPr marL="381000" lvl="0" indent="-381000">
              <a:spcAft>
                <a:spcPts val="600"/>
              </a:spcAft>
            </a:pPr>
            <a:r>
              <a:rPr sz="2000" dirty="0">
                <a:latin typeface="Myriad Pro"/>
                <a:cs typeface="Myriad Pro"/>
              </a:rPr>
              <a:t>The project must be financially sustainable</a:t>
            </a:r>
          </a:p>
          <a:p>
            <a:pPr marL="381000" lvl="0" indent="-381000">
              <a:spcAft>
                <a:spcPts val="2400"/>
              </a:spcAft>
            </a:pPr>
            <a:r>
              <a:rPr sz="2000" dirty="0">
                <a:latin typeface="Myriad Pro"/>
                <a:cs typeface="Myriad Pro"/>
              </a:rPr>
              <a:t>It should be part of the larger urban development strategy</a:t>
            </a:r>
          </a:p>
          <a:p>
            <a:pPr lvl="0">
              <a:buSzTx/>
              <a:buNone/>
            </a:pPr>
            <a:r>
              <a:rPr lang="en-US" sz="2000" b="1" i="1" dirty="0" smtClean="0">
                <a:latin typeface="Myriad Pro"/>
                <a:cs typeface="Myriad Pro"/>
              </a:rPr>
              <a:t>&gt;&gt;</a:t>
            </a:r>
            <a:r>
              <a:rPr sz="2000" b="1" i="1" dirty="0" smtClean="0">
                <a:latin typeface="Myriad Pro"/>
                <a:cs typeface="Myriad Pro"/>
              </a:rPr>
              <a:t>Questions:</a:t>
            </a:r>
            <a:endParaRPr lang="en-US" sz="2000" b="1" i="1" dirty="0" smtClean="0">
              <a:latin typeface="Myriad Pro"/>
              <a:cs typeface="Myriad Pro"/>
            </a:endParaRPr>
          </a:p>
          <a:p>
            <a:pPr lvl="0">
              <a:buSzTx/>
              <a:buNone/>
            </a:pPr>
            <a:r>
              <a:rPr sz="2000" i="1" dirty="0" smtClean="0">
                <a:latin typeface="Myriad Pro"/>
                <a:cs typeface="Myriad Pro"/>
              </a:rPr>
              <a:t>Is </a:t>
            </a:r>
            <a:r>
              <a:rPr sz="2000" i="1" dirty="0">
                <a:latin typeface="Myriad Pro"/>
                <a:cs typeface="Myriad Pro"/>
              </a:rPr>
              <a:t>there any way you would amend </a:t>
            </a:r>
            <a:r>
              <a:rPr sz="2000" i="1" dirty="0" smtClean="0">
                <a:latin typeface="Myriad Pro"/>
                <a:cs typeface="Myriad Pro"/>
              </a:rPr>
              <a:t>these</a:t>
            </a:r>
            <a:r>
              <a:rPr lang="en-US" sz="2000" i="1" dirty="0" smtClean="0">
                <a:latin typeface="Myriad Pro"/>
                <a:cs typeface="Myriad Pro"/>
              </a:rPr>
              <a:t> </a:t>
            </a:r>
            <a:r>
              <a:rPr sz="2000" i="1" dirty="0" smtClean="0">
                <a:latin typeface="Myriad Pro"/>
                <a:cs typeface="Myriad Pro"/>
              </a:rPr>
              <a:t>principles</a:t>
            </a:r>
            <a:r>
              <a:rPr sz="2000" i="1" dirty="0">
                <a:latin typeface="Myriad Pro"/>
                <a:cs typeface="Myriad Pro"/>
              </a:rPr>
              <a:t>?</a:t>
            </a:r>
          </a:p>
          <a:p>
            <a:pPr lvl="0">
              <a:buSzTx/>
              <a:buNone/>
            </a:pPr>
            <a:r>
              <a:rPr sz="2000" i="1" dirty="0" smtClean="0">
                <a:latin typeface="Myriad Pro"/>
                <a:cs typeface="Myriad Pro"/>
              </a:rPr>
              <a:t>Are </a:t>
            </a:r>
            <a:r>
              <a:rPr sz="2000" i="1" dirty="0">
                <a:latin typeface="Myriad Pro"/>
                <a:cs typeface="Myriad Pro"/>
              </a:rPr>
              <a:t>they being upheld in your own situation?</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19</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lang="pt-BR" sz="3600" dirty="0" smtClean="0">
                <a:solidFill>
                  <a:srgbClr val="FF7E18"/>
                </a:solidFill>
                <a:latin typeface="Memphis Bold"/>
                <a:cs typeface="Memphis Bold"/>
              </a:rPr>
              <a:t>Learning </a:t>
            </a:r>
            <a:r>
              <a:rPr lang="pt-BR" sz="3600" dirty="0" err="1" smtClean="0">
                <a:solidFill>
                  <a:srgbClr val="FF7E18"/>
                </a:solidFill>
                <a:latin typeface="Memphis Bold"/>
                <a:cs typeface="Memphis Bold"/>
              </a:rPr>
              <a:t>Outcomes</a:t>
            </a:r>
            <a:endParaRPr lang="pt-BR" sz="3600" dirty="0">
              <a:solidFill>
                <a:srgbClr val="FF7E18"/>
              </a:solidFill>
              <a:latin typeface="Memphis Bold"/>
              <a:cs typeface="Memphis Bold"/>
            </a:endParaRPr>
          </a:p>
        </p:txBody>
      </p:sp>
      <p:sp>
        <p:nvSpPr>
          <p:cNvPr id="52" name="Shape 52"/>
          <p:cNvSpPr>
            <a:spLocks noGrp="1"/>
          </p:cNvSpPr>
          <p:nvPr>
            <p:ph type="body" idx="1"/>
          </p:nvPr>
        </p:nvSpPr>
        <p:spPr>
          <a:xfrm>
            <a:off x="457200" y="1676400"/>
            <a:ext cx="8229600" cy="4449763"/>
          </a:xfrm>
          <a:prstGeom prst="rect">
            <a:avLst/>
          </a:prstGeom>
        </p:spPr>
        <p:txBody>
          <a:bodyPr/>
          <a:lstStyle/>
          <a:p>
            <a:pPr marL="0" lvl="0" indent="0">
              <a:spcBef>
                <a:spcPts val="600"/>
              </a:spcBef>
              <a:spcAft>
                <a:spcPts val="1200"/>
              </a:spcAft>
              <a:buSzTx/>
              <a:buNone/>
            </a:pPr>
            <a:r>
              <a:rPr sz="2000" dirty="0">
                <a:latin typeface="Myriad Pro"/>
                <a:cs typeface="Myriad Pro"/>
              </a:rPr>
              <a:t>Participants will be able to</a:t>
            </a:r>
            <a:r>
              <a:rPr sz="2000" dirty="0" smtClean="0">
                <a:latin typeface="Myriad Pro"/>
                <a:cs typeface="Myriad Pro"/>
              </a:rPr>
              <a:t>:</a:t>
            </a:r>
            <a:endParaRPr sz="2000" dirty="0">
              <a:latin typeface="Myriad Pro"/>
              <a:cs typeface="Myriad Pro"/>
            </a:endParaRPr>
          </a:p>
          <a:p>
            <a:pPr marL="360363" lvl="0" indent="-360363">
              <a:spcBef>
                <a:spcPts val="600"/>
              </a:spcBef>
              <a:spcAft>
                <a:spcPts val="1200"/>
              </a:spcAft>
            </a:pPr>
            <a:r>
              <a:rPr sz="2000" dirty="0">
                <a:latin typeface="Myriad Pro"/>
                <a:cs typeface="Myriad Pro"/>
              </a:rPr>
              <a:t>Describe and discuss five ways of addressing low-income housing in African cities </a:t>
            </a:r>
          </a:p>
          <a:p>
            <a:pPr marL="360363" lvl="0" indent="-360363">
              <a:spcBef>
                <a:spcPts val="600"/>
              </a:spcBef>
              <a:spcAft>
                <a:spcPts val="1200"/>
              </a:spcAft>
            </a:pPr>
            <a:r>
              <a:rPr sz="2000" dirty="0">
                <a:latin typeface="Myriad Pro"/>
                <a:cs typeface="Myriad Pro"/>
              </a:rPr>
              <a:t>Understand the role of women in </a:t>
            </a:r>
            <a:r>
              <a:rPr sz="2000" dirty="0" smtClean="0">
                <a:latin typeface="Myriad Pro"/>
                <a:cs typeface="Myriad Pro"/>
              </a:rPr>
              <a:t>housing</a:t>
            </a:r>
            <a:endParaRPr sz="2000" dirty="0">
              <a:latin typeface="Myriad Pro"/>
              <a:cs typeface="Myriad Pro"/>
            </a:endParaRPr>
          </a:p>
          <a:p>
            <a:pPr marL="360363" lvl="0" indent="-360363">
              <a:spcBef>
                <a:spcPts val="600"/>
              </a:spcBef>
              <a:spcAft>
                <a:spcPts val="1200"/>
              </a:spcAft>
            </a:pPr>
            <a:r>
              <a:rPr sz="2000" dirty="0">
                <a:latin typeface="Myriad Pro"/>
                <a:cs typeface="Myriad Pro"/>
              </a:rPr>
              <a:t>Explain how housing is a human right</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xfrm>
            <a:off x="457200" y="609600"/>
            <a:ext cx="8229600" cy="584778"/>
          </a:xfrm>
          <a:prstGeom prst="rect">
            <a:avLst/>
          </a:prstGeom>
        </p:spPr>
        <p:txBody>
          <a:bodyPr lIns="0" tIns="0" rIns="0" bIns="0">
            <a:normAutofit/>
          </a:bodyPr>
          <a:lstStyle/>
          <a:p>
            <a:pPr algn="l">
              <a:defRPr sz="1800" cap="none">
                <a:solidFill>
                  <a:srgbClr val="000000"/>
                </a:solidFill>
              </a:defRPr>
            </a:pPr>
            <a:r>
              <a:rPr sz="3600" dirty="0">
                <a:solidFill>
                  <a:srgbClr val="FF7E18"/>
                </a:solidFill>
                <a:latin typeface="Memphis Bold"/>
                <a:cs typeface="Memphis Bold"/>
              </a:rPr>
              <a:t>Stages of </a:t>
            </a:r>
            <a:r>
              <a:rPr lang="en-US" sz="3600" dirty="0" smtClean="0">
                <a:solidFill>
                  <a:srgbClr val="FF7E18"/>
                </a:solidFill>
                <a:latin typeface="Memphis Bold"/>
                <a:cs typeface="Memphis Bold"/>
              </a:rPr>
              <a:t>U</a:t>
            </a:r>
            <a:r>
              <a:rPr sz="3600" dirty="0" smtClean="0">
                <a:solidFill>
                  <a:srgbClr val="FF7E18"/>
                </a:solidFill>
                <a:latin typeface="Memphis Bold"/>
                <a:cs typeface="Memphis Bold"/>
              </a:rPr>
              <a:t>pgrading </a:t>
            </a:r>
            <a:r>
              <a:rPr lang="en-US" sz="3600" dirty="0" smtClean="0">
                <a:solidFill>
                  <a:srgbClr val="FF7E18"/>
                </a:solidFill>
                <a:latin typeface="Memphis Bold"/>
                <a:cs typeface="Memphis Bold"/>
              </a:rPr>
              <a:t>P</a:t>
            </a:r>
            <a:r>
              <a:rPr sz="3600" dirty="0" smtClean="0">
                <a:solidFill>
                  <a:srgbClr val="FF7E18"/>
                </a:solidFill>
                <a:latin typeface="Memphis Bold"/>
                <a:cs typeface="Memphis Bold"/>
              </a:rPr>
              <a:t>rojects</a:t>
            </a:r>
            <a:endParaRPr sz="3600" dirty="0">
              <a:solidFill>
                <a:srgbClr val="FF7E18"/>
              </a:solidFill>
              <a:latin typeface="Memphis Bold"/>
              <a:cs typeface="Memphis Bold"/>
            </a:endParaRPr>
          </a:p>
        </p:txBody>
      </p:sp>
      <p:sp>
        <p:nvSpPr>
          <p:cNvPr id="124" name="Shape 124"/>
          <p:cNvSpPr>
            <a:spLocks noGrp="1"/>
          </p:cNvSpPr>
          <p:nvPr>
            <p:ph type="body" idx="1"/>
          </p:nvPr>
        </p:nvSpPr>
        <p:spPr>
          <a:xfrm>
            <a:off x="304800" y="1600200"/>
            <a:ext cx="8763000" cy="4525963"/>
          </a:xfrm>
          <a:prstGeom prst="rect">
            <a:avLst/>
          </a:prstGeom>
        </p:spPr>
        <p:txBody>
          <a:bodyPr>
            <a:noAutofit/>
          </a:bodyPr>
          <a:lstStyle/>
          <a:p>
            <a:pPr marL="269875" lvl="0" indent="-269875" defTabSz="452627">
              <a:spcAft>
                <a:spcPts val="1200"/>
              </a:spcAft>
            </a:pPr>
            <a:r>
              <a:rPr sz="2000" b="1" dirty="0">
                <a:latin typeface="Myriad Pro"/>
                <a:ea typeface="Verdana Bold"/>
                <a:cs typeface="Myriad Pro"/>
                <a:sym typeface="Verdana Bold"/>
              </a:rPr>
              <a:t>Selecting the settlement to be upgraded </a:t>
            </a:r>
            <a:r>
              <a:rPr sz="2000" dirty="0">
                <a:latin typeface="Myriad Pro"/>
                <a:cs typeface="Myriad Pro"/>
              </a:rPr>
              <a:t>– by what criteria?</a:t>
            </a:r>
          </a:p>
          <a:p>
            <a:pPr marL="269875" lvl="0" indent="-269875" defTabSz="452627">
              <a:spcAft>
                <a:spcPts val="1200"/>
              </a:spcAft>
            </a:pPr>
            <a:r>
              <a:rPr sz="2000" b="1" dirty="0">
                <a:latin typeface="Myriad Pro"/>
                <a:ea typeface="Verdana Bold"/>
                <a:cs typeface="Myriad Pro"/>
                <a:sym typeface="Verdana Bold"/>
              </a:rPr>
              <a:t>Strengthening the community’s internal </a:t>
            </a:r>
            <a:r>
              <a:rPr sz="2000" b="1" dirty="0" smtClean="0">
                <a:latin typeface="Myriad Pro"/>
                <a:ea typeface="Verdana Bold"/>
                <a:cs typeface="Myriad Pro"/>
                <a:sym typeface="Verdana Bold"/>
              </a:rPr>
              <a:t>organization</a:t>
            </a:r>
            <a:r>
              <a:rPr lang="en-US" sz="2000" b="1" dirty="0" smtClean="0">
                <a:latin typeface="Myriad Pro"/>
                <a:ea typeface="Verdana Bold"/>
                <a:cs typeface="Myriad Pro"/>
                <a:sym typeface="Verdana Bold"/>
              </a:rPr>
              <a:t> - </a:t>
            </a:r>
            <a:r>
              <a:rPr sz="2000" dirty="0" smtClean="0">
                <a:latin typeface="Myriad Pro"/>
                <a:cs typeface="Myriad Pro"/>
              </a:rPr>
              <a:t>how </a:t>
            </a:r>
            <a:r>
              <a:rPr sz="2000" dirty="0">
                <a:latin typeface="Myriad Pro"/>
                <a:cs typeface="Myriad Pro"/>
              </a:rPr>
              <a:t>and by whom?</a:t>
            </a:r>
          </a:p>
          <a:p>
            <a:pPr marL="269875" lvl="0" indent="-269875" defTabSz="452627">
              <a:spcAft>
                <a:spcPts val="1200"/>
              </a:spcAft>
            </a:pPr>
            <a:r>
              <a:rPr sz="2000" b="1" dirty="0">
                <a:latin typeface="Myriad Pro"/>
                <a:ea typeface="Verdana Bold"/>
                <a:cs typeface="Myriad Pro"/>
                <a:sym typeface="Verdana Bold"/>
              </a:rPr>
              <a:t>Organizing meetings to get stakeholders involved </a:t>
            </a:r>
            <a:r>
              <a:rPr sz="2000" dirty="0">
                <a:latin typeface="Myriad Pro"/>
                <a:cs typeface="Myriad Pro"/>
              </a:rPr>
              <a:t>– with what kind of agenda?</a:t>
            </a:r>
          </a:p>
          <a:p>
            <a:pPr marL="269875" lvl="0" indent="-269875" defTabSz="452627">
              <a:spcAft>
                <a:spcPts val="1200"/>
              </a:spcAft>
            </a:pPr>
            <a:r>
              <a:rPr sz="2000" b="1" dirty="0">
                <a:latin typeface="Myriad Pro"/>
                <a:ea typeface="Verdana Bold"/>
                <a:cs typeface="Myriad Pro"/>
                <a:sym typeface="Verdana Bold"/>
              </a:rPr>
              <a:t>Surveying all aspects of the community </a:t>
            </a:r>
            <a:r>
              <a:rPr sz="2000" dirty="0">
                <a:latin typeface="Myriad Pro"/>
                <a:cs typeface="Myriad Pro"/>
              </a:rPr>
              <a:t>– what kind of information is needed?</a:t>
            </a:r>
          </a:p>
          <a:p>
            <a:pPr marL="269875" lvl="0" indent="-269875" defTabSz="452627">
              <a:spcAft>
                <a:spcPts val="1200"/>
              </a:spcAft>
            </a:pPr>
            <a:r>
              <a:rPr sz="2000" b="1" dirty="0">
                <a:latin typeface="Myriad Pro"/>
                <a:ea typeface="Verdana Bold"/>
                <a:cs typeface="Myriad Pro"/>
                <a:sym typeface="Verdana Bold"/>
              </a:rPr>
              <a:t>Designing all aspects of the upgrading plan </a:t>
            </a:r>
            <a:r>
              <a:rPr sz="2000" dirty="0">
                <a:latin typeface="Myriad Pro"/>
                <a:cs typeface="Myriad Pro"/>
              </a:rPr>
              <a:t>– with which elements?</a:t>
            </a:r>
          </a:p>
          <a:p>
            <a:pPr marL="269875" lvl="0" indent="-269875" defTabSz="452627">
              <a:spcAft>
                <a:spcPts val="1200"/>
              </a:spcAft>
            </a:pPr>
            <a:r>
              <a:rPr sz="2000" b="1" dirty="0">
                <a:latin typeface="Myriad Pro"/>
                <a:ea typeface="Verdana Bold"/>
                <a:cs typeface="Myriad Pro"/>
                <a:sym typeface="Verdana Bold"/>
              </a:rPr>
              <a:t>Carrying out the actual upgrading work</a:t>
            </a:r>
            <a:r>
              <a:rPr sz="2000" b="1" dirty="0">
                <a:latin typeface="Myriad Pro"/>
                <a:cs typeface="Myriad Pro"/>
              </a:rPr>
              <a:t> </a:t>
            </a:r>
            <a:r>
              <a:rPr sz="2000" dirty="0">
                <a:latin typeface="Myriad Pro"/>
                <a:cs typeface="Myriad Pro"/>
              </a:rPr>
              <a:t>-  by contracting out or through community action?</a:t>
            </a:r>
          </a:p>
          <a:p>
            <a:pPr marL="269875" lvl="0" indent="-269875" defTabSz="452627">
              <a:spcAft>
                <a:spcPts val="1200"/>
              </a:spcAft>
            </a:pPr>
            <a:r>
              <a:rPr sz="2000" b="1" dirty="0">
                <a:latin typeface="Myriad Pro"/>
                <a:ea typeface="Verdana Bold"/>
                <a:cs typeface="Myriad Pro"/>
                <a:sym typeface="Verdana Bold"/>
              </a:rPr>
              <a:t>Continue with meetings as a platform for further work </a:t>
            </a:r>
            <a:r>
              <a:rPr sz="2000" dirty="0">
                <a:latin typeface="Myriad Pro"/>
                <a:cs typeface="Myriad Pro"/>
              </a:rPr>
              <a:t>– with what purpose?</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20</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xfrm>
            <a:off x="533400" y="685800"/>
            <a:ext cx="8153400" cy="584778"/>
          </a:xfrm>
          <a:prstGeom prst="rect">
            <a:avLst/>
          </a:prstGeom>
        </p:spPr>
        <p:txBody>
          <a:bodyPr lIns="0" tIns="0" rIns="0" bIns="0">
            <a:normAutofit/>
          </a:bodyPr>
          <a:lstStyle/>
          <a:p>
            <a:pPr lvl="0" algn="l">
              <a:defRPr sz="1800" cap="none">
                <a:solidFill>
                  <a:srgbClr val="000000"/>
                </a:solidFill>
              </a:defRPr>
            </a:pPr>
            <a:r>
              <a:rPr sz="3600" dirty="0">
                <a:solidFill>
                  <a:srgbClr val="FF7E18"/>
                </a:solidFill>
                <a:latin typeface="Memphis Bold"/>
                <a:cs typeface="Memphis Bold"/>
              </a:rPr>
              <a:t>2. Resettlement on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uitable </a:t>
            </a:r>
            <a:r>
              <a:rPr lang="en-US" sz="3600" dirty="0" smtClean="0">
                <a:solidFill>
                  <a:srgbClr val="FF7E18"/>
                </a:solidFill>
                <a:latin typeface="Memphis Bold"/>
                <a:cs typeface="Memphis Bold"/>
              </a:rPr>
              <a:t>L</a:t>
            </a:r>
            <a:r>
              <a:rPr sz="3600" dirty="0" smtClean="0">
                <a:solidFill>
                  <a:srgbClr val="FF7E18"/>
                </a:solidFill>
                <a:latin typeface="Memphis Bold"/>
                <a:cs typeface="Memphis Bold"/>
              </a:rPr>
              <a:t>and</a:t>
            </a:r>
            <a:endParaRPr sz="3600" dirty="0">
              <a:solidFill>
                <a:srgbClr val="FF7E18"/>
              </a:solidFill>
              <a:latin typeface="Memphis Bold"/>
              <a:cs typeface="Memphis Bold"/>
            </a:endParaRPr>
          </a:p>
        </p:txBody>
      </p:sp>
      <p:sp>
        <p:nvSpPr>
          <p:cNvPr id="128" name="Shape 128"/>
          <p:cNvSpPr>
            <a:spLocks noGrp="1"/>
          </p:cNvSpPr>
          <p:nvPr>
            <p:ph type="body" idx="1"/>
          </p:nvPr>
        </p:nvSpPr>
        <p:spPr>
          <a:xfrm>
            <a:off x="533400" y="1600200"/>
            <a:ext cx="7772400" cy="4525963"/>
          </a:xfrm>
          <a:prstGeom prst="rect">
            <a:avLst/>
          </a:prstGeom>
        </p:spPr>
        <p:txBody>
          <a:bodyPr/>
          <a:lstStyle/>
          <a:p>
            <a:pPr marL="0" lvl="0" indent="0">
              <a:spcBef>
                <a:spcPts val="500"/>
              </a:spcBef>
              <a:spcAft>
                <a:spcPts val="1800"/>
              </a:spcAft>
              <a:buSzTx/>
              <a:buNone/>
            </a:pPr>
            <a:r>
              <a:rPr sz="2000" dirty="0" smtClean="0">
                <a:latin typeface="Myriad Pro"/>
                <a:cs typeface="Myriad Pro"/>
              </a:rPr>
              <a:t>‘</a:t>
            </a:r>
            <a:r>
              <a:rPr sz="2000" dirty="0">
                <a:latin typeface="Myriad Pro"/>
                <a:cs typeface="Myriad Pro"/>
              </a:rPr>
              <a:t>Experience shows that it costs ten to 15 times more to develop new housing than it costs to upgrade the housing, living environments and settlements in which people have already lived and have already invested.’ </a:t>
            </a:r>
          </a:p>
          <a:p>
            <a:pPr marL="342900" lvl="7" indent="-342900">
              <a:spcBef>
                <a:spcPts val="300"/>
              </a:spcBef>
              <a:spcAft>
                <a:spcPts val="600"/>
              </a:spcAft>
              <a:buSzTx/>
              <a:buNone/>
            </a:pPr>
            <a:r>
              <a:rPr lang="en-US" sz="2000" b="1" i="1" dirty="0" smtClean="0">
                <a:latin typeface="Myriad Pro"/>
                <a:cs typeface="Myriad Pro"/>
              </a:rPr>
              <a:t>&gt;&gt;</a:t>
            </a:r>
            <a:r>
              <a:rPr sz="2000" b="1" i="1" dirty="0" smtClean="0">
                <a:latin typeface="Myriad Pro"/>
                <a:cs typeface="Myriad Pro"/>
              </a:rPr>
              <a:t>Questions:</a:t>
            </a:r>
            <a:endParaRPr lang="en-US" sz="2000" b="1" i="1" dirty="0" smtClean="0">
              <a:latin typeface="Myriad Pro"/>
              <a:cs typeface="Myriad Pro"/>
            </a:endParaRPr>
          </a:p>
          <a:p>
            <a:pPr marL="342900" lvl="7" indent="-342900">
              <a:spcBef>
                <a:spcPts val="300"/>
              </a:spcBef>
              <a:spcAft>
                <a:spcPts val="600"/>
              </a:spcAft>
              <a:buSzTx/>
              <a:buNone/>
            </a:pPr>
            <a:r>
              <a:rPr sz="2000" i="1" dirty="0" smtClean="0">
                <a:latin typeface="Myriad Pro"/>
                <a:cs typeface="Myriad Pro"/>
              </a:rPr>
              <a:t>Would </a:t>
            </a:r>
            <a:r>
              <a:rPr sz="2000" i="1" dirty="0">
                <a:latin typeface="Myriad Pro"/>
                <a:cs typeface="Myriad Pro"/>
              </a:rPr>
              <a:t>you challenge this assessment?</a:t>
            </a:r>
            <a:endParaRPr sz="2000" i="1" dirty="0">
              <a:latin typeface="Myriad Pro"/>
              <a:ea typeface="Calibri"/>
              <a:cs typeface="Myriad Pro"/>
              <a:sym typeface="Calibri"/>
            </a:endParaRPr>
          </a:p>
          <a:p>
            <a:pPr marL="342900" lvl="7" indent="-342900">
              <a:spcBef>
                <a:spcPts val="1200"/>
              </a:spcBef>
              <a:spcAft>
                <a:spcPts val="600"/>
              </a:spcAft>
              <a:buSzTx/>
              <a:buNone/>
            </a:pPr>
            <a:r>
              <a:rPr sz="2000" i="1" dirty="0" smtClean="0">
                <a:latin typeface="Myriad Pro"/>
                <a:cs typeface="Myriad Pro"/>
              </a:rPr>
              <a:t>Why </a:t>
            </a:r>
            <a:r>
              <a:rPr sz="2000" i="1" dirty="0">
                <a:latin typeface="Myriad Pro"/>
                <a:cs typeface="Myriad Pro"/>
              </a:rPr>
              <a:t>or why not</a:t>
            </a:r>
            <a:r>
              <a:rPr sz="2000" i="1" dirty="0" smtClean="0">
                <a:latin typeface="Myriad Pro"/>
                <a:cs typeface="Myriad Pro"/>
              </a:rPr>
              <a:t>?</a:t>
            </a:r>
            <a:endParaRPr lang="en-US" sz="2000" i="1" dirty="0">
              <a:latin typeface="Myriad Pro"/>
              <a:ea typeface="Calibri"/>
              <a:cs typeface="Myriad Pro"/>
              <a:sym typeface="Calibri"/>
            </a:endParaRPr>
          </a:p>
          <a:p>
            <a:pPr marL="342900" lvl="7" indent="-342900">
              <a:spcBef>
                <a:spcPts val="1200"/>
              </a:spcBef>
              <a:spcAft>
                <a:spcPts val="600"/>
              </a:spcAft>
              <a:buSzTx/>
              <a:buNone/>
            </a:pPr>
            <a:r>
              <a:rPr sz="2000" i="1" dirty="0" smtClean="0">
                <a:latin typeface="Myriad Pro"/>
                <a:cs typeface="Myriad Pro"/>
              </a:rPr>
              <a:t>What </a:t>
            </a:r>
            <a:r>
              <a:rPr sz="2000" i="1" dirty="0">
                <a:latin typeface="Myriad Pro"/>
                <a:cs typeface="Myriad Pro"/>
              </a:rPr>
              <a:t>are the implications for deciding </a:t>
            </a:r>
            <a:r>
              <a:rPr sz="2000" i="1" dirty="0" smtClean="0">
                <a:latin typeface="Myriad Pro"/>
                <a:cs typeface="Myriad Pro"/>
              </a:rPr>
              <a:t>on</a:t>
            </a:r>
            <a:r>
              <a:rPr lang="en-US" sz="2000" i="1" dirty="0" smtClean="0">
                <a:latin typeface="Myriad Pro"/>
                <a:cs typeface="Myriad Pro"/>
              </a:rPr>
              <a:t> </a:t>
            </a:r>
            <a:r>
              <a:rPr sz="2000" i="1" dirty="0" smtClean="0">
                <a:latin typeface="Myriad Pro"/>
                <a:cs typeface="Myriad Pro"/>
              </a:rPr>
              <a:t>resettlement </a:t>
            </a:r>
            <a:r>
              <a:rPr sz="2000" i="1" dirty="0">
                <a:latin typeface="Myriad Pro"/>
                <a:cs typeface="Myriad Pro"/>
              </a:rPr>
              <a:t>or upgrading</a:t>
            </a:r>
            <a:r>
              <a:rPr sz="2000" i="1" dirty="0" smtClean="0">
                <a:latin typeface="Myriad Pro"/>
                <a:cs typeface="Myriad Pro"/>
              </a:rPr>
              <a:t>?</a:t>
            </a:r>
            <a:endParaRPr lang="en-US" sz="2000" i="1" dirty="0">
              <a:latin typeface="Myriad Pro"/>
              <a:ea typeface="Calibri"/>
              <a:cs typeface="Myriad Pro"/>
              <a:sym typeface="Calibri"/>
            </a:endParaRPr>
          </a:p>
          <a:p>
            <a:pPr marL="342900" lvl="7" indent="-342900">
              <a:spcBef>
                <a:spcPts val="1200"/>
              </a:spcBef>
              <a:spcAft>
                <a:spcPts val="600"/>
              </a:spcAft>
              <a:buSzTx/>
              <a:buNone/>
            </a:pPr>
            <a:r>
              <a:rPr sz="2000" i="1" dirty="0" smtClean="0">
                <a:latin typeface="Myriad Pro"/>
                <a:cs typeface="Myriad Pro"/>
              </a:rPr>
              <a:t>Do </a:t>
            </a:r>
            <a:r>
              <a:rPr sz="2000" i="1" dirty="0">
                <a:latin typeface="Myriad Pro"/>
                <a:cs typeface="Myriad Pro"/>
              </a:rPr>
              <a:t>you agree that resettlement should never </a:t>
            </a:r>
            <a:r>
              <a:rPr sz="2000" i="1" dirty="0" smtClean="0">
                <a:latin typeface="Myriad Pro"/>
                <a:cs typeface="Myriad Pro"/>
              </a:rPr>
              <a:t>be</a:t>
            </a:r>
            <a:r>
              <a:rPr lang="en-US" sz="2000" i="1" dirty="0" smtClean="0">
                <a:latin typeface="Myriad Pro"/>
                <a:cs typeface="Myriad Pro"/>
              </a:rPr>
              <a:t> </a:t>
            </a:r>
            <a:r>
              <a:rPr sz="2000" i="1" dirty="0" smtClean="0">
                <a:latin typeface="Myriad Pro"/>
                <a:cs typeface="Myriad Pro"/>
              </a:rPr>
              <a:t>the first </a:t>
            </a:r>
            <a:r>
              <a:rPr sz="2000" i="1" dirty="0">
                <a:latin typeface="Myriad Pro"/>
                <a:cs typeface="Myriad Pro"/>
              </a:rPr>
              <a:t>choice?</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21</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457200" y="152400"/>
            <a:ext cx="8229600" cy="1077218"/>
          </a:xfrm>
          <a:prstGeom prst="rect">
            <a:avLst/>
          </a:prstGeom>
        </p:spPr>
        <p:txBody>
          <a:bodyPr lIns="0" tIns="0" rIns="0" bIns="0">
            <a:noAutofit/>
          </a:bodyPr>
          <a:lstStyle/>
          <a:p>
            <a:pPr algn="l">
              <a:defRPr sz="1800" cap="none">
                <a:solidFill>
                  <a:srgbClr val="000000"/>
                </a:solidFill>
              </a:defRPr>
            </a:pPr>
            <a:r>
              <a:rPr sz="3600" dirty="0">
                <a:solidFill>
                  <a:srgbClr val="FF7E18"/>
                </a:solidFill>
                <a:latin typeface="Memphis Bold"/>
                <a:cs typeface="Memphis Bold"/>
              </a:rPr>
              <a:t>Participatory Management of the Resettlement </a:t>
            </a:r>
            <a:r>
              <a:rPr lang="en-US" sz="3600" dirty="0" smtClean="0">
                <a:solidFill>
                  <a:srgbClr val="FF7E18"/>
                </a:solidFill>
                <a:latin typeface="Memphis Bold"/>
                <a:cs typeface="Memphis Bold"/>
              </a:rPr>
              <a:t>P</a:t>
            </a:r>
            <a:r>
              <a:rPr sz="3600" dirty="0" smtClean="0">
                <a:solidFill>
                  <a:srgbClr val="FF7E18"/>
                </a:solidFill>
                <a:latin typeface="Memphis Bold"/>
                <a:cs typeface="Memphis Bold"/>
              </a:rPr>
              <a:t>rocess </a:t>
            </a:r>
            <a:endParaRPr sz="3600" dirty="0">
              <a:solidFill>
                <a:srgbClr val="FF7E18"/>
              </a:solidFill>
              <a:latin typeface="Memphis Bold"/>
              <a:cs typeface="Memphis Bold"/>
            </a:endParaRPr>
          </a:p>
        </p:txBody>
      </p:sp>
      <p:sp>
        <p:nvSpPr>
          <p:cNvPr id="132" name="Shape 132"/>
          <p:cNvSpPr>
            <a:spLocks noGrp="1"/>
          </p:cNvSpPr>
          <p:nvPr>
            <p:ph type="body" idx="1"/>
          </p:nvPr>
        </p:nvSpPr>
        <p:spPr>
          <a:xfrm>
            <a:off x="4495800" y="1828801"/>
            <a:ext cx="4114800" cy="3733800"/>
          </a:xfrm>
          <a:prstGeom prst="rect">
            <a:avLst/>
          </a:prstGeom>
        </p:spPr>
        <p:txBody>
          <a:bodyPr>
            <a:noAutofit/>
          </a:bodyPr>
          <a:lstStyle/>
          <a:p>
            <a:pPr marL="0" lvl="0" indent="0" defTabSz="438911">
              <a:spcBef>
                <a:spcPts val="500"/>
              </a:spcBef>
              <a:spcAft>
                <a:spcPts val="1200"/>
              </a:spcAft>
              <a:buSzTx/>
              <a:buNone/>
            </a:pPr>
            <a:r>
              <a:rPr lang="en-US" sz="2000" b="1" i="1" dirty="0" smtClean="0">
                <a:latin typeface="Myriad Pro"/>
                <a:cs typeface="Myriad Pro"/>
              </a:rPr>
              <a:t>&gt;&gt;</a:t>
            </a:r>
            <a:r>
              <a:rPr sz="2000" b="1" i="1" dirty="0" smtClean="0">
                <a:latin typeface="Myriad Pro"/>
                <a:cs typeface="Myriad Pro"/>
              </a:rPr>
              <a:t>Questions</a:t>
            </a:r>
            <a:r>
              <a:rPr sz="2000" b="1" i="1" dirty="0">
                <a:latin typeface="Myriad Pro"/>
                <a:cs typeface="Myriad Pro"/>
              </a:rPr>
              <a:t>: </a:t>
            </a:r>
            <a:endParaRPr lang="en-US" sz="2000" b="1" i="1" dirty="0" smtClean="0">
              <a:latin typeface="Myriad Pro"/>
              <a:cs typeface="Myriad Pro"/>
            </a:endParaRPr>
          </a:p>
          <a:p>
            <a:pPr marL="0" lvl="0" indent="0" defTabSz="438911">
              <a:spcBef>
                <a:spcPts val="500"/>
              </a:spcBef>
              <a:spcAft>
                <a:spcPts val="1200"/>
              </a:spcAft>
              <a:buSzTx/>
              <a:buNone/>
            </a:pPr>
            <a:r>
              <a:rPr sz="2000" i="1" dirty="0" smtClean="0">
                <a:latin typeface="Myriad Pro"/>
                <a:cs typeface="Myriad Pro"/>
              </a:rPr>
              <a:t>Having </a:t>
            </a:r>
            <a:r>
              <a:rPr sz="2000" i="1" dirty="0">
                <a:latin typeface="Myriad Pro"/>
                <a:cs typeface="Myriad Pro"/>
              </a:rPr>
              <a:t>read the text on </a:t>
            </a:r>
            <a:r>
              <a:rPr lang="en-US" sz="2000" i="1" dirty="0" smtClean="0">
                <a:latin typeface="Myriad Pro"/>
                <a:cs typeface="Myriad Pro"/>
              </a:rPr>
              <a:t>P</a:t>
            </a:r>
            <a:r>
              <a:rPr sz="2000" i="1" dirty="0" smtClean="0">
                <a:latin typeface="Myriad Pro"/>
                <a:cs typeface="Myriad Pro"/>
              </a:rPr>
              <a:t>32:</a:t>
            </a:r>
            <a:endParaRPr lang="en-US" sz="2000" i="1" dirty="0">
              <a:latin typeface="Myriad Pro"/>
              <a:ea typeface="Calibri"/>
              <a:cs typeface="Myriad Pro"/>
              <a:sym typeface="Calibri"/>
            </a:endParaRPr>
          </a:p>
          <a:p>
            <a:pPr marL="0" lvl="0" indent="0" defTabSz="438911">
              <a:spcBef>
                <a:spcPts val="500"/>
              </a:spcBef>
              <a:spcAft>
                <a:spcPts val="1200"/>
              </a:spcAft>
              <a:buSzTx/>
              <a:buNone/>
            </a:pPr>
            <a:r>
              <a:rPr sz="2000" i="1" dirty="0" smtClean="0">
                <a:latin typeface="Myriad Pro"/>
                <a:ea typeface="Calibri"/>
                <a:cs typeface="Myriad Pro"/>
                <a:sym typeface="Calibri"/>
              </a:rPr>
              <a:t>What </a:t>
            </a:r>
            <a:r>
              <a:rPr sz="2000" i="1" dirty="0">
                <a:latin typeface="Myriad Pro"/>
                <a:ea typeface="Calibri"/>
                <a:cs typeface="Myriad Pro"/>
                <a:sym typeface="Calibri"/>
              </a:rPr>
              <a:t>factors have influenced the success </a:t>
            </a:r>
            <a:r>
              <a:rPr sz="2000" i="1" dirty="0" smtClean="0">
                <a:latin typeface="Myriad Pro"/>
                <a:ea typeface="Calibri"/>
                <a:cs typeface="Myriad Pro"/>
                <a:sym typeface="Calibri"/>
              </a:rPr>
              <a:t>of </a:t>
            </a:r>
            <a:r>
              <a:rPr sz="2000" i="1" dirty="0">
                <a:latin typeface="Myriad Pro"/>
                <a:ea typeface="Calibri"/>
                <a:cs typeface="Myriad Pro"/>
                <a:sym typeface="Calibri"/>
              </a:rPr>
              <a:t>this resettlement </a:t>
            </a:r>
            <a:r>
              <a:rPr sz="2000" i="1" dirty="0" smtClean="0">
                <a:latin typeface="Myriad Pro"/>
                <a:ea typeface="Calibri"/>
                <a:cs typeface="Myriad Pro"/>
                <a:sym typeface="Calibri"/>
              </a:rPr>
              <a:t>project?</a:t>
            </a:r>
            <a:endParaRPr lang="en-US" sz="2000" i="1" dirty="0">
              <a:latin typeface="Myriad Pro"/>
              <a:ea typeface="Calibri"/>
              <a:cs typeface="Myriad Pro"/>
              <a:sym typeface="Calibri"/>
            </a:endParaRPr>
          </a:p>
          <a:p>
            <a:pPr marL="0" lvl="0" indent="0" defTabSz="438911">
              <a:spcBef>
                <a:spcPts val="500"/>
              </a:spcBef>
              <a:spcAft>
                <a:spcPts val="1200"/>
              </a:spcAft>
              <a:buSzTx/>
              <a:buNone/>
            </a:pPr>
            <a:r>
              <a:rPr sz="2000" i="1" dirty="0" smtClean="0">
                <a:latin typeface="Myriad Pro"/>
                <a:ea typeface="Calibri"/>
                <a:cs typeface="Myriad Pro"/>
                <a:sym typeface="Calibri"/>
              </a:rPr>
              <a:t>What </a:t>
            </a:r>
            <a:r>
              <a:rPr sz="2000" i="1" dirty="0">
                <a:latin typeface="Myriad Pro"/>
                <a:ea typeface="Calibri"/>
                <a:cs typeface="Myriad Pro"/>
                <a:sym typeface="Calibri"/>
              </a:rPr>
              <a:t>factors need to be taken into </a:t>
            </a:r>
            <a:r>
              <a:rPr sz="2000" i="1" dirty="0" smtClean="0">
                <a:latin typeface="Myriad Pro"/>
                <a:ea typeface="Calibri"/>
                <a:cs typeface="Myriad Pro"/>
                <a:sym typeface="Calibri"/>
              </a:rPr>
              <a:t>account </a:t>
            </a:r>
            <a:r>
              <a:rPr sz="2000" i="1" dirty="0">
                <a:latin typeface="Myriad Pro"/>
                <a:ea typeface="Calibri"/>
                <a:cs typeface="Myriad Pro"/>
                <a:sym typeface="Calibri"/>
              </a:rPr>
              <a:t>to achieve sustainability in such </a:t>
            </a:r>
            <a:r>
              <a:rPr lang="en-US" sz="2000" i="1" dirty="0" smtClean="0">
                <a:latin typeface="Myriad Pro"/>
                <a:ea typeface="Calibri"/>
                <a:cs typeface="Myriad Pro"/>
                <a:sym typeface="Calibri"/>
              </a:rPr>
              <a:t>S</a:t>
            </a:r>
            <a:r>
              <a:rPr sz="2000" i="1" dirty="0" smtClean="0">
                <a:latin typeface="Myriad Pro"/>
                <a:ea typeface="Calibri"/>
                <a:cs typeface="Myriad Pro"/>
                <a:sym typeface="Calibri"/>
              </a:rPr>
              <a:t>chemes?</a:t>
            </a:r>
            <a:endParaRPr lang="en-US" sz="2000" i="1" dirty="0">
              <a:latin typeface="Myriad Pro"/>
              <a:ea typeface="Calibri"/>
              <a:cs typeface="Myriad Pro"/>
              <a:sym typeface="Calibri"/>
            </a:endParaRPr>
          </a:p>
          <a:p>
            <a:pPr marL="0" lvl="0" indent="0" defTabSz="438911">
              <a:spcBef>
                <a:spcPts val="500"/>
              </a:spcBef>
              <a:spcAft>
                <a:spcPts val="1200"/>
              </a:spcAft>
              <a:buSzTx/>
              <a:buNone/>
            </a:pPr>
            <a:r>
              <a:rPr sz="2000" i="1" dirty="0" smtClean="0">
                <a:latin typeface="Myriad Pro"/>
                <a:ea typeface="Calibri"/>
                <a:cs typeface="Myriad Pro"/>
                <a:sym typeface="Calibri"/>
              </a:rPr>
              <a:t>How </a:t>
            </a:r>
            <a:r>
              <a:rPr sz="2000" i="1" dirty="0">
                <a:latin typeface="Myriad Pro"/>
                <a:ea typeface="Calibri"/>
                <a:cs typeface="Myriad Pro"/>
                <a:sym typeface="Calibri"/>
              </a:rPr>
              <a:t>does the choice of site for Kaputei </a:t>
            </a:r>
            <a:r>
              <a:rPr sz="2000" i="1" dirty="0" smtClean="0">
                <a:latin typeface="Myriad Pro"/>
                <a:ea typeface="Calibri"/>
                <a:cs typeface="Myriad Pro"/>
                <a:sym typeface="Calibri"/>
              </a:rPr>
              <a:t>meet </a:t>
            </a:r>
            <a:r>
              <a:rPr sz="2000" i="1" dirty="0">
                <a:latin typeface="Myriad Pro"/>
                <a:ea typeface="Calibri"/>
                <a:cs typeface="Myriad Pro"/>
                <a:sym typeface="Calibri"/>
              </a:rPr>
              <a:t>the criteria described on p34?</a:t>
            </a:r>
            <a:endParaRPr sz="2000" dirty="0">
              <a:latin typeface="Myriad Pro"/>
              <a:ea typeface="Calibri"/>
              <a:cs typeface="Myriad Pro"/>
              <a:sym typeface="Calibri"/>
            </a:endParaRPr>
          </a:p>
          <a:p>
            <a:pPr marL="0" lvl="0" indent="0" defTabSz="438911">
              <a:spcBef>
                <a:spcPts val="300"/>
              </a:spcBef>
              <a:spcAft>
                <a:spcPts val="1200"/>
              </a:spcAft>
              <a:buSzTx/>
              <a:buNone/>
            </a:pPr>
            <a:endParaRPr sz="2000" dirty="0">
              <a:latin typeface="Myriad Pro"/>
              <a:cs typeface="Myriad Pro"/>
            </a:endParaRPr>
          </a:p>
          <a:p>
            <a:pPr marL="0" lvl="0" indent="0" defTabSz="438911">
              <a:spcBef>
                <a:spcPts val="300"/>
              </a:spcBef>
              <a:spcAft>
                <a:spcPts val="1200"/>
              </a:spcAft>
              <a:buSzTx/>
              <a:buNone/>
            </a:pPr>
            <a:r>
              <a:rPr sz="2000" dirty="0">
                <a:latin typeface="Myriad Pro"/>
                <a:cs typeface="Myriad Pro"/>
              </a:rPr>
              <a:t>	</a:t>
            </a:r>
          </a:p>
        </p:txBody>
      </p:sp>
      <p:sp>
        <p:nvSpPr>
          <p:cNvPr id="7"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22</a:t>
            </a:fld>
            <a:endParaRPr lang="en-GB" sz="1200" b="0" dirty="0">
              <a:solidFill>
                <a:schemeClr val="tx1"/>
              </a:solidFill>
              <a:latin typeface="Myriad Pro"/>
              <a:cs typeface="Myriad Pro"/>
            </a:endParaRPr>
          </a:p>
        </p:txBody>
      </p:sp>
      <p:grpSp>
        <p:nvGrpSpPr>
          <p:cNvPr id="9" name="Group 8"/>
          <p:cNvGrpSpPr/>
          <p:nvPr/>
        </p:nvGrpSpPr>
        <p:grpSpPr>
          <a:xfrm>
            <a:off x="1219200" y="2133600"/>
            <a:ext cx="2008987" cy="2005081"/>
            <a:chOff x="2244038" y="-492105"/>
            <a:chExt cx="2938900" cy="2933187"/>
          </a:xfrm>
        </p:grpSpPr>
        <p:sp>
          <p:nvSpPr>
            <p:cNvPr id="16" name="Oval 15"/>
            <p:cNvSpPr/>
            <p:nvPr/>
          </p:nvSpPr>
          <p:spPr>
            <a:xfrm>
              <a:off x="2244038" y="-492105"/>
              <a:ext cx="2938900" cy="2933187"/>
            </a:xfrm>
            <a:prstGeom prst="ellipse">
              <a:avLst/>
            </a:prstGeom>
            <a:ln w="19050" cmpd="sng"/>
          </p:spPr>
          <p:style>
            <a:lnRef idx="3">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7" name="Oval 6"/>
            <p:cNvSpPr/>
            <p:nvPr/>
          </p:nvSpPr>
          <p:spPr>
            <a:xfrm>
              <a:off x="3064985" y="-269163"/>
              <a:ext cx="1362067" cy="1337655"/>
            </a:xfrm>
            <a:prstGeom prst="rect">
              <a:avLst/>
            </a:prstGeom>
            <a:ln w="19050" cmpd="sng"/>
          </p:spPr>
          <p:style>
            <a:lnRef idx="0">
              <a:scrgbClr r="0" g="0" b="0"/>
            </a:lnRef>
            <a:fillRef idx="0">
              <a:scrgbClr r="0" g="0" b="0"/>
            </a:fillRef>
            <a:effectRef idx="0">
              <a:scrgbClr r="0" g="0" b="0"/>
            </a:effectRef>
            <a:fontRef idx="minor">
              <a:schemeClr val="tx1"/>
            </a:fontRef>
          </p:style>
          <p:txBody>
            <a:bodyPr spcFirstLastPara="0" vert="horz" wrap="square" lIns="22860" tIns="22860" rIns="22860" bIns="22860" numCol="1" spcCol="1270" anchor="ctr" anchorCtr="0">
              <a:noAutofit/>
            </a:bodyPr>
            <a:lstStyle/>
            <a:p>
              <a:pPr algn="ctr" defTabSz="977900">
                <a:lnSpc>
                  <a:spcPct val="90000"/>
                </a:lnSpc>
                <a:spcBef>
                  <a:spcPct val="0"/>
                </a:spcBef>
                <a:spcAft>
                  <a:spcPct val="35000"/>
                </a:spcAft>
              </a:pPr>
              <a:r>
                <a:rPr lang="en-GB" sz="2000" kern="1200" dirty="0">
                  <a:latin typeface="Myriad Pro"/>
                  <a:cs typeface="Myriad Pro"/>
                </a:rPr>
                <a:t>Policy Makers</a:t>
              </a:r>
            </a:p>
          </p:txBody>
        </p:sp>
      </p:grpSp>
      <p:sp>
        <p:nvSpPr>
          <p:cNvPr id="21" name="Oval 20"/>
          <p:cNvSpPr/>
          <p:nvPr/>
        </p:nvSpPr>
        <p:spPr>
          <a:xfrm>
            <a:off x="304800" y="3048000"/>
            <a:ext cx="2008987" cy="2005081"/>
          </a:xfrm>
          <a:prstGeom prst="ellipse">
            <a:avLst/>
          </a:prstGeom>
          <a:ln w="19050" cmpd="sng"/>
        </p:spPr>
        <p:style>
          <a:lnRef idx="3">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3" name="Oval 22"/>
          <p:cNvSpPr/>
          <p:nvPr/>
        </p:nvSpPr>
        <p:spPr>
          <a:xfrm>
            <a:off x="2057400" y="3048000"/>
            <a:ext cx="2008987" cy="2005081"/>
          </a:xfrm>
          <a:prstGeom prst="ellipse">
            <a:avLst/>
          </a:prstGeom>
          <a:ln w="19050" cmpd="sng"/>
        </p:spPr>
        <p:style>
          <a:lnRef idx="3">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5" name="Oval 24"/>
          <p:cNvSpPr/>
          <p:nvPr/>
        </p:nvSpPr>
        <p:spPr>
          <a:xfrm>
            <a:off x="1219200" y="3962400"/>
            <a:ext cx="2008987" cy="2005081"/>
          </a:xfrm>
          <a:prstGeom prst="ellipse">
            <a:avLst/>
          </a:prstGeom>
          <a:ln w="19050" cmpd="sng"/>
        </p:spPr>
        <p:style>
          <a:lnRef idx="3">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7" name="Oval 4"/>
          <p:cNvSpPr/>
          <p:nvPr/>
        </p:nvSpPr>
        <p:spPr>
          <a:xfrm>
            <a:off x="533400" y="3581400"/>
            <a:ext cx="838200" cy="93274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2860" tIns="22860" rIns="22860" bIns="22860" numCol="1" spcCol="1270" anchor="ctr" anchorCtr="0">
            <a:noAutofit/>
          </a:bodyPr>
          <a:lstStyle/>
          <a:p>
            <a:pPr lvl="0" algn="ctr" defTabSz="977900">
              <a:lnSpc>
                <a:spcPct val="90000"/>
              </a:lnSpc>
              <a:spcBef>
                <a:spcPct val="0"/>
              </a:spcBef>
              <a:spcAft>
                <a:spcPct val="35000"/>
              </a:spcAft>
            </a:pPr>
            <a:r>
              <a:rPr lang="en-GB" sz="2000" kern="1200" dirty="0">
                <a:latin typeface="Myriad Pro"/>
                <a:cs typeface="Myriad Pro"/>
              </a:rPr>
              <a:t>CBOs</a:t>
            </a:r>
          </a:p>
        </p:txBody>
      </p:sp>
      <p:sp>
        <p:nvSpPr>
          <p:cNvPr id="28" name="Oval 10"/>
          <p:cNvSpPr/>
          <p:nvPr/>
        </p:nvSpPr>
        <p:spPr>
          <a:xfrm>
            <a:off x="1524000" y="4572000"/>
            <a:ext cx="1295400" cy="152400"/>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GB" sz="2200" kern="1200" dirty="0"/>
          </a:p>
          <a:p>
            <a:pPr lvl="0" algn="ctr" defTabSz="977900">
              <a:lnSpc>
                <a:spcPct val="90000"/>
              </a:lnSpc>
              <a:spcBef>
                <a:spcPct val="0"/>
              </a:spcBef>
              <a:spcAft>
                <a:spcPct val="35000"/>
              </a:spcAft>
            </a:pPr>
            <a:endParaRPr lang="en-GB" sz="2200" kern="1200" dirty="0"/>
          </a:p>
          <a:p>
            <a:pPr lvl="0" algn="ctr" defTabSz="977900">
              <a:lnSpc>
                <a:spcPct val="90000"/>
              </a:lnSpc>
              <a:spcBef>
                <a:spcPct val="0"/>
              </a:spcBef>
              <a:spcAft>
                <a:spcPct val="35000"/>
              </a:spcAft>
            </a:pPr>
            <a:endParaRPr lang="en-GB" sz="2200" kern="1200" dirty="0"/>
          </a:p>
          <a:p>
            <a:pPr algn="ctr" defTabSz="977900">
              <a:lnSpc>
                <a:spcPct val="90000"/>
              </a:lnSpc>
              <a:spcBef>
                <a:spcPct val="0"/>
              </a:spcBef>
              <a:spcAft>
                <a:spcPct val="35000"/>
              </a:spcAft>
            </a:pPr>
            <a:r>
              <a:rPr lang="en-GB" sz="2000" kern="1200" dirty="0">
                <a:latin typeface="Myriad Pro"/>
                <a:cs typeface="Myriad Pro"/>
              </a:rPr>
              <a:t>Slum Dwellers</a:t>
            </a:r>
          </a:p>
        </p:txBody>
      </p:sp>
      <p:sp>
        <p:nvSpPr>
          <p:cNvPr id="29" name="Oval 8"/>
          <p:cNvSpPr/>
          <p:nvPr/>
        </p:nvSpPr>
        <p:spPr>
          <a:xfrm>
            <a:off x="2819400" y="3810000"/>
            <a:ext cx="1219200" cy="381000"/>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GB" sz="2000" kern="1200" dirty="0">
                <a:latin typeface="Myriad Pro"/>
                <a:cs typeface="Myriad Pro"/>
              </a:rPr>
              <a:t>Landlords</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xfrm>
            <a:off x="457200" y="287185"/>
            <a:ext cx="8534400" cy="932015"/>
          </a:xfrm>
          <a:prstGeom prst="rect">
            <a:avLst/>
          </a:prstGeom>
        </p:spPr>
        <p:txBody>
          <a:bodyPr lIns="0" tIns="0" rIns="0" bIns="0">
            <a:noAutofit/>
          </a:bodyPr>
          <a:lstStyle/>
          <a:p>
            <a:pPr lvl="0" algn="l">
              <a:defRPr sz="1800" cap="none">
                <a:solidFill>
                  <a:srgbClr val="000000"/>
                </a:solidFill>
              </a:defRPr>
            </a:pPr>
            <a:r>
              <a:rPr lang="en-US" sz="3600" dirty="0" smtClean="0">
                <a:solidFill>
                  <a:srgbClr val="FF7E18"/>
                </a:solidFill>
                <a:latin typeface="Memphis Bold"/>
                <a:cs typeface="Memphis Bold"/>
              </a:rPr>
              <a:t>3. </a:t>
            </a:r>
            <a:r>
              <a:rPr sz="3600" dirty="0" smtClean="0">
                <a:solidFill>
                  <a:srgbClr val="FF7E18"/>
                </a:solidFill>
                <a:latin typeface="Memphis Bold"/>
                <a:cs typeface="Memphis Bold"/>
              </a:rPr>
              <a:t>Government</a:t>
            </a:r>
            <a:r>
              <a:rPr sz="3600" dirty="0">
                <a:solidFill>
                  <a:srgbClr val="FF7E18"/>
                </a:solidFill>
                <a:latin typeface="Memphis Bold"/>
                <a:cs typeface="Memphis Bold"/>
              </a:rPr>
              <a:t>-Led New Public housing</a:t>
            </a:r>
          </a:p>
        </p:txBody>
      </p:sp>
      <p:sp>
        <p:nvSpPr>
          <p:cNvPr id="137" name="Shape 137"/>
          <p:cNvSpPr>
            <a:spLocks noGrp="1"/>
          </p:cNvSpPr>
          <p:nvPr>
            <p:ph type="body" idx="1"/>
          </p:nvPr>
        </p:nvSpPr>
        <p:spPr>
          <a:xfrm>
            <a:off x="457200" y="1600200"/>
            <a:ext cx="8229600" cy="4525963"/>
          </a:xfrm>
          <a:prstGeom prst="rect">
            <a:avLst/>
          </a:prstGeom>
        </p:spPr>
        <p:txBody>
          <a:bodyPr>
            <a:normAutofit lnSpcReduction="10000"/>
          </a:bodyPr>
          <a:lstStyle/>
          <a:p>
            <a:pPr marL="0" lvl="0" indent="0">
              <a:spcBef>
                <a:spcPts val="500"/>
              </a:spcBef>
              <a:spcAft>
                <a:spcPts val="1800"/>
              </a:spcAft>
              <a:buSzTx/>
              <a:buNone/>
            </a:pPr>
            <a:r>
              <a:rPr sz="2000" dirty="0" smtClean="0">
                <a:latin typeface="Myriad Pro"/>
                <a:cs typeface="Myriad Pro"/>
              </a:rPr>
              <a:t>‘</a:t>
            </a:r>
            <a:r>
              <a:rPr sz="2000" dirty="0">
                <a:latin typeface="Myriad Pro"/>
                <a:cs typeface="Myriad Pro"/>
              </a:rPr>
              <a:t>Experience shows that large-scale public housing delivery is not a solution.’</a:t>
            </a:r>
          </a:p>
          <a:p>
            <a:pPr lvl="0">
              <a:lnSpc>
                <a:spcPct val="80000"/>
              </a:lnSpc>
              <a:spcBef>
                <a:spcPts val="500"/>
              </a:spcBef>
              <a:spcAft>
                <a:spcPts val="600"/>
              </a:spcAft>
              <a:buSzTx/>
              <a:buNone/>
            </a:pPr>
            <a:r>
              <a:rPr sz="2000" b="1" i="1" dirty="0" smtClean="0">
                <a:latin typeface="Myriad Pro"/>
                <a:cs typeface="Myriad Pro"/>
              </a:rPr>
              <a:t>Questions</a:t>
            </a:r>
            <a:r>
              <a:rPr sz="2000" b="1" i="1" dirty="0">
                <a:latin typeface="Myriad Pro"/>
                <a:cs typeface="Myriad Pro"/>
              </a:rPr>
              <a:t>: </a:t>
            </a:r>
            <a:endParaRPr lang="en-US" sz="2000" b="1" i="1" dirty="0" smtClean="0">
              <a:latin typeface="Myriad Pro"/>
              <a:cs typeface="Myriad Pro"/>
            </a:endParaRPr>
          </a:p>
          <a:p>
            <a:pPr lvl="0">
              <a:lnSpc>
                <a:spcPct val="80000"/>
              </a:lnSpc>
              <a:spcBef>
                <a:spcPts val="500"/>
              </a:spcBef>
              <a:spcAft>
                <a:spcPts val="600"/>
              </a:spcAft>
              <a:buSzTx/>
              <a:buNone/>
            </a:pPr>
            <a:r>
              <a:rPr sz="2000" i="1" dirty="0" smtClean="0">
                <a:latin typeface="Myriad Pro"/>
                <a:cs typeface="Myriad Pro"/>
              </a:rPr>
              <a:t>Is </a:t>
            </a:r>
            <a:r>
              <a:rPr sz="2000" i="1" dirty="0">
                <a:latin typeface="Myriad Pro"/>
                <a:cs typeface="Myriad Pro"/>
              </a:rPr>
              <a:t>that your own experience?</a:t>
            </a:r>
            <a:endParaRPr sz="2000" dirty="0">
              <a:latin typeface="Myriad Pro"/>
              <a:cs typeface="Myriad Pro"/>
            </a:endParaRPr>
          </a:p>
          <a:p>
            <a:pPr marL="0" lvl="5" indent="0">
              <a:lnSpc>
                <a:spcPct val="80000"/>
              </a:lnSpc>
              <a:spcBef>
                <a:spcPts val="600"/>
              </a:spcBef>
              <a:spcAft>
                <a:spcPts val="1800"/>
              </a:spcAft>
              <a:buSzTx/>
              <a:buNone/>
            </a:pPr>
            <a:r>
              <a:rPr sz="2000" i="1" dirty="0">
                <a:latin typeface="Myriad Pro"/>
                <a:cs typeface="Myriad Pro"/>
                <a:sym typeface="Calibri"/>
              </a:rPr>
              <a:t>Why is that the case?</a:t>
            </a:r>
          </a:p>
          <a:p>
            <a:pPr marL="0" indent="0">
              <a:spcBef>
                <a:spcPts val="500"/>
              </a:spcBef>
              <a:spcAft>
                <a:spcPts val="1800"/>
              </a:spcAft>
              <a:buSzTx/>
              <a:buNone/>
            </a:pPr>
            <a:r>
              <a:rPr sz="2000" dirty="0">
                <a:latin typeface="Myriad Pro"/>
                <a:cs typeface="Myriad Pro"/>
              </a:rPr>
              <a:t>‘Public resources are better spent on improving the existing stock of affordable housing (no matter how substandard) and implementing a range of innovative and flexible approaches to creating new stock.’</a:t>
            </a:r>
          </a:p>
          <a:p>
            <a:pPr lvl="0">
              <a:spcBef>
                <a:spcPts val="500"/>
              </a:spcBef>
              <a:spcAft>
                <a:spcPts val="600"/>
              </a:spcAft>
              <a:buSzTx/>
              <a:buNone/>
            </a:pPr>
            <a:r>
              <a:rPr lang="en-US" sz="2000" dirty="0" smtClean="0">
                <a:latin typeface="Myriad Pro"/>
                <a:cs typeface="Myriad Pro"/>
              </a:rPr>
              <a:t>&gt;&gt;</a:t>
            </a:r>
            <a:r>
              <a:rPr sz="2000" b="1" i="1" dirty="0" smtClean="0">
                <a:latin typeface="Myriad Pro"/>
                <a:cs typeface="Myriad Pro"/>
              </a:rPr>
              <a:t>Questions</a:t>
            </a:r>
            <a:r>
              <a:rPr sz="2000" b="1" i="1" dirty="0">
                <a:latin typeface="Myriad Pro"/>
                <a:cs typeface="Myriad Pro"/>
              </a:rPr>
              <a:t>: </a:t>
            </a:r>
            <a:endParaRPr lang="en-US" sz="2000" b="1" i="1" dirty="0" smtClean="0">
              <a:latin typeface="Myriad Pro"/>
              <a:cs typeface="Myriad Pro"/>
            </a:endParaRPr>
          </a:p>
          <a:p>
            <a:pPr lvl="0">
              <a:spcBef>
                <a:spcPts val="500"/>
              </a:spcBef>
              <a:spcAft>
                <a:spcPts val="600"/>
              </a:spcAft>
              <a:buSzTx/>
              <a:buNone/>
            </a:pPr>
            <a:r>
              <a:rPr sz="2000" i="1" dirty="0" smtClean="0">
                <a:latin typeface="Myriad Pro"/>
                <a:cs typeface="Myriad Pro"/>
              </a:rPr>
              <a:t>Do </a:t>
            </a:r>
            <a:r>
              <a:rPr sz="2000" i="1" dirty="0">
                <a:latin typeface="Myriad Pro"/>
                <a:cs typeface="Myriad Pro"/>
              </a:rPr>
              <a:t>you agree?</a:t>
            </a:r>
            <a:endParaRPr sz="2000" dirty="0">
              <a:latin typeface="Myriad Pro"/>
              <a:cs typeface="Myriad Pro"/>
            </a:endParaRPr>
          </a:p>
          <a:p>
            <a:pPr marL="0" lvl="5" indent="0">
              <a:spcBef>
                <a:spcPts val="500"/>
              </a:spcBef>
              <a:spcAft>
                <a:spcPts val="600"/>
              </a:spcAft>
              <a:buSzTx/>
              <a:buNone/>
            </a:pPr>
            <a:r>
              <a:rPr sz="2000" i="1" dirty="0">
                <a:latin typeface="Myriad Pro"/>
                <a:cs typeface="Myriad Pro"/>
                <a:sym typeface="Calibri"/>
              </a:rPr>
              <a:t>Why or why not?</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23</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xfrm>
            <a:off x="457200" y="287185"/>
            <a:ext cx="8229600" cy="1077218"/>
          </a:xfrm>
          <a:prstGeom prst="rect">
            <a:avLst/>
          </a:prstGeom>
        </p:spPr>
        <p:txBody>
          <a:bodyPr lIns="0" tIns="0" rIns="0" bIns="0">
            <a:noAutofit/>
          </a:bodyPr>
          <a:lstStyle/>
          <a:p>
            <a:pPr algn="l">
              <a:defRPr sz="1800" cap="none">
                <a:solidFill>
                  <a:srgbClr val="000000"/>
                </a:solidFill>
              </a:defRPr>
            </a:pPr>
            <a:r>
              <a:rPr sz="3600" dirty="0">
                <a:solidFill>
                  <a:srgbClr val="FF7E18"/>
                </a:solidFill>
                <a:latin typeface="Memphis Bold"/>
                <a:cs typeface="Memphis Bold"/>
              </a:rPr>
              <a:t>4. Sites</a:t>
            </a:r>
            <a:r>
              <a:rPr sz="3600" dirty="0" smtClean="0">
                <a:solidFill>
                  <a:srgbClr val="FF7E18"/>
                </a:solidFill>
                <a:latin typeface="Memphis Bold"/>
                <a:cs typeface="Memphis Bold"/>
              </a:rPr>
              <a:t>-</a:t>
            </a:r>
            <a:r>
              <a:rPr lang="en-US" sz="3600" dirty="0" smtClean="0">
                <a:solidFill>
                  <a:srgbClr val="FF7E18"/>
                </a:solidFill>
                <a:latin typeface="Memphis Bold"/>
                <a:cs typeface="Memphis Bold"/>
              </a:rPr>
              <a:t>A</a:t>
            </a:r>
            <a:r>
              <a:rPr sz="3600" dirty="0" smtClean="0">
                <a:solidFill>
                  <a:srgbClr val="FF7E18"/>
                </a:solidFill>
                <a:latin typeface="Memphis Bold"/>
                <a:cs typeface="Memphis Bold"/>
              </a:rPr>
              <a:t>nd</a:t>
            </a:r>
            <a:r>
              <a:rPr sz="3600" dirty="0">
                <a:solidFill>
                  <a:srgbClr val="FF7E18"/>
                </a:solidFill>
                <a:latin typeface="Memphis Bold"/>
                <a:cs typeface="Memphis Bold"/>
              </a:rPr>
              <a:t>-Services and </a:t>
            </a:r>
            <a:r>
              <a:rPr lang="en-US" sz="3600" dirty="0" smtClean="0">
                <a:solidFill>
                  <a:srgbClr val="FF7E18"/>
                </a:solidFill>
                <a:latin typeface="Memphis Bold"/>
                <a:cs typeface="Memphis Bold"/>
              </a:rPr>
              <a:t>I</a:t>
            </a:r>
            <a:r>
              <a:rPr sz="3600" dirty="0" smtClean="0">
                <a:solidFill>
                  <a:srgbClr val="FF7E18"/>
                </a:solidFill>
                <a:latin typeface="Memphis Bold"/>
                <a:cs typeface="Memphis Bold"/>
              </a:rPr>
              <a:t>ncremental </a:t>
            </a:r>
            <a:r>
              <a:rPr lang="en-US" sz="3600" dirty="0" smtClean="0">
                <a:solidFill>
                  <a:srgbClr val="FF7E18"/>
                </a:solidFill>
                <a:latin typeface="Memphis Bold"/>
                <a:cs typeface="Memphis Bold"/>
              </a:rPr>
              <a:t>L</a:t>
            </a:r>
            <a:r>
              <a:rPr sz="3600" dirty="0" smtClean="0">
                <a:solidFill>
                  <a:srgbClr val="FF7E18"/>
                </a:solidFill>
                <a:latin typeface="Memphis Bold"/>
                <a:cs typeface="Memphis Bold"/>
              </a:rPr>
              <a:t>and </a:t>
            </a:r>
            <a:r>
              <a:rPr lang="en-US" sz="3600" dirty="0" smtClean="0">
                <a:solidFill>
                  <a:srgbClr val="FF7E18"/>
                </a:solidFill>
                <a:latin typeface="Memphis Bold"/>
                <a:cs typeface="Memphis Bold"/>
              </a:rPr>
              <a:t>D</a:t>
            </a:r>
            <a:r>
              <a:rPr sz="3600" dirty="0" smtClean="0">
                <a:solidFill>
                  <a:srgbClr val="FF7E18"/>
                </a:solidFill>
                <a:latin typeface="Memphis Bold"/>
                <a:cs typeface="Memphis Bold"/>
              </a:rPr>
              <a:t>evelopment</a:t>
            </a:r>
            <a:endParaRPr sz="3600" dirty="0">
              <a:solidFill>
                <a:srgbClr val="FF7E18"/>
              </a:solidFill>
              <a:latin typeface="Memphis Bold"/>
              <a:cs typeface="Memphis Bold"/>
            </a:endParaRPr>
          </a:p>
        </p:txBody>
      </p:sp>
      <p:sp>
        <p:nvSpPr>
          <p:cNvPr id="141" name="Shape 141"/>
          <p:cNvSpPr>
            <a:spLocks noGrp="1"/>
          </p:cNvSpPr>
          <p:nvPr>
            <p:ph type="body" idx="1"/>
          </p:nvPr>
        </p:nvSpPr>
        <p:spPr>
          <a:xfrm>
            <a:off x="304800" y="1600200"/>
            <a:ext cx="8382000" cy="4525963"/>
          </a:xfrm>
          <a:prstGeom prst="rect">
            <a:avLst/>
          </a:prstGeom>
        </p:spPr>
        <p:txBody>
          <a:bodyPr/>
          <a:lstStyle/>
          <a:p>
            <a:pPr marL="0" indent="0">
              <a:spcBef>
                <a:spcPts val="500"/>
              </a:spcBef>
              <a:spcAft>
                <a:spcPts val="1800"/>
              </a:spcAft>
              <a:buSzTx/>
              <a:buNone/>
            </a:pPr>
            <a:r>
              <a:rPr sz="2000" dirty="0">
                <a:latin typeface="Myriad Pro"/>
                <a:cs typeface="Myriad Pro"/>
              </a:rPr>
              <a:t>‘Governments provide plots and basic services in a planned manner but let people build their own houses on that land.’</a:t>
            </a:r>
          </a:p>
          <a:p>
            <a:pPr marL="0" indent="0">
              <a:spcBef>
                <a:spcPts val="500"/>
              </a:spcBef>
              <a:spcAft>
                <a:spcPts val="1800"/>
              </a:spcAft>
              <a:buSzTx/>
              <a:buNone/>
            </a:pPr>
            <a:r>
              <a:rPr sz="2000" dirty="0" smtClean="0">
                <a:latin typeface="Myriad Pro"/>
                <a:cs typeface="Myriad Pro"/>
              </a:rPr>
              <a:t>‘</a:t>
            </a:r>
            <a:r>
              <a:rPr sz="2000" dirty="0">
                <a:latin typeface="Myriad Pro"/>
                <a:cs typeface="Myriad Pro"/>
              </a:rPr>
              <a:t>In some projects that take a cost-recovery approach, the people may be expected to repay the cost of land and development gradually, but in other projects these are provided free as a public subsidy.</a:t>
            </a:r>
            <a:r>
              <a:rPr sz="2000" dirty="0" smtClean="0">
                <a:latin typeface="Myriad Pro"/>
                <a:cs typeface="Myriad Pro"/>
              </a:rPr>
              <a:t>’</a:t>
            </a:r>
            <a:endParaRPr sz="2000" dirty="0">
              <a:latin typeface="Myriad Pro"/>
              <a:cs typeface="Myriad Pro"/>
            </a:endParaRPr>
          </a:p>
          <a:p>
            <a:pPr lvl="0">
              <a:spcAft>
                <a:spcPts val="1800"/>
              </a:spcAft>
              <a:buSzTx/>
              <a:buNone/>
            </a:pPr>
            <a:r>
              <a:rPr dirty="0"/>
              <a:t>	 </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24</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title"/>
          </p:nvPr>
        </p:nvSpPr>
        <p:spPr>
          <a:xfrm>
            <a:off x="457200" y="287185"/>
            <a:ext cx="8229600" cy="1077218"/>
          </a:xfrm>
          <a:prstGeom prst="rect">
            <a:avLst/>
          </a:prstGeom>
        </p:spPr>
        <p:txBody>
          <a:bodyPr lIns="0" tIns="0" rIns="0" bIns="0">
            <a:noAutofit/>
          </a:bodyPr>
          <a:lstStyle/>
          <a:p>
            <a:pPr lvl="0" algn="l">
              <a:defRPr sz="1800" cap="none">
                <a:solidFill>
                  <a:srgbClr val="000000"/>
                </a:solidFill>
              </a:defRPr>
            </a:pPr>
            <a:r>
              <a:rPr sz="3600" dirty="0">
                <a:solidFill>
                  <a:srgbClr val="FF7E18"/>
                </a:solidFill>
                <a:latin typeface="Memphis Bold"/>
                <a:cs typeface="Memphis Bold"/>
              </a:rPr>
              <a:t>Benefits of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ites-</a:t>
            </a:r>
            <a:r>
              <a:rPr lang="en-US" sz="3600" dirty="0" smtClean="0">
                <a:solidFill>
                  <a:srgbClr val="FF7E18"/>
                </a:solidFill>
                <a:latin typeface="Memphis Bold"/>
                <a:cs typeface="Memphis Bold"/>
              </a:rPr>
              <a:t>A</a:t>
            </a:r>
            <a:r>
              <a:rPr sz="3600" dirty="0" smtClean="0">
                <a:solidFill>
                  <a:srgbClr val="FF7E18"/>
                </a:solidFill>
                <a:latin typeface="Memphis Bold"/>
                <a:cs typeface="Memphis Bold"/>
              </a:rPr>
              <a:t>nd-</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ervices </a:t>
            </a:r>
            <a:r>
              <a:rPr sz="3600" dirty="0">
                <a:solidFill>
                  <a:srgbClr val="FF7E18"/>
                </a:solidFill>
                <a:latin typeface="Memphis Bold"/>
                <a:cs typeface="Memphis Bold"/>
              </a:rPr>
              <a:t>(S.A.S)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chemes</a:t>
            </a:r>
            <a:endParaRPr sz="3600" dirty="0">
              <a:solidFill>
                <a:srgbClr val="FF7E18"/>
              </a:solidFill>
              <a:latin typeface="Memphis Bold"/>
              <a:cs typeface="Memphis Bold"/>
            </a:endParaRPr>
          </a:p>
        </p:txBody>
      </p:sp>
      <p:sp>
        <p:nvSpPr>
          <p:cNvPr id="145" name="Shape 145"/>
          <p:cNvSpPr>
            <a:spLocks noGrp="1"/>
          </p:cNvSpPr>
          <p:nvPr>
            <p:ph type="body" idx="1"/>
          </p:nvPr>
        </p:nvSpPr>
        <p:spPr>
          <a:xfrm>
            <a:off x="457200" y="1828800"/>
            <a:ext cx="8229600" cy="4297363"/>
          </a:xfrm>
          <a:prstGeom prst="rect">
            <a:avLst/>
          </a:prstGeom>
        </p:spPr>
        <p:txBody>
          <a:bodyPr>
            <a:normAutofit/>
          </a:bodyPr>
          <a:lstStyle/>
          <a:p>
            <a:pPr marL="457200" lvl="0" indent="-457200">
              <a:spcBef>
                <a:spcPts val="500"/>
              </a:spcBef>
              <a:spcAft>
                <a:spcPts val="1200"/>
              </a:spcAft>
            </a:pPr>
            <a:r>
              <a:rPr sz="2000" dirty="0">
                <a:latin typeface="Myriad Pro"/>
                <a:cs typeface="Myriad Pro"/>
              </a:rPr>
              <a:t>Enable governments to share responsibility with low-income groups</a:t>
            </a:r>
          </a:p>
          <a:p>
            <a:pPr marL="457200" lvl="0" indent="-457200">
              <a:spcBef>
                <a:spcPts val="500"/>
              </a:spcBef>
              <a:spcAft>
                <a:spcPts val="1200"/>
              </a:spcAft>
            </a:pPr>
            <a:r>
              <a:rPr sz="2000" dirty="0">
                <a:latin typeface="Myriad Pro"/>
                <a:cs typeface="Myriad Pro"/>
              </a:rPr>
              <a:t>Provision of infrastructure and services are planned and cheaper</a:t>
            </a:r>
          </a:p>
          <a:p>
            <a:pPr marL="457200" lvl="0" indent="-457200">
              <a:spcBef>
                <a:spcPts val="500"/>
              </a:spcBef>
              <a:spcAft>
                <a:spcPts val="1200"/>
              </a:spcAft>
            </a:pPr>
            <a:r>
              <a:rPr sz="2000" dirty="0">
                <a:latin typeface="Myriad Pro"/>
                <a:cs typeface="Myriad Pro"/>
              </a:rPr>
              <a:t>Beneficiaries are in control of the pace and form of house construction</a:t>
            </a:r>
          </a:p>
          <a:p>
            <a:pPr marL="457200" lvl="0" indent="-457200">
              <a:spcBef>
                <a:spcPts val="500"/>
              </a:spcBef>
              <a:spcAft>
                <a:spcPts val="1200"/>
              </a:spcAft>
            </a:pPr>
            <a:r>
              <a:rPr sz="2000" dirty="0">
                <a:latin typeface="Myriad Pro"/>
                <a:cs typeface="Myriad Pro"/>
              </a:rPr>
              <a:t>Schemes can reach large numbers of people</a:t>
            </a:r>
          </a:p>
          <a:p>
            <a:pPr marL="457200" lvl="0" indent="-457200">
              <a:spcBef>
                <a:spcPts val="500"/>
              </a:spcBef>
              <a:spcAft>
                <a:spcPts val="1200"/>
              </a:spcAft>
            </a:pPr>
            <a:r>
              <a:rPr sz="2000" dirty="0">
                <a:latin typeface="Myriad Pro"/>
                <a:cs typeface="Myriad Pro"/>
              </a:rPr>
              <a:t>Can be used in essential resettlement projects</a:t>
            </a:r>
          </a:p>
          <a:p>
            <a:pPr marL="457200" lvl="0" indent="-457200">
              <a:spcBef>
                <a:spcPts val="500"/>
              </a:spcBef>
              <a:spcAft>
                <a:spcPts val="1200"/>
              </a:spcAft>
            </a:pPr>
            <a:r>
              <a:rPr sz="2000" dirty="0">
                <a:latin typeface="Myriad Pro"/>
                <a:cs typeface="Myriad Pro"/>
              </a:rPr>
              <a:t>Can be a flexible way of meeting future housing needs</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25</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xfrm>
            <a:off x="457200" y="685800"/>
            <a:ext cx="8229600" cy="584778"/>
          </a:xfrm>
          <a:prstGeom prst="rect">
            <a:avLst/>
          </a:prstGeom>
        </p:spPr>
        <p:txBody>
          <a:bodyPr lIns="0" tIns="0" rIns="0" bIns="0">
            <a:normAutofit/>
          </a:bodyPr>
          <a:lstStyle/>
          <a:p>
            <a:pPr algn="l">
              <a:defRPr sz="1800" cap="none">
                <a:solidFill>
                  <a:srgbClr val="000000"/>
                </a:solidFill>
              </a:defRPr>
            </a:pPr>
            <a:r>
              <a:rPr sz="3600" dirty="0">
                <a:solidFill>
                  <a:srgbClr val="FF7E18"/>
                </a:solidFill>
                <a:latin typeface="Memphis Bold"/>
                <a:cs typeface="Memphis Bold"/>
              </a:rPr>
              <a:t>Ways to </a:t>
            </a:r>
            <a:r>
              <a:rPr lang="en-US" sz="3600" dirty="0" smtClean="0">
                <a:solidFill>
                  <a:srgbClr val="FF7E18"/>
                </a:solidFill>
                <a:latin typeface="Memphis Bold"/>
                <a:cs typeface="Memphis Bold"/>
              </a:rPr>
              <a:t>B</a:t>
            </a:r>
            <a:r>
              <a:rPr sz="3600" dirty="0" smtClean="0">
                <a:solidFill>
                  <a:srgbClr val="FF7E18"/>
                </a:solidFill>
                <a:latin typeface="Memphis Bold"/>
                <a:cs typeface="Memphis Bold"/>
              </a:rPr>
              <a:t>etter </a:t>
            </a:r>
            <a:r>
              <a:rPr sz="3600" dirty="0">
                <a:solidFill>
                  <a:srgbClr val="FF7E18"/>
                </a:solidFill>
                <a:latin typeface="Memphis Bold"/>
                <a:cs typeface="Memphis Bold"/>
              </a:rPr>
              <a:t>S.A.S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chemes</a:t>
            </a:r>
            <a:endParaRPr sz="3600" dirty="0">
              <a:solidFill>
                <a:srgbClr val="FF7E18"/>
              </a:solidFill>
              <a:latin typeface="Memphis Bold"/>
              <a:cs typeface="Memphis Bold"/>
            </a:endParaRPr>
          </a:p>
        </p:txBody>
      </p:sp>
      <p:sp>
        <p:nvSpPr>
          <p:cNvPr id="149" name="Shape 149"/>
          <p:cNvSpPr>
            <a:spLocks noGrp="1"/>
          </p:cNvSpPr>
          <p:nvPr>
            <p:ph type="body" idx="1"/>
          </p:nvPr>
        </p:nvSpPr>
        <p:spPr>
          <a:xfrm>
            <a:off x="533400" y="1600200"/>
            <a:ext cx="7924800" cy="4525963"/>
          </a:xfrm>
          <a:prstGeom prst="rect">
            <a:avLst/>
          </a:prstGeom>
        </p:spPr>
        <p:txBody>
          <a:bodyPr>
            <a:normAutofit/>
          </a:bodyPr>
          <a:lstStyle/>
          <a:p>
            <a:pPr marL="457200" lvl="0" indent="-457200">
              <a:spcBef>
                <a:spcPts val="500"/>
              </a:spcBef>
              <a:spcAft>
                <a:spcPts val="1200"/>
              </a:spcAft>
            </a:pPr>
            <a:r>
              <a:rPr sz="2000" dirty="0">
                <a:latin typeface="Myriad Pro"/>
                <a:cs typeface="Myriad Pro"/>
              </a:rPr>
              <a:t>Provide land in good locations</a:t>
            </a:r>
          </a:p>
          <a:p>
            <a:pPr marL="457200" lvl="0" indent="-457200">
              <a:spcBef>
                <a:spcPts val="500"/>
              </a:spcBef>
              <a:spcAft>
                <a:spcPts val="1200"/>
              </a:spcAft>
            </a:pPr>
            <a:r>
              <a:rPr sz="2000" dirty="0">
                <a:latin typeface="Myriad Pro"/>
                <a:cs typeface="Myriad Pro"/>
              </a:rPr>
              <a:t>Recognize that sites </a:t>
            </a:r>
            <a:r>
              <a:rPr sz="2000" dirty="0" smtClean="0">
                <a:latin typeface="Myriad Pro"/>
                <a:cs typeface="Myriad Pro"/>
              </a:rPr>
              <a:t>do</a:t>
            </a:r>
            <a:r>
              <a:rPr lang="en-US" sz="2000" dirty="0" smtClean="0">
                <a:latin typeface="Myriad Pro"/>
                <a:cs typeface="Myriad Pro"/>
              </a:rPr>
              <a:t> not</a:t>
            </a:r>
            <a:r>
              <a:rPr sz="2000" dirty="0" smtClean="0">
                <a:latin typeface="Myriad Pro"/>
                <a:cs typeface="Myriad Pro"/>
              </a:rPr>
              <a:t> </a:t>
            </a:r>
            <a:r>
              <a:rPr sz="2000" dirty="0">
                <a:latin typeface="Myriad Pro"/>
                <a:cs typeface="Myriad Pro"/>
              </a:rPr>
              <a:t>have to be huge or at the city edge</a:t>
            </a:r>
          </a:p>
          <a:p>
            <a:pPr marL="457200" lvl="0" indent="-457200">
              <a:spcBef>
                <a:spcPts val="500"/>
              </a:spcBef>
              <a:spcAft>
                <a:spcPts val="1200"/>
              </a:spcAft>
            </a:pPr>
            <a:r>
              <a:rPr sz="2000" dirty="0">
                <a:latin typeface="Myriad Pro"/>
                <a:cs typeface="Myriad Pro"/>
              </a:rPr>
              <a:t>Keep plot sizes small</a:t>
            </a:r>
          </a:p>
          <a:p>
            <a:pPr marL="457200" lvl="0" indent="-457200">
              <a:spcBef>
                <a:spcPts val="500"/>
              </a:spcBef>
              <a:spcAft>
                <a:spcPts val="1200"/>
              </a:spcAft>
            </a:pPr>
            <a:r>
              <a:rPr sz="2000" dirty="0">
                <a:latin typeface="Myriad Pro"/>
                <a:cs typeface="Myriad Pro"/>
              </a:rPr>
              <a:t>Reduce services costs through good planning</a:t>
            </a:r>
          </a:p>
          <a:p>
            <a:pPr marL="457200" lvl="0" indent="-457200">
              <a:spcBef>
                <a:spcPts val="500"/>
              </a:spcBef>
              <a:spcAft>
                <a:spcPts val="3000"/>
              </a:spcAft>
            </a:pPr>
            <a:r>
              <a:rPr sz="2000" dirty="0">
                <a:latin typeface="Myriad Pro"/>
                <a:cs typeface="Myriad Pro"/>
              </a:rPr>
              <a:t>Develop incrementally to reduce people’s costs</a:t>
            </a:r>
          </a:p>
          <a:p>
            <a:pPr marL="0" lvl="0" indent="0">
              <a:lnSpc>
                <a:spcPct val="90000"/>
              </a:lnSpc>
              <a:spcBef>
                <a:spcPts val="500"/>
              </a:spcBef>
              <a:spcAft>
                <a:spcPts val="1200"/>
              </a:spcAft>
              <a:buSzTx/>
              <a:buNone/>
            </a:pPr>
            <a:r>
              <a:rPr lang="en-US" sz="2000" b="1" i="1" dirty="0" smtClean="0">
                <a:latin typeface="Myriad Pro"/>
                <a:cs typeface="Myriad Pro"/>
              </a:rPr>
              <a:t>&gt;&gt;</a:t>
            </a:r>
            <a:r>
              <a:rPr sz="2000" b="1" i="1" dirty="0" smtClean="0">
                <a:latin typeface="Myriad Pro"/>
                <a:cs typeface="Myriad Pro"/>
              </a:rPr>
              <a:t>Questions:</a:t>
            </a:r>
            <a:endParaRPr lang="en-US" sz="2000" b="1" i="1" dirty="0" smtClean="0">
              <a:latin typeface="Myriad Pro"/>
              <a:cs typeface="Myriad Pro"/>
            </a:endParaRPr>
          </a:p>
          <a:p>
            <a:pPr marL="0" lvl="0" indent="0">
              <a:lnSpc>
                <a:spcPct val="90000"/>
              </a:lnSpc>
              <a:spcBef>
                <a:spcPts val="500"/>
              </a:spcBef>
              <a:spcAft>
                <a:spcPts val="1200"/>
              </a:spcAft>
              <a:buSzTx/>
              <a:buNone/>
            </a:pPr>
            <a:r>
              <a:rPr sz="2000" i="1" dirty="0" smtClean="0">
                <a:latin typeface="Myriad Pro"/>
                <a:cs typeface="Myriad Pro"/>
              </a:rPr>
              <a:t>To </a:t>
            </a:r>
            <a:r>
              <a:rPr sz="2000" i="1" dirty="0">
                <a:latin typeface="Myriad Pro"/>
                <a:cs typeface="Myriad Pro"/>
              </a:rPr>
              <a:t>what extent are these </a:t>
            </a:r>
            <a:r>
              <a:rPr sz="2000" i="1" dirty="0" smtClean="0">
                <a:latin typeface="Myriad Pro"/>
                <a:cs typeface="Myriad Pro"/>
              </a:rPr>
              <a:t>principles</a:t>
            </a:r>
            <a:r>
              <a:rPr lang="en-US" sz="2000" i="1" dirty="0" smtClean="0">
                <a:latin typeface="Myriad Pro"/>
                <a:cs typeface="Myriad Pro"/>
              </a:rPr>
              <a:t> </a:t>
            </a:r>
            <a:r>
              <a:rPr sz="2000" i="1" dirty="0" smtClean="0">
                <a:latin typeface="Myriad Pro"/>
                <a:cs typeface="Myriad Pro"/>
              </a:rPr>
              <a:t>being </a:t>
            </a:r>
            <a:r>
              <a:rPr sz="2000" i="1" dirty="0">
                <a:latin typeface="Myriad Pro"/>
                <a:cs typeface="Myriad Pro"/>
              </a:rPr>
              <a:t>followed in S.A.S schemes </a:t>
            </a:r>
            <a:r>
              <a:rPr sz="2000" i="1" dirty="0" smtClean="0">
                <a:latin typeface="Myriad Pro"/>
                <a:cs typeface="Myriad Pro"/>
              </a:rPr>
              <a:t>in</a:t>
            </a:r>
            <a:r>
              <a:rPr lang="en-US" sz="2000" i="1" dirty="0" smtClean="0">
                <a:latin typeface="Myriad Pro"/>
                <a:cs typeface="Myriad Pro"/>
              </a:rPr>
              <a:t> </a:t>
            </a:r>
            <a:r>
              <a:rPr sz="2000" i="1" dirty="0" smtClean="0">
                <a:latin typeface="Myriad Pro"/>
                <a:cs typeface="Myriad Pro"/>
              </a:rPr>
              <a:t>your </a:t>
            </a:r>
            <a:r>
              <a:rPr sz="2000" i="1" dirty="0">
                <a:latin typeface="Myriad Pro"/>
                <a:cs typeface="Myriad Pro"/>
              </a:rPr>
              <a:t>context</a:t>
            </a:r>
            <a:r>
              <a:rPr sz="2000" i="1" dirty="0" smtClean="0">
                <a:latin typeface="Myriad Pro"/>
                <a:cs typeface="Myriad Pro"/>
              </a:rPr>
              <a:t>?</a:t>
            </a:r>
            <a:endParaRPr lang="en-US" sz="2000" i="1" dirty="0" smtClean="0">
              <a:latin typeface="Myriad Pro"/>
              <a:cs typeface="Myriad Pro"/>
            </a:endParaRPr>
          </a:p>
          <a:p>
            <a:pPr marL="0" lvl="0" indent="0">
              <a:lnSpc>
                <a:spcPct val="90000"/>
              </a:lnSpc>
              <a:spcBef>
                <a:spcPts val="500"/>
              </a:spcBef>
              <a:spcAft>
                <a:spcPts val="1200"/>
              </a:spcAft>
              <a:buSzTx/>
              <a:buNone/>
            </a:pPr>
            <a:r>
              <a:rPr sz="2000" i="1" dirty="0" smtClean="0">
                <a:latin typeface="Myriad Pro"/>
                <a:cs typeface="Myriad Pro"/>
              </a:rPr>
              <a:t>What </a:t>
            </a:r>
            <a:r>
              <a:rPr sz="2000" i="1" dirty="0">
                <a:latin typeface="Myriad Pro"/>
                <a:cs typeface="Myriad Pro"/>
              </a:rPr>
              <a:t>factors can lead to failure? </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26</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xfrm>
            <a:off x="457200" y="634423"/>
            <a:ext cx="8229600" cy="584777"/>
          </a:xfrm>
          <a:prstGeom prst="rect">
            <a:avLst/>
          </a:prstGeom>
        </p:spPr>
        <p:txBody>
          <a:bodyPr lIns="0" tIns="0" rIns="0" bIns="0">
            <a:normAutofit/>
          </a:bodyPr>
          <a:lstStyle/>
          <a:p>
            <a:pPr lvl="0" algn="l">
              <a:defRPr sz="1800" cap="none">
                <a:solidFill>
                  <a:srgbClr val="000000"/>
                </a:solidFill>
              </a:defRPr>
            </a:pPr>
            <a:r>
              <a:rPr lang="en-US" sz="3600" dirty="0" smtClean="0">
                <a:solidFill>
                  <a:srgbClr val="FF7E18"/>
                </a:solidFill>
                <a:latin typeface="Memphis Bold"/>
                <a:cs typeface="Memphis Bold"/>
              </a:rPr>
              <a:t>5. </a:t>
            </a:r>
            <a:r>
              <a:rPr sz="3600" dirty="0" smtClean="0">
                <a:solidFill>
                  <a:srgbClr val="FF7E18"/>
                </a:solidFill>
                <a:latin typeface="Memphis Bold"/>
                <a:cs typeface="Memphis Bold"/>
              </a:rPr>
              <a:t>City</a:t>
            </a:r>
            <a:r>
              <a:rPr lang="en-US" sz="3600" dirty="0">
                <a:solidFill>
                  <a:srgbClr val="FF7E18"/>
                </a:solidFill>
                <a:latin typeface="Memphis Bold"/>
                <a:cs typeface="Memphis Bold"/>
              </a:rPr>
              <a:t>-</a:t>
            </a:r>
            <a:r>
              <a:rPr sz="3600" dirty="0">
                <a:solidFill>
                  <a:srgbClr val="FF7E18"/>
                </a:solidFill>
                <a:latin typeface="Memphis Bold"/>
                <a:cs typeface="Memphis Bold"/>
              </a:rPr>
              <a:t>wide </a:t>
            </a:r>
            <a:r>
              <a:rPr lang="en-US" sz="3600" dirty="0" smtClean="0">
                <a:solidFill>
                  <a:srgbClr val="FF7E18"/>
                </a:solidFill>
                <a:latin typeface="Memphis Bold"/>
                <a:cs typeface="Memphis Bold"/>
              </a:rPr>
              <a:t>H</a:t>
            </a:r>
            <a:r>
              <a:rPr sz="3600" dirty="0" smtClean="0">
                <a:solidFill>
                  <a:srgbClr val="FF7E18"/>
                </a:solidFill>
                <a:latin typeface="Memphis Bold"/>
                <a:cs typeface="Memphis Bold"/>
              </a:rPr>
              <a:t>ousing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trategies</a:t>
            </a:r>
            <a:endParaRPr sz="3600" dirty="0">
              <a:solidFill>
                <a:srgbClr val="FF7E18"/>
              </a:solidFill>
              <a:latin typeface="Memphis Bold"/>
              <a:cs typeface="Memphis Bold"/>
            </a:endParaRPr>
          </a:p>
        </p:txBody>
      </p:sp>
      <p:sp>
        <p:nvSpPr>
          <p:cNvPr id="153" name="Shape 153"/>
          <p:cNvSpPr>
            <a:spLocks noGrp="1"/>
          </p:cNvSpPr>
          <p:nvPr>
            <p:ph type="body" idx="1"/>
          </p:nvPr>
        </p:nvSpPr>
        <p:spPr>
          <a:xfrm>
            <a:off x="457200" y="1676400"/>
            <a:ext cx="7924800" cy="3581400"/>
          </a:xfrm>
          <a:prstGeom prst="rect">
            <a:avLst/>
          </a:prstGeom>
        </p:spPr>
        <p:txBody>
          <a:bodyPr>
            <a:normAutofit/>
          </a:bodyPr>
          <a:lstStyle/>
          <a:p>
            <a:pPr marL="0" lvl="0" indent="0">
              <a:spcBef>
                <a:spcPts val="500"/>
              </a:spcBef>
              <a:spcAft>
                <a:spcPts val="1200"/>
              </a:spcAft>
              <a:buSzTx/>
              <a:buNone/>
            </a:pPr>
            <a:r>
              <a:rPr sz="2000" dirty="0">
                <a:latin typeface="Myriad Pro"/>
                <a:cs typeface="Myriad Pro"/>
              </a:rPr>
              <a:t>Conditions:</a:t>
            </a:r>
          </a:p>
          <a:p>
            <a:pPr marL="498919" lvl="0" indent="-498919" defTabSz="443484">
              <a:spcBef>
                <a:spcPts val="600"/>
              </a:spcBef>
              <a:spcAft>
                <a:spcPts val="1200"/>
              </a:spcAft>
            </a:pPr>
            <a:r>
              <a:rPr sz="2000" dirty="0">
                <a:latin typeface="Myriad Pro"/>
                <a:cs typeface="Myriad Pro"/>
              </a:rPr>
              <a:t>Horizontal links between poor communities – to provide networks of mutual support</a:t>
            </a:r>
          </a:p>
          <a:p>
            <a:pPr marL="498919" lvl="0" indent="-498919" defTabSz="443484">
              <a:spcBef>
                <a:spcPts val="600"/>
              </a:spcBef>
              <a:spcAft>
                <a:spcPts val="1200"/>
              </a:spcAft>
            </a:pPr>
            <a:r>
              <a:rPr sz="2000" dirty="0">
                <a:latin typeface="Myriad Pro"/>
                <a:cs typeface="Myriad Pro"/>
              </a:rPr>
              <a:t>Room for innovation in the policy environment – loosening and adjusting regulations</a:t>
            </a:r>
          </a:p>
          <a:p>
            <a:pPr marL="498919" lvl="0" indent="-498919" defTabSz="443484">
              <a:spcBef>
                <a:spcPts val="600"/>
              </a:spcBef>
              <a:spcAft>
                <a:spcPts val="1200"/>
              </a:spcAft>
            </a:pPr>
            <a:r>
              <a:rPr sz="2000" dirty="0">
                <a:latin typeface="Myriad Pro"/>
                <a:cs typeface="Myriad Pro"/>
              </a:rPr>
              <a:t>Public investment in infrastructure</a:t>
            </a:r>
          </a:p>
          <a:p>
            <a:pPr marL="498919" lvl="0" indent="-498919" defTabSz="443484">
              <a:spcBef>
                <a:spcPts val="600"/>
              </a:spcBef>
              <a:spcAft>
                <a:spcPts val="1200"/>
              </a:spcAft>
            </a:pPr>
            <a:r>
              <a:rPr sz="2000" dirty="0">
                <a:latin typeface="Myriad Pro"/>
                <a:cs typeface="Myriad Pro"/>
              </a:rPr>
              <a:t>Investment in building vision and capacity – of communities, architects, NGOs, governments and other stakeholders   </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27</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title"/>
          </p:nvPr>
        </p:nvSpPr>
        <p:spPr>
          <a:xfrm>
            <a:off x="457200" y="287185"/>
            <a:ext cx="8229600" cy="1077218"/>
          </a:xfrm>
          <a:prstGeom prst="rect">
            <a:avLst/>
          </a:prstGeom>
        </p:spPr>
        <p:txBody>
          <a:bodyPr lIns="0" tIns="0" rIns="0" bIns="0">
            <a:noAutofit/>
          </a:bodyPr>
          <a:lstStyle/>
          <a:p>
            <a:pPr algn="l">
              <a:defRPr sz="1800" cap="none">
                <a:solidFill>
                  <a:srgbClr val="000000"/>
                </a:solidFill>
              </a:defRPr>
            </a:pPr>
            <a:r>
              <a:rPr sz="3600" dirty="0">
                <a:solidFill>
                  <a:srgbClr val="FF7E18"/>
                </a:solidFill>
                <a:latin typeface="Memphis Bold"/>
                <a:cs typeface="Memphis Bold"/>
              </a:rPr>
              <a:t>Scaling </a:t>
            </a:r>
            <a:r>
              <a:rPr sz="3600">
                <a:solidFill>
                  <a:srgbClr val="FF7E18"/>
                </a:solidFill>
                <a:latin typeface="Memphis Bold"/>
                <a:cs typeface="Memphis Bold"/>
              </a:rPr>
              <a:t>up </a:t>
            </a:r>
            <a:r>
              <a:rPr lang="en-US" sz="3600" smtClean="0">
                <a:solidFill>
                  <a:srgbClr val="FF7E18"/>
                </a:solidFill>
                <a:latin typeface="Memphis Bold"/>
                <a:cs typeface="Memphis Bold"/>
              </a:rPr>
              <a:t>C</a:t>
            </a:r>
            <a:r>
              <a:rPr sz="3600" smtClean="0">
                <a:solidFill>
                  <a:srgbClr val="FF7E18"/>
                </a:solidFill>
                <a:latin typeface="Memphis Bold"/>
                <a:cs typeface="Memphis Bold"/>
              </a:rPr>
              <a:t>ity</a:t>
            </a:r>
            <a:r>
              <a:rPr lang="en-US" sz="3600" smtClean="0">
                <a:solidFill>
                  <a:srgbClr val="FF7E18"/>
                </a:solidFill>
                <a:latin typeface="Memphis Bold"/>
                <a:cs typeface="Memphis Bold"/>
              </a:rPr>
              <a:t>-</a:t>
            </a:r>
            <a:r>
              <a:rPr sz="3600" smtClean="0">
                <a:solidFill>
                  <a:srgbClr val="FF7E18"/>
                </a:solidFill>
                <a:latin typeface="Memphis Bold"/>
                <a:cs typeface="Memphis Bold"/>
              </a:rPr>
              <a:t>wide</a:t>
            </a:r>
            <a:r>
              <a:rPr sz="3600" dirty="0">
                <a:solidFill>
                  <a:srgbClr val="FF7E18"/>
                </a:solidFill>
                <a:latin typeface="Memphis Bold"/>
                <a:cs typeface="Memphis Bold"/>
              </a:rPr>
              <a:t>: </a:t>
            </a:r>
            <a:br>
              <a:rPr sz="3600" dirty="0">
                <a:solidFill>
                  <a:srgbClr val="FF7E18"/>
                </a:solidFill>
                <a:latin typeface="Memphis Bold"/>
                <a:cs typeface="Memphis Bold"/>
              </a:rPr>
            </a:br>
            <a:r>
              <a:rPr lang="en-US" sz="3600" dirty="0" smtClean="0">
                <a:solidFill>
                  <a:srgbClr val="FF7E18"/>
                </a:solidFill>
                <a:latin typeface="Memphis Bold"/>
                <a:cs typeface="Memphis Bold"/>
              </a:rPr>
              <a:t>W</a:t>
            </a:r>
            <a:r>
              <a:rPr sz="3600" dirty="0" smtClean="0">
                <a:solidFill>
                  <a:srgbClr val="FF7E18"/>
                </a:solidFill>
                <a:latin typeface="Memphis Bold"/>
                <a:cs typeface="Memphis Bold"/>
              </a:rPr>
              <a:t>hat </a:t>
            </a:r>
            <a:r>
              <a:rPr sz="3600" dirty="0">
                <a:solidFill>
                  <a:srgbClr val="FF7E18"/>
                </a:solidFill>
                <a:latin typeface="Memphis Bold"/>
                <a:cs typeface="Memphis Bold"/>
              </a:rPr>
              <a:t>is </a:t>
            </a:r>
            <a:r>
              <a:rPr lang="en-US" sz="3600" dirty="0" smtClean="0">
                <a:solidFill>
                  <a:srgbClr val="FF7E18"/>
                </a:solidFill>
                <a:latin typeface="Memphis Bold"/>
                <a:cs typeface="Memphis Bold"/>
              </a:rPr>
              <a:t>N</a:t>
            </a:r>
            <a:r>
              <a:rPr sz="3600" dirty="0" smtClean="0">
                <a:solidFill>
                  <a:srgbClr val="FF7E18"/>
                </a:solidFill>
                <a:latin typeface="Memphis Bold"/>
                <a:cs typeface="Memphis Bold"/>
              </a:rPr>
              <a:t>eeded</a:t>
            </a:r>
            <a:r>
              <a:rPr sz="3600" dirty="0">
                <a:solidFill>
                  <a:srgbClr val="FF7E18"/>
                </a:solidFill>
                <a:latin typeface="Memphis Bold"/>
                <a:cs typeface="Memphis Bold"/>
              </a:rPr>
              <a:t>? (1)</a:t>
            </a:r>
          </a:p>
        </p:txBody>
      </p:sp>
      <p:sp>
        <p:nvSpPr>
          <p:cNvPr id="157" name="Shape 157"/>
          <p:cNvSpPr>
            <a:spLocks noGrp="1"/>
          </p:cNvSpPr>
          <p:nvPr>
            <p:ph type="body" idx="1"/>
          </p:nvPr>
        </p:nvSpPr>
        <p:spPr>
          <a:xfrm>
            <a:off x="457200" y="1752600"/>
            <a:ext cx="8229600" cy="4373563"/>
          </a:xfrm>
          <a:prstGeom prst="rect">
            <a:avLst/>
          </a:prstGeom>
        </p:spPr>
        <p:txBody>
          <a:bodyPr>
            <a:normAutofit/>
          </a:bodyPr>
          <a:lstStyle/>
          <a:p>
            <a:pPr marL="361950" lvl="0" indent="-361950">
              <a:spcBef>
                <a:spcPts val="600"/>
              </a:spcBef>
              <a:spcAft>
                <a:spcPts val="1200"/>
              </a:spcAft>
            </a:pPr>
            <a:r>
              <a:rPr sz="2000" dirty="0">
                <a:latin typeface="Myriad Pro"/>
                <a:cs typeface="Myriad Pro"/>
              </a:rPr>
              <a:t>Political will</a:t>
            </a:r>
          </a:p>
          <a:p>
            <a:pPr marL="361950" lvl="0" indent="-361950">
              <a:spcBef>
                <a:spcPts val="600"/>
              </a:spcBef>
              <a:spcAft>
                <a:spcPts val="1200"/>
              </a:spcAft>
            </a:pPr>
            <a:r>
              <a:rPr sz="2000" dirty="0">
                <a:latin typeface="Myriad Pro"/>
                <a:cs typeface="Myriad Pro"/>
              </a:rPr>
              <a:t>Integrated approaches and a city vision – long-term planning</a:t>
            </a:r>
          </a:p>
          <a:p>
            <a:pPr marL="361950" lvl="0" indent="-361950">
              <a:spcBef>
                <a:spcPts val="600"/>
              </a:spcBef>
              <a:spcAft>
                <a:spcPts val="1200"/>
              </a:spcAft>
            </a:pPr>
            <a:r>
              <a:rPr sz="2000" dirty="0">
                <a:latin typeface="Myriad Pro"/>
                <a:cs typeface="Myriad Pro"/>
              </a:rPr>
              <a:t>Supportive local policy environment – including a good information base</a:t>
            </a:r>
          </a:p>
          <a:p>
            <a:pPr marL="361950" lvl="0" indent="-361950">
              <a:spcBef>
                <a:spcPts val="600"/>
              </a:spcBef>
              <a:spcAft>
                <a:spcPts val="1200"/>
              </a:spcAft>
            </a:pPr>
            <a:r>
              <a:rPr sz="2000" dirty="0">
                <a:latin typeface="Myriad Pro"/>
                <a:cs typeface="Myriad Pro"/>
              </a:rPr>
              <a:t>Appropriate national regulatory framework – stimulating upgrading and service provision</a:t>
            </a:r>
          </a:p>
          <a:p>
            <a:pPr marL="361950" lvl="0" indent="-361950">
              <a:spcBef>
                <a:spcPts val="600"/>
              </a:spcBef>
              <a:spcAft>
                <a:spcPts val="1200"/>
              </a:spcAft>
            </a:pPr>
            <a:r>
              <a:rPr sz="2000" dirty="0">
                <a:latin typeface="Myriad Pro"/>
                <a:cs typeface="Myriad Pro"/>
              </a:rPr>
              <a:t>Responsive land and housing policies – releasing unused public land for low-income housing</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28</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p:cNvSpPr>
          <p:nvPr>
            <p:ph type="title"/>
          </p:nvPr>
        </p:nvSpPr>
        <p:spPr>
          <a:xfrm>
            <a:off x="457200" y="228600"/>
            <a:ext cx="8229600" cy="1077218"/>
          </a:xfrm>
          <a:prstGeom prst="rect">
            <a:avLst/>
          </a:prstGeom>
        </p:spPr>
        <p:txBody>
          <a:bodyPr lIns="0" tIns="0" rIns="0" bIns="0">
            <a:noAutofit/>
          </a:bodyPr>
          <a:lstStyle/>
          <a:p>
            <a:pPr lvl="0" algn="l">
              <a:defRPr sz="1800" cap="none">
                <a:solidFill>
                  <a:srgbClr val="000000"/>
                </a:solidFill>
              </a:defRPr>
            </a:pPr>
            <a:r>
              <a:rPr sz="3600" dirty="0">
                <a:solidFill>
                  <a:srgbClr val="FF7E18"/>
                </a:solidFill>
                <a:latin typeface="Memphis Bold"/>
                <a:cs typeface="Memphis Bold"/>
              </a:rPr>
              <a:t>Scaling up </a:t>
            </a:r>
            <a:r>
              <a:rPr sz="3600" dirty="0" smtClean="0">
                <a:solidFill>
                  <a:srgbClr val="FF7E18"/>
                </a:solidFill>
                <a:latin typeface="Memphis Bold"/>
                <a:cs typeface="Memphis Bold"/>
              </a:rPr>
              <a:t>city</a:t>
            </a:r>
            <a:r>
              <a:rPr lang="en-US" sz="3600" dirty="0" smtClean="0">
                <a:solidFill>
                  <a:srgbClr val="FF7E18"/>
                </a:solidFill>
                <a:latin typeface="Memphis Bold"/>
                <a:cs typeface="Memphis Bold"/>
              </a:rPr>
              <a:t>-</a:t>
            </a:r>
            <a:r>
              <a:rPr sz="3600" dirty="0" smtClean="0">
                <a:solidFill>
                  <a:srgbClr val="FF7E18"/>
                </a:solidFill>
                <a:latin typeface="Memphis Bold"/>
                <a:cs typeface="Memphis Bold"/>
              </a:rPr>
              <a:t>wide</a:t>
            </a:r>
            <a:r>
              <a:rPr sz="3600" dirty="0">
                <a:solidFill>
                  <a:srgbClr val="FF7E18"/>
                </a:solidFill>
                <a:latin typeface="Memphis Bold"/>
                <a:cs typeface="Memphis Bold"/>
              </a:rPr>
              <a:t>: </a:t>
            </a:r>
            <a:br>
              <a:rPr sz="3600" dirty="0">
                <a:solidFill>
                  <a:srgbClr val="FF7E18"/>
                </a:solidFill>
                <a:latin typeface="Memphis Bold"/>
                <a:cs typeface="Memphis Bold"/>
              </a:rPr>
            </a:br>
            <a:r>
              <a:rPr lang="en-US" sz="3600" dirty="0" smtClean="0">
                <a:solidFill>
                  <a:srgbClr val="FF7E18"/>
                </a:solidFill>
                <a:latin typeface="Memphis Bold"/>
                <a:cs typeface="Memphis Bold"/>
              </a:rPr>
              <a:t>W</a:t>
            </a:r>
            <a:r>
              <a:rPr sz="3600" dirty="0" smtClean="0">
                <a:solidFill>
                  <a:srgbClr val="FF7E18"/>
                </a:solidFill>
                <a:latin typeface="Memphis Bold"/>
                <a:cs typeface="Memphis Bold"/>
              </a:rPr>
              <a:t>hat </a:t>
            </a:r>
            <a:r>
              <a:rPr sz="3600" dirty="0">
                <a:solidFill>
                  <a:srgbClr val="FF7E18"/>
                </a:solidFill>
                <a:latin typeface="Memphis Bold"/>
                <a:cs typeface="Memphis Bold"/>
              </a:rPr>
              <a:t>is </a:t>
            </a:r>
            <a:r>
              <a:rPr lang="en-US" sz="3600" dirty="0" smtClean="0">
                <a:solidFill>
                  <a:srgbClr val="FF7E18"/>
                </a:solidFill>
                <a:latin typeface="Memphis Bold"/>
                <a:cs typeface="Memphis Bold"/>
              </a:rPr>
              <a:t>N</a:t>
            </a:r>
            <a:r>
              <a:rPr sz="3600" dirty="0" smtClean="0">
                <a:solidFill>
                  <a:srgbClr val="FF7E18"/>
                </a:solidFill>
                <a:latin typeface="Memphis Bold"/>
                <a:cs typeface="Memphis Bold"/>
              </a:rPr>
              <a:t>eeded</a:t>
            </a:r>
            <a:r>
              <a:rPr sz="3600" dirty="0">
                <a:solidFill>
                  <a:srgbClr val="FF7E18"/>
                </a:solidFill>
                <a:latin typeface="Memphis Bold"/>
                <a:cs typeface="Memphis Bold"/>
              </a:rPr>
              <a:t>? (2)</a:t>
            </a:r>
          </a:p>
        </p:txBody>
      </p:sp>
      <p:sp>
        <p:nvSpPr>
          <p:cNvPr id="161" name="Shape 161"/>
          <p:cNvSpPr>
            <a:spLocks noGrp="1"/>
          </p:cNvSpPr>
          <p:nvPr>
            <p:ph type="body" idx="1"/>
          </p:nvPr>
        </p:nvSpPr>
        <p:spPr>
          <a:xfrm>
            <a:off x="457200" y="1600201"/>
            <a:ext cx="8229600" cy="4343400"/>
          </a:xfrm>
          <a:prstGeom prst="rect">
            <a:avLst/>
          </a:prstGeom>
        </p:spPr>
        <p:txBody>
          <a:bodyPr>
            <a:normAutofit/>
          </a:bodyPr>
          <a:lstStyle/>
          <a:p>
            <a:pPr marL="355600" lvl="0" indent="-355600" defTabSz="443484">
              <a:spcBef>
                <a:spcPts val="500"/>
              </a:spcBef>
              <a:spcAft>
                <a:spcPts val="1200"/>
              </a:spcAft>
            </a:pPr>
            <a:r>
              <a:rPr sz="2000" dirty="0">
                <a:latin typeface="Myriad Pro"/>
                <a:cs typeface="Myriad Pro"/>
              </a:rPr>
              <a:t>Policies to secure land tenure</a:t>
            </a:r>
          </a:p>
          <a:p>
            <a:pPr marL="355600" lvl="0" indent="-355600" defTabSz="443484">
              <a:spcBef>
                <a:spcPts val="500"/>
              </a:spcBef>
              <a:spcAft>
                <a:spcPts val="1200"/>
              </a:spcAft>
            </a:pPr>
            <a:r>
              <a:rPr sz="2000" dirty="0">
                <a:latin typeface="Myriad Pro"/>
                <a:cs typeface="Myriad Pro"/>
              </a:rPr>
              <a:t>Mechanisms for financial sustainability – subsidy systems and cost recovery strategies</a:t>
            </a:r>
          </a:p>
          <a:p>
            <a:pPr marL="355600" lvl="0" indent="-355600" defTabSz="443484">
              <a:spcBef>
                <a:spcPts val="500"/>
              </a:spcBef>
              <a:spcAft>
                <a:spcPts val="1200"/>
              </a:spcAft>
            </a:pPr>
            <a:r>
              <a:rPr sz="2000" dirty="0">
                <a:latin typeface="Myriad Pro"/>
                <a:cs typeface="Myriad Pro"/>
              </a:rPr>
              <a:t>Strategic alliances  - partnerships that include poor communities, local authorities, utility companies, landowners, land developers, </a:t>
            </a:r>
            <a:r>
              <a:rPr sz="2000" dirty="0" smtClean="0">
                <a:latin typeface="Myriad Pro"/>
                <a:cs typeface="Myriad Pro"/>
              </a:rPr>
              <a:t>NGOs</a:t>
            </a:r>
            <a:r>
              <a:rPr lang="en-US" sz="2000" dirty="0" smtClean="0">
                <a:latin typeface="Myriad Pro"/>
                <a:cs typeface="Myriad Pro"/>
              </a:rPr>
              <a:t>, private sector etc.</a:t>
            </a:r>
            <a:r>
              <a:rPr sz="2000" dirty="0" smtClean="0">
                <a:latin typeface="Myriad Pro"/>
                <a:cs typeface="Myriad Pro"/>
              </a:rPr>
              <a:t> Strong </a:t>
            </a:r>
            <a:r>
              <a:rPr sz="2000" dirty="0">
                <a:latin typeface="Myriad Pro"/>
                <a:cs typeface="Myriad Pro"/>
              </a:rPr>
              <a:t>and well-coordinated institutions</a:t>
            </a:r>
          </a:p>
          <a:p>
            <a:pPr marL="355600" lvl="0" indent="-355600" defTabSz="443484">
              <a:spcBef>
                <a:spcPts val="500"/>
              </a:spcBef>
              <a:spcAft>
                <a:spcPts val="1800"/>
              </a:spcAft>
            </a:pPr>
            <a:r>
              <a:rPr sz="2000" dirty="0">
                <a:latin typeface="Myriad Pro"/>
                <a:cs typeface="Myriad Pro"/>
              </a:rPr>
              <a:t>Technical capacity – supporting communities and implementing agencies</a:t>
            </a:r>
          </a:p>
          <a:p>
            <a:pPr marL="332613" lvl="0" indent="-332613" defTabSz="443484">
              <a:spcBef>
                <a:spcPts val="500"/>
              </a:spcBef>
              <a:spcAft>
                <a:spcPts val="600"/>
              </a:spcAft>
              <a:buSzTx/>
              <a:buNone/>
            </a:pPr>
            <a:r>
              <a:rPr lang="en-US" sz="2000" b="1" i="1" dirty="0" smtClean="0">
                <a:latin typeface="Myriad Pro"/>
                <a:cs typeface="Myriad Pro"/>
              </a:rPr>
              <a:t>&gt;&gt;</a:t>
            </a:r>
            <a:r>
              <a:rPr sz="2000" b="1" i="1" dirty="0" smtClean="0">
                <a:latin typeface="Myriad Pro"/>
                <a:cs typeface="Myriad Pro"/>
              </a:rPr>
              <a:t>Question:</a:t>
            </a:r>
            <a:endParaRPr lang="en-US" sz="2000" b="1" i="1" dirty="0" smtClean="0">
              <a:latin typeface="Myriad Pro"/>
              <a:cs typeface="Myriad Pro"/>
            </a:endParaRPr>
          </a:p>
          <a:p>
            <a:pPr marL="332613" lvl="0" indent="-332613" defTabSz="443484">
              <a:spcBef>
                <a:spcPts val="500"/>
              </a:spcBef>
              <a:spcAft>
                <a:spcPts val="600"/>
              </a:spcAft>
              <a:buSzTx/>
              <a:buNone/>
            </a:pPr>
            <a:r>
              <a:rPr sz="2000" i="1" dirty="0" smtClean="0">
                <a:latin typeface="Myriad Pro"/>
                <a:cs typeface="Myriad Pro"/>
              </a:rPr>
              <a:t>To </a:t>
            </a:r>
            <a:r>
              <a:rPr sz="2000" i="1" dirty="0">
                <a:latin typeface="Myriad Pro"/>
                <a:cs typeface="Myriad Pro"/>
              </a:rPr>
              <a:t>what extent are these conditions </a:t>
            </a:r>
            <a:r>
              <a:rPr sz="2000" i="1" dirty="0" smtClean="0">
                <a:latin typeface="Myriad Pro"/>
                <a:cs typeface="Myriad Pro"/>
              </a:rPr>
              <a:t>being</a:t>
            </a:r>
            <a:r>
              <a:rPr lang="en-US" sz="2000" i="1" dirty="0" smtClean="0">
                <a:latin typeface="Myriad Pro"/>
                <a:cs typeface="Myriad Pro"/>
              </a:rPr>
              <a:t> </a:t>
            </a:r>
            <a:r>
              <a:rPr sz="2000" i="1" dirty="0" smtClean="0">
                <a:latin typeface="Myriad Pro"/>
                <a:cs typeface="Myriad Pro"/>
              </a:rPr>
              <a:t>met </a:t>
            </a:r>
            <a:r>
              <a:rPr sz="2000" i="1" dirty="0">
                <a:latin typeface="Myriad Pro"/>
                <a:cs typeface="Myriad Pro"/>
              </a:rPr>
              <a:t>in your cities</a:t>
            </a:r>
            <a:r>
              <a:rPr sz="2000" i="1" dirty="0" smtClean="0">
                <a:latin typeface="Myriad Pro"/>
                <a:cs typeface="Myriad Pro"/>
              </a:rPr>
              <a:t>?</a:t>
            </a:r>
            <a:endParaRPr sz="2000" dirty="0">
              <a:latin typeface="Myriad Pro"/>
              <a:cs typeface="Myriad Pro"/>
            </a:endParaRP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29</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title"/>
          </p:nvPr>
        </p:nvSpPr>
        <p:spPr>
          <a:xfrm>
            <a:off x="457200" y="685800"/>
            <a:ext cx="8229600" cy="584778"/>
          </a:xfrm>
          <a:prstGeom prst="rect">
            <a:avLst/>
          </a:prstGeom>
        </p:spPr>
        <p:txBody>
          <a:bodyPr lIns="0" tIns="0" rIns="0" bIns="0">
            <a:normAutofit/>
          </a:bodyPr>
          <a:lstStyle/>
          <a:p>
            <a:pPr lvl="0">
              <a:defRPr sz="1800" cap="none">
                <a:solidFill>
                  <a:srgbClr val="000000"/>
                </a:solidFill>
              </a:defRPr>
            </a:pPr>
            <a:r>
              <a:rPr sz="3600" dirty="0">
                <a:solidFill>
                  <a:srgbClr val="FF7E18"/>
                </a:solidFill>
                <a:latin typeface="Memphis Bold"/>
                <a:cs typeface="Memphis Bold"/>
              </a:rPr>
              <a:t>Structure of the </a:t>
            </a:r>
            <a:r>
              <a:rPr lang="en-US" sz="3600" dirty="0" smtClean="0">
                <a:solidFill>
                  <a:srgbClr val="FF7E18"/>
                </a:solidFill>
                <a:latin typeface="Memphis Bold"/>
                <a:cs typeface="Memphis Bold"/>
              </a:rPr>
              <a:t>M</a:t>
            </a:r>
            <a:r>
              <a:rPr sz="3600" dirty="0" smtClean="0">
                <a:solidFill>
                  <a:srgbClr val="FF7E18"/>
                </a:solidFill>
                <a:latin typeface="Memphis Bold"/>
                <a:cs typeface="Memphis Bold"/>
              </a:rPr>
              <a:t>odule</a:t>
            </a:r>
            <a:endParaRPr sz="3600" dirty="0">
              <a:solidFill>
                <a:srgbClr val="FF7E18"/>
              </a:solidFill>
              <a:latin typeface="Memphis Bold"/>
              <a:cs typeface="Memphis Bold"/>
            </a:endParaRPr>
          </a:p>
        </p:txBody>
      </p:sp>
      <p:sp>
        <p:nvSpPr>
          <p:cNvPr id="55" name="Shape 55"/>
          <p:cNvSpPr>
            <a:spLocks noGrp="1"/>
          </p:cNvSpPr>
          <p:nvPr>
            <p:ph type="body" idx="1"/>
          </p:nvPr>
        </p:nvSpPr>
        <p:spPr>
          <a:xfrm>
            <a:off x="457200" y="1600200"/>
            <a:ext cx="8229600" cy="4525963"/>
          </a:xfrm>
          <a:prstGeom prst="rect">
            <a:avLst/>
          </a:prstGeom>
        </p:spPr>
        <p:txBody>
          <a:bodyPr>
            <a:normAutofit/>
          </a:bodyPr>
          <a:lstStyle/>
          <a:p>
            <a:pPr marL="360363" indent="-360363">
              <a:lnSpc>
                <a:spcPct val="90000"/>
              </a:lnSpc>
              <a:spcBef>
                <a:spcPts val="600"/>
              </a:spcBef>
              <a:spcAft>
                <a:spcPts val="1200"/>
              </a:spcAft>
            </a:pPr>
            <a:r>
              <a:rPr sz="2000" dirty="0">
                <a:latin typeface="Myriad Pro"/>
                <a:cs typeface="Myriad Pro"/>
              </a:rPr>
              <a:t>Definition of slums</a:t>
            </a:r>
          </a:p>
          <a:p>
            <a:pPr marL="360363" indent="-360363">
              <a:lnSpc>
                <a:spcPct val="90000"/>
              </a:lnSpc>
              <a:spcBef>
                <a:spcPts val="600"/>
              </a:spcBef>
              <a:spcAft>
                <a:spcPts val="1200"/>
              </a:spcAft>
            </a:pPr>
            <a:r>
              <a:rPr sz="2000" dirty="0">
                <a:latin typeface="Myriad Pro"/>
                <a:cs typeface="Myriad Pro"/>
              </a:rPr>
              <a:t>Women and low-income housing</a:t>
            </a:r>
          </a:p>
          <a:p>
            <a:pPr marL="360363" indent="-360363">
              <a:lnSpc>
                <a:spcPct val="90000"/>
              </a:lnSpc>
              <a:spcBef>
                <a:spcPts val="600"/>
              </a:spcBef>
              <a:spcAft>
                <a:spcPts val="1200"/>
              </a:spcAft>
            </a:pPr>
            <a:r>
              <a:rPr sz="2000" dirty="0">
                <a:latin typeface="Myriad Pro"/>
                <a:cs typeface="Myriad Pro"/>
              </a:rPr>
              <a:t>Right to adequate housing</a:t>
            </a:r>
          </a:p>
          <a:p>
            <a:pPr marL="360363" indent="-360363">
              <a:lnSpc>
                <a:spcPct val="90000"/>
              </a:lnSpc>
              <a:spcBef>
                <a:spcPts val="600"/>
              </a:spcBef>
              <a:spcAft>
                <a:spcPts val="1200"/>
              </a:spcAft>
            </a:pPr>
            <a:r>
              <a:rPr sz="2000" dirty="0">
                <a:latin typeface="Myriad Pro"/>
                <a:cs typeface="Myriad Pro"/>
              </a:rPr>
              <a:t>Five approaches to low-income housing</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3</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p:cNvSpPr>
          <p:nvPr>
            <p:ph type="title"/>
          </p:nvPr>
        </p:nvSpPr>
        <p:spPr>
          <a:xfrm>
            <a:off x="457200" y="779627"/>
            <a:ext cx="8229600" cy="584777"/>
          </a:xfrm>
          <a:prstGeom prst="rect">
            <a:avLst/>
          </a:prstGeom>
        </p:spPr>
        <p:txBody>
          <a:bodyPr lIns="0" tIns="0" rIns="0" bIns="0">
            <a:normAutofit/>
          </a:bodyPr>
          <a:lstStyle/>
          <a:p>
            <a:pPr algn="l">
              <a:defRPr sz="1800" cap="none">
                <a:solidFill>
                  <a:srgbClr val="000000"/>
                </a:solidFill>
              </a:defRPr>
            </a:pPr>
            <a:r>
              <a:rPr lang="en-US" sz="3600" dirty="0" smtClean="0">
                <a:solidFill>
                  <a:srgbClr val="FF7E18"/>
                </a:solidFill>
                <a:latin typeface="Memphis Bold"/>
                <a:cs typeface="Memphis Bold"/>
              </a:rPr>
              <a:t>C</a:t>
            </a:r>
            <a:r>
              <a:rPr sz="3600" dirty="0" smtClean="0">
                <a:solidFill>
                  <a:srgbClr val="FF7E18"/>
                </a:solidFill>
                <a:latin typeface="Memphis Bold"/>
                <a:cs typeface="Memphis Bold"/>
              </a:rPr>
              <a:t>onclusions</a:t>
            </a:r>
            <a:endParaRPr sz="3600" dirty="0">
              <a:solidFill>
                <a:srgbClr val="FF7E18"/>
              </a:solidFill>
              <a:latin typeface="Memphis Bold"/>
              <a:cs typeface="Memphis Bold"/>
            </a:endParaRPr>
          </a:p>
        </p:txBody>
      </p:sp>
      <p:sp>
        <p:nvSpPr>
          <p:cNvPr id="165" name="Shape 165"/>
          <p:cNvSpPr>
            <a:spLocks noGrp="1"/>
          </p:cNvSpPr>
          <p:nvPr>
            <p:ph type="body" idx="1"/>
          </p:nvPr>
        </p:nvSpPr>
        <p:spPr>
          <a:xfrm>
            <a:off x="457200" y="1676400"/>
            <a:ext cx="7696200" cy="4297363"/>
          </a:xfrm>
          <a:prstGeom prst="rect">
            <a:avLst/>
          </a:prstGeom>
        </p:spPr>
        <p:txBody>
          <a:bodyPr>
            <a:normAutofit/>
          </a:bodyPr>
          <a:lstStyle/>
          <a:p>
            <a:pPr marL="293370" lvl="0" indent="-293370" defTabSz="320039">
              <a:spcBef>
                <a:spcPts val="300"/>
              </a:spcBef>
              <a:spcAft>
                <a:spcPts val="1200"/>
              </a:spcAft>
            </a:pPr>
            <a:r>
              <a:rPr sz="2000" dirty="0">
                <a:latin typeface="Myriad Pro"/>
                <a:cs typeface="Myriad Pro"/>
              </a:rPr>
              <a:t>A slum is a household in an urban area that lacks one or more of the five key elements</a:t>
            </a:r>
          </a:p>
          <a:p>
            <a:pPr marL="293370" lvl="0" indent="-293370" defTabSz="320039">
              <a:spcBef>
                <a:spcPts val="300"/>
              </a:spcBef>
              <a:spcAft>
                <a:spcPts val="1200"/>
              </a:spcAft>
            </a:pPr>
            <a:r>
              <a:rPr sz="2000" dirty="0" smtClean="0">
                <a:latin typeface="Myriad Pro"/>
                <a:cs typeface="Myriad Pro"/>
              </a:rPr>
              <a:t>Everyone </a:t>
            </a:r>
            <a:r>
              <a:rPr sz="2000" dirty="0">
                <a:latin typeface="Myriad Pro"/>
                <a:cs typeface="Myriad Pro"/>
              </a:rPr>
              <a:t>has the right to adequate housing</a:t>
            </a:r>
          </a:p>
          <a:p>
            <a:pPr marL="293370" lvl="0" indent="-293370" defTabSz="320039">
              <a:spcBef>
                <a:spcPts val="300"/>
              </a:spcBef>
              <a:spcAft>
                <a:spcPts val="1200"/>
              </a:spcAft>
            </a:pPr>
            <a:r>
              <a:rPr sz="2000" dirty="0" smtClean="0">
                <a:latin typeface="Myriad Pro"/>
                <a:cs typeface="Myriad Pro"/>
              </a:rPr>
              <a:t>There </a:t>
            </a:r>
            <a:r>
              <a:rPr sz="2000" dirty="0">
                <a:latin typeface="Myriad Pro"/>
                <a:cs typeface="Myriad Pro"/>
              </a:rPr>
              <a:t>are different policy options for low-income housing </a:t>
            </a:r>
          </a:p>
          <a:p>
            <a:pPr marL="293370" lvl="0" indent="-293370" defTabSz="320039">
              <a:spcBef>
                <a:spcPts val="300"/>
              </a:spcBef>
              <a:spcAft>
                <a:spcPts val="1200"/>
              </a:spcAft>
            </a:pPr>
            <a:r>
              <a:rPr sz="2000" dirty="0" smtClean="0">
                <a:latin typeface="Myriad Pro"/>
                <a:cs typeface="Myriad Pro"/>
              </a:rPr>
              <a:t>On</a:t>
            </a:r>
            <a:r>
              <a:rPr lang="en-US" sz="2000" dirty="0" smtClean="0">
                <a:latin typeface="Myriad Pro"/>
                <a:cs typeface="Myriad Pro"/>
              </a:rPr>
              <a:t>-</a:t>
            </a:r>
            <a:r>
              <a:rPr sz="2000" dirty="0" smtClean="0">
                <a:latin typeface="Myriad Pro"/>
                <a:cs typeface="Myriad Pro"/>
              </a:rPr>
              <a:t>site </a:t>
            </a:r>
            <a:r>
              <a:rPr sz="2000" dirty="0">
                <a:latin typeface="Myriad Pro"/>
                <a:cs typeface="Myriad Pro"/>
              </a:rPr>
              <a:t>upgrading is often the best </a:t>
            </a:r>
            <a:r>
              <a:rPr sz="2000" dirty="0" smtClean="0">
                <a:latin typeface="Myriad Pro"/>
                <a:cs typeface="Myriad Pro"/>
              </a:rPr>
              <a:t>option</a:t>
            </a:r>
            <a:endParaRPr sz="2000" dirty="0">
              <a:latin typeface="Myriad Pro"/>
              <a:cs typeface="Myriad Pro"/>
            </a:endParaRP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30</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457200" y="685800"/>
            <a:ext cx="8229600" cy="584777"/>
          </a:xfrm>
          <a:prstGeom prst="rect">
            <a:avLst/>
          </a:prstGeom>
        </p:spPr>
        <p:txBody>
          <a:bodyPr lIns="0" tIns="0" rIns="0" bIns="0">
            <a:normAutofit/>
          </a:bodyPr>
          <a:lstStyle/>
          <a:p>
            <a:pPr>
              <a:defRPr sz="1800" cap="none">
                <a:solidFill>
                  <a:srgbClr val="000000"/>
                </a:solidFill>
              </a:defRPr>
            </a:pPr>
            <a:r>
              <a:rPr sz="3600" dirty="0">
                <a:solidFill>
                  <a:srgbClr val="FF7E18"/>
                </a:solidFill>
                <a:latin typeface="Memphis Bold"/>
                <a:cs typeface="Memphis Bold"/>
              </a:rPr>
              <a:t>What is a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lum</a:t>
            </a:r>
            <a:r>
              <a:rPr sz="3600" dirty="0">
                <a:solidFill>
                  <a:srgbClr val="FF7E18"/>
                </a:solidFill>
                <a:latin typeface="Memphis Bold"/>
                <a:cs typeface="Memphis Bold"/>
              </a:rPr>
              <a:t>?</a:t>
            </a:r>
          </a:p>
        </p:txBody>
      </p:sp>
      <p:sp>
        <p:nvSpPr>
          <p:cNvPr id="60" name="Shape 60"/>
          <p:cNvSpPr>
            <a:spLocks noGrp="1"/>
          </p:cNvSpPr>
          <p:nvPr>
            <p:ph type="body" idx="1"/>
          </p:nvPr>
        </p:nvSpPr>
        <p:spPr>
          <a:xfrm>
            <a:off x="457200" y="1600200"/>
            <a:ext cx="8229600" cy="4525963"/>
          </a:xfrm>
          <a:prstGeom prst="rect">
            <a:avLst/>
          </a:prstGeom>
        </p:spPr>
        <p:txBody>
          <a:bodyPr>
            <a:normAutofit/>
          </a:bodyPr>
          <a:lstStyle>
            <a:lvl1pPr marL="0" indent="0">
              <a:spcBef>
                <a:spcPts val="600"/>
              </a:spcBef>
              <a:buSzTx/>
              <a:buNone/>
              <a:defRPr sz="2800"/>
            </a:lvl1pPr>
          </a:lstStyle>
          <a:p>
            <a:pPr>
              <a:spcAft>
                <a:spcPts val="1200"/>
              </a:spcAft>
              <a:defRPr sz="1800"/>
            </a:pPr>
            <a:r>
              <a:rPr sz="2000" dirty="0">
                <a:latin typeface="Myriad Pro"/>
                <a:cs typeface="Myriad Pro"/>
              </a:rPr>
              <a:t>‘UN-Habitat defines a slum household as a group of people living under the same roof in an urban area who lack one or more of the following conditions: durable housing, sufficient living area, access to clean water, access to proper sanitation and secure tenure.’</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4</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hape 66"/>
          <p:cNvSpPr>
            <a:spLocks noGrp="1"/>
          </p:cNvSpPr>
          <p:nvPr>
            <p:ph type="title"/>
          </p:nvPr>
        </p:nvSpPr>
        <p:spPr>
          <a:xfrm>
            <a:off x="457200" y="609600"/>
            <a:ext cx="8229600" cy="584778"/>
          </a:xfrm>
          <a:prstGeom prst="rect">
            <a:avLst/>
          </a:prstGeom>
        </p:spPr>
        <p:txBody>
          <a:bodyPr lIns="0" tIns="0" rIns="0" bIns="0">
            <a:normAutofit/>
          </a:bodyPr>
          <a:lstStyle/>
          <a:p>
            <a:pPr lvl="0">
              <a:defRPr sz="1800" cap="none">
                <a:solidFill>
                  <a:srgbClr val="000000"/>
                </a:solidFill>
              </a:defRPr>
            </a:pPr>
            <a:r>
              <a:rPr sz="3600" dirty="0">
                <a:solidFill>
                  <a:srgbClr val="FF7E18"/>
                </a:solidFill>
                <a:latin typeface="Memphis Bold"/>
                <a:cs typeface="Memphis Bold"/>
              </a:rPr>
              <a:t>Degrees of Deprivation</a:t>
            </a:r>
          </a:p>
        </p:txBody>
      </p:sp>
      <p:sp>
        <p:nvSpPr>
          <p:cNvPr id="68" name="Shape 68"/>
          <p:cNvSpPr>
            <a:spLocks noGrp="1"/>
          </p:cNvSpPr>
          <p:nvPr>
            <p:ph type="body" idx="1"/>
          </p:nvPr>
        </p:nvSpPr>
        <p:spPr>
          <a:xfrm>
            <a:off x="457200" y="1600200"/>
            <a:ext cx="8458200" cy="4525963"/>
          </a:xfrm>
          <a:prstGeom prst="rect">
            <a:avLst/>
          </a:prstGeom>
        </p:spPr>
        <p:txBody>
          <a:bodyPr>
            <a:normAutofit/>
          </a:bodyPr>
          <a:lstStyle/>
          <a:p>
            <a:pPr marL="0" lvl="6" indent="0">
              <a:spcBef>
                <a:spcPts val="600"/>
              </a:spcBef>
              <a:spcAft>
                <a:spcPts val="1200"/>
              </a:spcAft>
              <a:buSzTx/>
              <a:buNone/>
              <a:defRPr sz="1800"/>
            </a:pPr>
            <a:r>
              <a:rPr lang="en-US" sz="2000" dirty="0">
                <a:latin typeface="Myriad Pro"/>
                <a:cs typeface="Myriad Pro"/>
                <a:sym typeface="Verdana Bold"/>
              </a:rPr>
              <a:t>Household deprivations </a:t>
            </a:r>
            <a:r>
              <a:rPr sz="2000" dirty="0">
                <a:latin typeface="Myriad Pro"/>
                <a:cs typeface="Myriad Pro"/>
                <a:sym typeface="Verdana Bold"/>
              </a:rPr>
              <a:t>can be grouped as:</a:t>
            </a:r>
            <a:endParaRPr sz="2000" dirty="0">
              <a:latin typeface="Myriad Pro"/>
              <a:cs typeface="Myriad Pro"/>
              <a:sym typeface="Calibri"/>
            </a:endParaRPr>
          </a:p>
          <a:p>
            <a:pPr marL="360363" lvl="6" indent="-360363">
              <a:spcBef>
                <a:spcPts val="600"/>
              </a:spcBef>
              <a:spcAft>
                <a:spcPts val="1200"/>
              </a:spcAft>
            </a:pPr>
            <a:r>
              <a:rPr sz="2000" dirty="0">
                <a:latin typeface="Myriad Pro"/>
                <a:cs typeface="Myriad Pro"/>
              </a:rPr>
              <a:t>Moderate: having one</a:t>
            </a:r>
            <a:r>
              <a:rPr lang="en-US" sz="2000" dirty="0">
                <a:latin typeface="Myriad Pro"/>
                <a:cs typeface="Myriad Pro"/>
              </a:rPr>
              <a:t> deprivation</a:t>
            </a:r>
            <a:r>
              <a:rPr sz="2000" dirty="0">
                <a:latin typeface="Myriad Pro"/>
                <a:cs typeface="Myriad Pro"/>
              </a:rPr>
              <a:t> (slide </a:t>
            </a:r>
            <a:r>
              <a:rPr lang="en-US" sz="2000" dirty="0">
                <a:latin typeface="Myriad Pro"/>
                <a:cs typeface="Myriad Pro"/>
              </a:rPr>
              <a:t>4</a:t>
            </a:r>
            <a:r>
              <a:rPr sz="2000" dirty="0">
                <a:latin typeface="Myriad Pro"/>
                <a:cs typeface="Myriad Pro"/>
              </a:rPr>
              <a:t>)</a:t>
            </a:r>
            <a:endParaRPr sz="2000" dirty="0">
              <a:latin typeface="Myriad Pro"/>
              <a:cs typeface="Myriad Pro"/>
              <a:sym typeface="Calibri"/>
            </a:endParaRPr>
          </a:p>
          <a:p>
            <a:pPr marL="360363" lvl="6" indent="-360363">
              <a:spcBef>
                <a:spcPts val="600"/>
              </a:spcBef>
              <a:spcAft>
                <a:spcPts val="1200"/>
              </a:spcAft>
            </a:pPr>
            <a:r>
              <a:rPr sz="2000" dirty="0">
                <a:latin typeface="Myriad Pro"/>
                <a:cs typeface="Myriad Pro"/>
              </a:rPr>
              <a:t>Severe: having two </a:t>
            </a:r>
            <a:endParaRPr lang="en-US" sz="2000" dirty="0">
              <a:latin typeface="Myriad Pro"/>
              <a:cs typeface="Myriad Pro"/>
            </a:endParaRPr>
          </a:p>
          <a:p>
            <a:pPr marL="360363" lvl="6" indent="-360363">
              <a:spcBef>
                <a:spcPts val="600"/>
              </a:spcBef>
              <a:spcAft>
                <a:spcPts val="1200"/>
              </a:spcAft>
            </a:pPr>
            <a:r>
              <a:rPr sz="2000" dirty="0">
                <a:latin typeface="Myriad Pro"/>
                <a:cs typeface="Myriad Pro"/>
              </a:rPr>
              <a:t>Extreme: having three </a:t>
            </a:r>
            <a:r>
              <a:rPr lang="en-US" sz="2000" dirty="0">
                <a:latin typeface="Myriad Pro"/>
                <a:cs typeface="Myriad Pro"/>
              </a:rPr>
              <a:t>or more</a:t>
            </a:r>
          </a:p>
          <a:p>
            <a:pPr marL="360363" lvl="0" indent="-360363">
              <a:spcBef>
                <a:spcPts val="600"/>
              </a:spcBef>
              <a:spcAft>
                <a:spcPts val="1200"/>
              </a:spcAft>
            </a:pPr>
            <a:r>
              <a:rPr sz="2000" dirty="0" smtClean="0">
                <a:latin typeface="Myriad Pro"/>
                <a:cs typeface="Myriad Pro"/>
              </a:rPr>
              <a:t>This </a:t>
            </a:r>
            <a:r>
              <a:rPr sz="2000" dirty="0">
                <a:latin typeface="Myriad Pro"/>
                <a:cs typeface="Myriad Pro"/>
              </a:rPr>
              <a:t>categorization enables a more effective tracking of degrees of deprivation or degrees of improvement </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5</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xfrm>
            <a:off x="457200" y="685800"/>
            <a:ext cx="8229600" cy="584777"/>
          </a:xfrm>
          <a:prstGeom prst="rect">
            <a:avLst/>
          </a:prstGeom>
        </p:spPr>
        <p:txBody>
          <a:bodyPr lIns="0" tIns="0" rIns="0" bIns="0">
            <a:normAutofit/>
          </a:bodyPr>
          <a:lstStyle>
            <a:lvl1pPr defTabSz="434340">
              <a:defRPr sz="3040"/>
            </a:lvl1pPr>
          </a:lstStyle>
          <a:p>
            <a:pPr defTabSz="457200">
              <a:defRPr sz="1800" cap="none">
                <a:solidFill>
                  <a:srgbClr val="000000"/>
                </a:solidFill>
              </a:defRPr>
            </a:pPr>
            <a:r>
              <a:rPr sz="3500" dirty="0">
                <a:solidFill>
                  <a:srgbClr val="FF7E18"/>
                </a:solidFill>
                <a:latin typeface="Memphis Bold"/>
                <a:cs typeface="Memphis Bold"/>
              </a:rPr>
              <a:t>When is an </a:t>
            </a:r>
            <a:r>
              <a:rPr lang="en-US" sz="3500" dirty="0" smtClean="0">
                <a:solidFill>
                  <a:srgbClr val="FF7E18"/>
                </a:solidFill>
                <a:latin typeface="Memphis Bold"/>
                <a:cs typeface="Memphis Bold"/>
              </a:rPr>
              <a:t>U</a:t>
            </a:r>
            <a:r>
              <a:rPr sz="3500" dirty="0" smtClean="0">
                <a:solidFill>
                  <a:srgbClr val="FF7E18"/>
                </a:solidFill>
                <a:latin typeface="Memphis Bold"/>
                <a:cs typeface="Memphis Bold"/>
              </a:rPr>
              <a:t>rban </a:t>
            </a:r>
            <a:r>
              <a:rPr lang="en-US" sz="3500" dirty="0" smtClean="0">
                <a:solidFill>
                  <a:srgbClr val="FF7E18"/>
                </a:solidFill>
                <a:latin typeface="Memphis Bold"/>
                <a:cs typeface="Memphis Bold"/>
              </a:rPr>
              <a:t>C</a:t>
            </a:r>
            <a:r>
              <a:rPr sz="3500" dirty="0" smtClean="0">
                <a:solidFill>
                  <a:srgbClr val="FF7E18"/>
                </a:solidFill>
                <a:latin typeface="Memphis Bold"/>
                <a:cs typeface="Memphis Bold"/>
              </a:rPr>
              <a:t>ommunity </a:t>
            </a:r>
            <a:r>
              <a:rPr sz="3500" dirty="0">
                <a:solidFill>
                  <a:srgbClr val="FF7E18"/>
                </a:solidFill>
                <a:latin typeface="Memphis Bold"/>
                <a:cs typeface="Memphis Bold"/>
              </a:rPr>
              <a:t>a </a:t>
            </a:r>
            <a:r>
              <a:rPr lang="en-US" sz="3500" dirty="0" smtClean="0">
                <a:solidFill>
                  <a:srgbClr val="FF7E18"/>
                </a:solidFill>
                <a:latin typeface="Memphis Bold"/>
                <a:cs typeface="Memphis Bold"/>
              </a:rPr>
              <a:t>S</a:t>
            </a:r>
            <a:r>
              <a:rPr sz="3500" dirty="0" smtClean="0">
                <a:solidFill>
                  <a:srgbClr val="FF7E18"/>
                </a:solidFill>
                <a:latin typeface="Memphis Bold"/>
                <a:cs typeface="Memphis Bold"/>
              </a:rPr>
              <a:t>lum</a:t>
            </a:r>
            <a:r>
              <a:rPr sz="3500" dirty="0">
                <a:solidFill>
                  <a:srgbClr val="FF7E18"/>
                </a:solidFill>
                <a:latin typeface="Memphis Bold"/>
                <a:cs typeface="Memphis Bold"/>
              </a:rPr>
              <a:t>?</a:t>
            </a:r>
          </a:p>
        </p:txBody>
      </p:sp>
      <p:sp>
        <p:nvSpPr>
          <p:cNvPr id="64" name="Shape 64"/>
          <p:cNvSpPr>
            <a:spLocks noGrp="1"/>
          </p:cNvSpPr>
          <p:nvPr>
            <p:ph type="body" idx="1"/>
          </p:nvPr>
        </p:nvSpPr>
        <p:spPr>
          <a:xfrm>
            <a:off x="457200" y="1600200"/>
            <a:ext cx="8229600" cy="4525963"/>
          </a:xfrm>
          <a:prstGeom prst="rect">
            <a:avLst/>
          </a:prstGeom>
        </p:spPr>
        <p:txBody>
          <a:bodyPr>
            <a:normAutofit/>
          </a:bodyPr>
          <a:lstStyle/>
          <a:p>
            <a:pPr marL="360363" lvl="0" indent="-360363">
              <a:spcBef>
                <a:spcPts val="600"/>
              </a:spcBef>
              <a:spcAft>
                <a:spcPts val="1200"/>
              </a:spcAft>
            </a:pPr>
            <a:r>
              <a:rPr sz="2000" dirty="0">
                <a:latin typeface="Myriad Pro"/>
                <a:cs typeface="Myriad Pro"/>
              </a:rPr>
              <a:t>Lacks basic services</a:t>
            </a:r>
          </a:p>
          <a:p>
            <a:pPr marL="360363" lvl="0" indent="-360363">
              <a:spcBef>
                <a:spcPts val="600"/>
              </a:spcBef>
              <a:spcAft>
                <a:spcPts val="1200"/>
              </a:spcAft>
            </a:pPr>
            <a:r>
              <a:rPr sz="2000" dirty="0">
                <a:latin typeface="Myriad Pro"/>
                <a:cs typeface="Myriad Pro"/>
              </a:rPr>
              <a:t>Contains dilapidated and poor-quality housing structures</a:t>
            </a:r>
          </a:p>
          <a:p>
            <a:pPr marL="360363" lvl="0" indent="-360363">
              <a:spcBef>
                <a:spcPts val="600"/>
              </a:spcBef>
              <a:spcAft>
                <a:spcPts val="1200"/>
              </a:spcAft>
            </a:pPr>
            <a:r>
              <a:rPr sz="2000" dirty="0">
                <a:latin typeface="Myriad Pro"/>
                <a:cs typeface="Myriad Pro"/>
              </a:rPr>
              <a:t>Overcrowded or with extremely high density of dwellings and people</a:t>
            </a:r>
          </a:p>
          <a:p>
            <a:pPr marL="360363" lvl="0" indent="-360363">
              <a:spcBef>
                <a:spcPts val="600"/>
              </a:spcBef>
              <a:spcAft>
                <a:spcPts val="1200"/>
              </a:spcAft>
            </a:pPr>
            <a:r>
              <a:rPr sz="2000" dirty="0">
                <a:latin typeface="Myriad Pro"/>
                <a:cs typeface="Myriad Pro"/>
              </a:rPr>
              <a:t>Unhealthy living environment, and perhaps located on ‘hazardous’ or ‘undevelopable’ land</a:t>
            </a:r>
          </a:p>
          <a:p>
            <a:pPr marL="360363" lvl="0" indent="-360363">
              <a:spcBef>
                <a:spcPts val="600"/>
              </a:spcBef>
              <a:spcAft>
                <a:spcPts val="1200"/>
              </a:spcAft>
            </a:pPr>
            <a:r>
              <a:rPr sz="2000" dirty="0">
                <a:latin typeface="Myriad Pro"/>
                <a:cs typeface="Myriad Pro"/>
              </a:rPr>
              <a:t>Resident</a:t>
            </a:r>
            <a:r>
              <a:rPr lang="en-US" sz="2000" dirty="0">
                <a:latin typeface="Myriad Pro"/>
                <a:cs typeface="Myriad Pro"/>
              </a:rPr>
              <a:t>s</a:t>
            </a:r>
            <a:r>
              <a:rPr sz="2000" dirty="0">
                <a:latin typeface="Myriad Pro"/>
                <a:cs typeface="Myriad Pro"/>
              </a:rPr>
              <a:t> have insecure land tenure</a:t>
            </a:r>
          </a:p>
          <a:p>
            <a:pPr marL="360363" lvl="0" indent="-360363">
              <a:spcBef>
                <a:spcPts val="600"/>
              </a:spcBef>
              <a:spcAft>
                <a:spcPts val="1200"/>
              </a:spcAft>
            </a:pPr>
            <a:r>
              <a:rPr sz="2000" dirty="0">
                <a:latin typeface="Myriad Pro"/>
                <a:cs typeface="Myriad Pro"/>
              </a:rPr>
              <a:t>Residents experience high levels of poverty and social exclusion  </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6</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457200" y="228600"/>
            <a:ext cx="8229600" cy="1077218"/>
          </a:xfrm>
          <a:prstGeom prst="rect">
            <a:avLst/>
          </a:prstGeom>
        </p:spPr>
        <p:txBody>
          <a:bodyPr lIns="0" tIns="0" rIns="0" bIns="0">
            <a:noAutofit/>
          </a:bodyPr>
          <a:lstStyle/>
          <a:p>
            <a:pPr lvl="0">
              <a:defRPr sz="1800" cap="none">
                <a:solidFill>
                  <a:srgbClr val="000000"/>
                </a:solidFill>
              </a:defRPr>
            </a:pP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lums </a:t>
            </a:r>
            <a:r>
              <a:rPr sz="3600" dirty="0">
                <a:solidFill>
                  <a:srgbClr val="FF7E18"/>
                </a:solidFill>
                <a:latin typeface="Memphis Bold"/>
                <a:cs typeface="Memphis Bold"/>
              </a:rPr>
              <a:t>and </a:t>
            </a:r>
            <a:r>
              <a:rPr lang="en-US" sz="3600" dirty="0" smtClean="0">
                <a:solidFill>
                  <a:srgbClr val="FF7E18"/>
                </a:solidFill>
                <a:latin typeface="Memphis Bold"/>
                <a:cs typeface="Memphis Bold"/>
              </a:rPr>
              <a:t>I</a:t>
            </a:r>
            <a:r>
              <a:rPr sz="3600" dirty="0" smtClean="0">
                <a:solidFill>
                  <a:srgbClr val="FF7E18"/>
                </a:solidFill>
                <a:latin typeface="Memphis Bold"/>
                <a:cs typeface="Memphis Bold"/>
              </a:rPr>
              <a:t>nformal </a:t>
            </a:r>
            <a:r>
              <a:rPr lang="en-US" sz="3600" dirty="0" smtClean="0">
                <a:solidFill>
                  <a:srgbClr val="FF7E18"/>
                </a:solidFill>
                <a:latin typeface="Memphis Bold"/>
                <a:cs typeface="Memphis Bold"/>
              </a:rPr>
              <a:t>S</a:t>
            </a:r>
            <a:r>
              <a:rPr sz="3600" dirty="0" smtClean="0">
                <a:solidFill>
                  <a:srgbClr val="FF7E18"/>
                </a:solidFill>
                <a:latin typeface="Memphis Bold"/>
                <a:cs typeface="Memphis Bold"/>
              </a:rPr>
              <a:t>ettlements:</a:t>
            </a:r>
            <a:r>
              <a:rPr lang="en-GB" sz="3600" dirty="0" smtClean="0">
                <a:solidFill>
                  <a:srgbClr val="FF7E18"/>
                </a:solidFill>
                <a:latin typeface="Memphis Bold"/>
                <a:cs typeface="Memphis Bold"/>
              </a:rPr>
              <a:t/>
            </a:r>
            <a:br>
              <a:rPr lang="en-GB" sz="3600" dirty="0" smtClean="0">
                <a:solidFill>
                  <a:srgbClr val="FF7E18"/>
                </a:solidFill>
                <a:latin typeface="Memphis Bold"/>
                <a:cs typeface="Memphis Bold"/>
              </a:rPr>
            </a:br>
            <a:r>
              <a:rPr lang="en-US" sz="3600" dirty="0" smtClean="0">
                <a:solidFill>
                  <a:srgbClr val="FF7E18"/>
                </a:solidFill>
                <a:latin typeface="Memphis Bold"/>
                <a:cs typeface="Memphis Bold"/>
              </a:rPr>
              <a:t>W</a:t>
            </a:r>
            <a:r>
              <a:rPr sz="3600" dirty="0" smtClean="0">
                <a:solidFill>
                  <a:srgbClr val="FF7E18"/>
                </a:solidFill>
                <a:latin typeface="Memphis Bold"/>
                <a:cs typeface="Memphis Bold"/>
              </a:rPr>
              <a:t>hy </a:t>
            </a:r>
            <a:r>
              <a:rPr lang="en-US" sz="3600" dirty="0" smtClean="0">
                <a:solidFill>
                  <a:srgbClr val="FF7E18"/>
                </a:solidFill>
                <a:latin typeface="Memphis Bold"/>
                <a:cs typeface="Memphis Bold"/>
              </a:rPr>
              <a:t>d</a:t>
            </a:r>
            <a:r>
              <a:rPr sz="3600" dirty="0" smtClean="0">
                <a:solidFill>
                  <a:srgbClr val="FF7E18"/>
                </a:solidFill>
                <a:latin typeface="Memphis Bold"/>
                <a:cs typeface="Memphis Bold"/>
              </a:rPr>
              <a:t>o </a:t>
            </a:r>
            <a:r>
              <a:rPr lang="en-US" sz="3600" dirty="0" smtClean="0">
                <a:solidFill>
                  <a:srgbClr val="FF7E18"/>
                </a:solidFill>
                <a:latin typeface="Memphis Bold"/>
                <a:cs typeface="Memphis Bold"/>
              </a:rPr>
              <a:t>T</a:t>
            </a:r>
            <a:r>
              <a:rPr sz="3600" dirty="0" smtClean="0">
                <a:solidFill>
                  <a:srgbClr val="FF7E18"/>
                </a:solidFill>
                <a:latin typeface="Memphis Bold"/>
                <a:cs typeface="Memphis Bold"/>
              </a:rPr>
              <a:t>hey </a:t>
            </a:r>
            <a:r>
              <a:rPr lang="en-US" sz="3600" dirty="0" smtClean="0">
                <a:solidFill>
                  <a:srgbClr val="FF7E18"/>
                </a:solidFill>
                <a:latin typeface="Memphis Bold"/>
                <a:cs typeface="Memphis Bold"/>
              </a:rPr>
              <a:t>E</a:t>
            </a:r>
            <a:r>
              <a:rPr sz="3600" dirty="0" smtClean="0">
                <a:solidFill>
                  <a:srgbClr val="FF7E18"/>
                </a:solidFill>
                <a:latin typeface="Memphis Bold"/>
                <a:cs typeface="Memphis Bold"/>
              </a:rPr>
              <a:t>xist</a:t>
            </a:r>
            <a:r>
              <a:rPr sz="3600" dirty="0">
                <a:solidFill>
                  <a:srgbClr val="FF7E18"/>
                </a:solidFill>
                <a:latin typeface="Memphis Bold"/>
                <a:cs typeface="Memphis Bold"/>
              </a:rPr>
              <a:t>?</a:t>
            </a:r>
          </a:p>
        </p:txBody>
      </p:sp>
      <p:sp>
        <p:nvSpPr>
          <p:cNvPr id="72" name="Shape 72"/>
          <p:cNvSpPr>
            <a:spLocks noGrp="1"/>
          </p:cNvSpPr>
          <p:nvPr>
            <p:ph type="body" idx="1"/>
          </p:nvPr>
        </p:nvSpPr>
        <p:spPr>
          <a:xfrm>
            <a:off x="457200" y="1600200"/>
            <a:ext cx="8382000" cy="4525963"/>
          </a:xfrm>
          <a:prstGeom prst="rect">
            <a:avLst/>
          </a:prstGeom>
        </p:spPr>
        <p:txBody>
          <a:bodyPr>
            <a:noAutofit/>
          </a:bodyPr>
          <a:lstStyle/>
          <a:p>
            <a:pPr marL="360363" indent="-360363">
              <a:spcBef>
                <a:spcPts val="600"/>
              </a:spcBef>
              <a:spcAft>
                <a:spcPts val="600"/>
              </a:spcAft>
            </a:pPr>
            <a:r>
              <a:rPr sz="2000" dirty="0">
                <a:latin typeface="Myriad Pro"/>
                <a:cs typeface="Myriad Pro"/>
              </a:rPr>
              <a:t>Competition for urban land and high cost of land and housing</a:t>
            </a:r>
          </a:p>
          <a:p>
            <a:pPr marL="360363" indent="-360363">
              <a:spcBef>
                <a:spcPts val="600"/>
              </a:spcBef>
              <a:spcAft>
                <a:spcPts val="600"/>
              </a:spcAft>
            </a:pPr>
            <a:r>
              <a:rPr sz="2000" dirty="0">
                <a:latin typeface="Myriad Pro"/>
                <a:cs typeface="Myriad Pro"/>
              </a:rPr>
              <a:t>Poor people find it hard to access housing finance </a:t>
            </a:r>
          </a:p>
          <a:p>
            <a:pPr marL="360363" indent="-360363">
              <a:spcBef>
                <a:spcPts val="600"/>
              </a:spcBef>
              <a:spcAft>
                <a:spcPts val="600"/>
              </a:spcAft>
            </a:pPr>
            <a:r>
              <a:rPr sz="2000" dirty="0">
                <a:latin typeface="Myriad Pro"/>
                <a:cs typeface="Myriad Pro"/>
              </a:rPr>
              <a:t>Powerful groups skew housing development in their favour</a:t>
            </a:r>
          </a:p>
          <a:p>
            <a:pPr marL="360363" indent="-360363">
              <a:spcBef>
                <a:spcPts val="600"/>
              </a:spcBef>
              <a:spcAft>
                <a:spcPts val="600"/>
              </a:spcAft>
            </a:pPr>
            <a:r>
              <a:rPr sz="2000" dirty="0">
                <a:latin typeface="Myriad Pro"/>
                <a:cs typeface="Myriad Pro"/>
              </a:rPr>
              <a:t>Poor communities find it hard to overcome bureaucracy</a:t>
            </a:r>
          </a:p>
          <a:p>
            <a:pPr marL="360363" indent="-360363">
              <a:spcBef>
                <a:spcPts val="600"/>
              </a:spcBef>
              <a:spcAft>
                <a:spcPts val="600"/>
              </a:spcAft>
            </a:pPr>
            <a:r>
              <a:rPr sz="2000" dirty="0">
                <a:latin typeface="Myriad Pro"/>
                <a:cs typeface="Myriad Pro"/>
              </a:rPr>
              <a:t>Local and national governments lack political will to address overall housing strategy</a:t>
            </a:r>
          </a:p>
          <a:p>
            <a:pPr marL="360363" indent="-360363">
              <a:spcBef>
                <a:spcPts val="600"/>
              </a:spcBef>
              <a:spcAft>
                <a:spcPts val="600"/>
              </a:spcAft>
            </a:pPr>
            <a:r>
              <a:rPr sz="2000" dirty="0">
                <a:latin typeface="Myriad Pro"/>
                <a:cs typeface="Myriad Pro"/>
              </a:rPr>
              <a:t>Planning is constrained by lack of information about the conditions and needs of people living in informal settlements</a:t>
            </a:r>
          </a:p>
          <a:p>
            <a:pPr marL="360363" indent="-360363">
              <a:spcBef>
                <a:spcPts val="600"/>
              </a:spcBef>
              <a:spcAft>
                <a:spcPts val="600"/>
              </a:spcAft>
            </a:pPr>
            <a:r>
              <a:rPr sz="2000" dirty="0">
                <a:latin typeface="Myriad Pro"/>
                <a:cs typeface="Myriad Pro"/>
              </a:rPr>
              <a:t>Speed of supplying housing does not keep up with rate of urbanization</a:t>
            </a:r>
          </a:p>
          <a:p>
            <a:pPr lvl="0">
              <a:buSzTx/>
              <a:buNone/>
            </a:pPr>
            <a:r>
              <a:rPr lang="en-GB" sz="2000" b="1" dirty="0" smtClean="0">
                <a:latin typeface="Myriad Pro"/>
                <a:cs typeface="Myriad Pro"/>
              </a:rPr>
              <a:t>&gt;&gt;</a:t>
            </a:r>
            <a:r>
              <a:rPr sz="2000" b="1" i="1" dirty="0" smtClean="0">
                <a:latin typeface="Myriad Pro"/>
                <a:cs typeface="Myriad Pro"/>
              </a:rPr>
              <a:t>Question:</a:t>
            </a:r>
            <a:endParaRPr lang="en-GB" sz="2000" b="1" i="1" dirty="0" smtClean="0">
              <a:latin typeface="Myriad Pro"/>
              <a:cs typeface="Myriad Pro"/>
            </a:endParaRPr>
          </a:p>
          <a:p>
            <a:pPr lvl="0">
              <a:buSzTx/>
              <a:buNone/>
            </a:pPr>
            <a:r>
              <a:rPr sz="2000" i="1" dirty="0" smtClean="0">
                <a:latin typeface="Myriad Pro"/>
                <a:cs typeface="Myriad Pro"/>
              </a:rPr>
              <a:t>What options do poor people have?</a:t>
            </a:r>
            <a:endParaRPr sz="2000" i="1" dirty="0">
              <a:latin typeface="Myriad Pro"/>
              <a:cs typeface="Myriad Pro"/>
            </a:endParaRP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7</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p:nvPr>
        </p:nvSpPr>
        <p:spPr>
          <a:xfrm>
            <a:off x="457200" y="218182"/>
            <a:ext cx="8229600" cy="1077218"/>
          </a:xfrm>
          <a:prstGeom prst="rect">
            <a:avLst/>
          </a:prstGeom>
        </p:spPr>
        <p:txBody>
          <a:bodyPr lIns="0" tIns="0" rIns="0" bIns="0">
            <a:noAutofit/>
          </a:bodyPr>
          <a:lstStyle/>
          <a:p>
            <a:pPr>
              <a:defRPr sz="1800" cap="none">
                <a:solidFill>
                  <a:srgbClr val="000000"/>
                </a:solidFill>
              </a:defRPr>
            </a:pPr>
            <a:r>
              <a:rPr sz="3600" dirty="0">
                <a:solidFill>
                  <a:srgbClr val="FF7E18"/>
                </a:solidFill>
                <a:latin typeface="Memphis Bold"/>
                <a:cs typeface="Memphis Bold"/>
              </a:rPr>
              <a:t>Key aspects of </a:t>
            </a:r>
            <a:r>
              <a:rPr lang="en-US" sz="3600" dirty="0" smtClean="0">
                <a:solidFill>
                  <a:srgbClr val="FF7E18"/>
                </a:solidFill>
                <a:latin typeface="Memphis Bold"/>
                <a:cs typeface="Memphis Bold"/>
              </a:rPr>
              <a:t>I</a:t>
            </a:r>
            <a:r>
              <a:rPr sz="3600" dirty="0" smtClean="0">
                <a:solidFill>
                  <a:srgbClr val="FF7E18"/>
                </a:solidFill>
                <a:latin typeface="Memphis Bold"/>
                <a:cs typeface="Memphis Bold"/>
              </a:rPr>
              <a:t>nformal </a:t>
            </a:r>
            <a:r>
              <a:rPr lang="en-US" sz="3600" dirty="0" smtClean="0">
                <a:solidFill>
                  <a:srgbClr val="FF7E18"/>
                </a:solidFill>
                <a:latin typeface="Memphis Bold"/>
                <a:cs typeface="Memphis Bold"/>
              </a:rPr>
              <a:t>H</a:t>
            </a:r>
            <a:r>
              <a:rPr sz="3600" dirty="0" smtClean="0">
                <a:solidFill>
                  <a:srgbClr val="FF7E18"/>
                </a:solidFill>
                <a:latin typeface="Memphis Bold"/>
                <a:cs typeface="Memphis Bold"/>
              </a:rPr>
              <a:t>ousing </a:t>
            </a:r>
            <a:r>
              <a:rPr lang="en-US" sz="3600" dirty="0" smtClean="0">
                <a:solidFill>
                  <a:srgbClr val="FF7E18"/>
                </a:solidFill>
                <a:latin typeface="Memphis Bold"/>
                <a:cs typeface="Memphis Bold"/>
              </a:rPr>
              <a:t>D</a:t>
            </a:r>
            <a:r>
              <a:rPr sz="3600" dirty="0" smtClean="0">
                <a:solidFill>
                  <a:srgbClr val="FF7E18"/>
                </a:solidFill>
                <a:latin typeface="Memphis Bold"/>
                <a:cs typeface="Memphis Bold"/>
              </a:rPr>
              <a:t>evelopment</a:t>
            </a:r>
            <a:endParaRPr sz="3600" dirty="0">
              <a:solidFill>
                <a:srgbClr val="FF7E18"/>
              </a:solidFill>
              <a:latin typeface="Memphis Bold"/>
              <a:cs typeface="Memphis Bold"/>
            </a:endParaRPr>
          </a:p>
        </p:txBody>
      </p:sp>
      <p:sp>
        <p:nvSpPr>
          <p:cNvPr id="76" name="Shape 76"/>
          <p:cNvSpPr>
            <a:spLocks noGrp="1"/>
          </p:cNvSpPr>
          <p:nvPr>
            <p:ph type="body" idx="1"/>
          </p:nvPr>
        </p:nvSpPr>
        <p:spPr>
          <a:xfrm>
            <a:off x="457200" y="1600200"/>
            <a:ext cx="7924800" cy="4525963"/>
          </a:xfrm>
          <a:prstGeom prst="rect">
            <a:avLst/>
          </a:prstGeom>
        </p:spPr>
        <p:txBody>
          <a:bodyPr>
            <a:normAutofit/>
          </a:bodyPr>
          <a:lstStyle/>
          <a:p>
            <a:pPr marL="471487" lvl="0" indent="-471487">
              <a:spcBef>
                <a:spcPts val="500"/>
              </a:spcBef>
              <a:spcAft>
                <a:spcPts val="1200"/>
              </a:spcAft>
            </a:pPr>
            <a:r>
              <a:rPr sz="2000" dirty="0">
                <a:latin typeface="Myriad Pro"/>
                <a:ea typeface="Verdana Bold"/>
                <a:cs typeface="Myriad Pro"/>
                <a:sym typeface="Verdana Bold"/>
              </a:rPr>
              <a:t>Housing</a:t>
            </a:r>
            <a:r>
              <a:rPr sz="2000" dirty="0">
                <a:latin typeface="Myriad Pro"/>
                <a:cs typeface="Myriad Pro"/>
              </a:rPr>
              <a:t>: Of a wide variety of structures and quality, and different levels of </a:t>
            </a:r>
            <a:r>
              <a:rPr sz="2000" dirty="0" smtClean="0">
                <a:latin typeface="Myriad Pro"/>
                <a:cs typeface="Myriad Pro"/>
              </a:rPr>
              <a:t>poverty</a:t>
            </a:r>
            <a:r>
              <a:rPr lang="en-US" sz="2000" dirty="0" smtClean="0">
                <a:latin typeface="Myriad Pro"/>
                <a:cs typeface="Myriad Pro"/>
              </a:rPr>
              <a:t>, </a:t>
            </a:r>
            <a:r>
              <a:rPr sz="2000" dirty="0" smtClean="0">
                <a:latin typeface="Myriad Pro"/>
                <a:cs typeface="Myriad Pro"/>
              </a:rPr>
              <a:t>freedom </a:t>
            </a:r>
            <a:r>
              <a:rPr sz="2000" dirty="0">
                <a:latin typeface="Myriad Pro"/>
                <a:cs typeface="Myriad Pro"/>
              </a:rPr>
              <a:t>from housing regulations</a:t>
            </a:r>
          </a:p>
          <a:p>
            <a:pPr marL="471487" lvl="0" indent="-471487">
              <a:spcBef>
                <a:spcPts val="500"/>
              </a:spcBef>
              <a:spcAft>
                <a:spcPts val="1200"/>
              </a:spcAft>
            </a:pPr>
            <a:r>
              <a:rPr sz="2000" dirty="0">
                <a:latin typeface="Myriad Pro"/>
                <a:ea typeface="Verdana Bold"/>
                <a:cs typeface="Myriad Pro"/>
                <a:sym typeface="Verdana Bold"/>
              </a:rPr>
              <a:t>Infrastructure</a:t>
            </a:r>
            <a:r>
              <a:rPr sz="2000" dirty="0">
                <a:latin typeface="Myriad Pro"/>
                <a:cs typeface="Myriad Pro"/>
              </a:rPr>
              <a:t>: Where basic infrastructure is in place, it is often piecemeal, poorly planned and implemented</a:t>
            </a:r>
          </a:p>
          <a:p>
            <a:pPr marL="471487" lvl="0" indent="-471487">
              <a:spcBef>
                <a:spcPts val="500"/>
              </a:spcBef>
              <a:spcAft>
                <a:spcPts val="1200"/>
              </a:spcAft>
            </a:pPr>
            <a:r>
              <a:rPr sz="2000" dirty="0">
                <a:latin typeface="Myriad Pro"/>
                <a:ea typeface="Verdana Bold"/>
                <a:cs typeface="Myriad Pro"/>
                <a:sym typeface="Verdana Bold"/>
              </a:rPr>
              <a:t>Location</a:t>
            </a:r>
            <a:r>
              <a:rPr sz="2000" dirty="0">
                <a:latin typeface="Myriad Pro"/>
                <a:cs typeface="Myriad Pro"/>
              </a:rPr>
              <a:t>: Very important for the urban poor in relation to income earning opportunities – but often people are forced to squat on hazardous sites</a:t>
            </a:r>
          </a:p>
          <a:p>
            <a:pPr marL="471487" lvl="0" indent="-471487">
              <a:spcBef>
                <a:spcPts val="500"/>
              </a:spcBef>
              <a:spcAft>
                <a:spcPts val="1200"/>
              </a:spcAft>
            </a:pPr>
            <a:r>
              <a:rPr sz="2000" dirty="0">
                <a:latin typeface="Myriad Pro"/>
                <a:ea typeface="Verdana Bold"/>
                <a:cs typeface="Myriad Pro"/>
                <a:sym typeface="Verdana Bold"/>
              </a:rPr>
              <a:t>Land tenure</a:t>
            </a:r>
            <a:r>
              <a:rPr sz="2000" dirty="0">
                <a:latin typeface="Myriad Pro"/>
                <a:cs typeface="Myriad Pro"/>
              </a:rPr>
              <a:t>: One of the most serious problems faced by informal urban settlers – insecurity of tenure means that residents have little or no incentive to improve their housing </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8</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p:cNvSpPr>
          <p:nvPr>
            <p:ph type="title"/>
          </p:nvPr>
        </p:nvSpPr>
        <p:spPr>
          <a:xfrm>
            <a:off x="457200" y="779626"/>
            <a:ext cx="8229600" cy="584778"/>
          </a:xfrm>
          <a:prstGeom prst="rect">
            <a:avLst/>
          </a:prstGeom>
        </p:spPr>
        <p:txBody>
          <a:bodyPr lIns="0" tIns="0" rIns="0" bIns="0">
            <a:normAutofit/>
          </a:bodyPr>
          <a:lstStyle/>
          <a:p>
            <a:pPr lvl="0">
              <a:defRPr sz="1800" cap="none">
                <a:solidFill>
                  <a:srgbClr val="000000"/>
                </a:solidFill>
              </a:defRPr>
            </a:pPr>
            <a:r>
              <a:rPr sz="3600" dirty="0">
                <a:solidFill>
                  <a:srgbClr val="FF7E18"/>
                </a:solidFill>
                <a:latin typeface="Memphis Bold"/>
                <a:cs typeface="Memphis Bold"/>
              </a:rPr>
              <a:t>Women and </a:t>
            </a:r>
            <a:r>
              <a:rPr lang="en-US" sz="3600" dirty="0" smtClean="0">
                <a:solidFill>
                  <a:srgbClr val="FF7E18"/>
                </a:solidFill>
                <a:latin typeface="Memphis Bold"/>
                <a:cs typeface="Memphis Bold"/>
              </a:rPr>
              <a:t>L</a:t>
            </a:r>
            <a:r>
              <a:rPr sz="3600" dirty="0" smtClean="0">
                <a:solidFill>
                  <a:srgbClr val="FF7E18"/>
                </a:solidFill>
                <a:latin typeface="Memphis Bold"/>
                <a:cs typeface="Memphis Bold"/>
              </a:rPr>
              <a:t>ow</a:t>
            </a:r>
            <a:r>
              <a:rPr sz="3600" dirty="0">
                <a:solidFill>
                  <a:srgbClr val="FF7E18"/>
                </a:solidFill>
                <a:latin typeface="Memphis Bold"/>
                <a:cs typeface="Memphis Bold"/>
              </a:rPr>
              <a:t>-income </a:t>
            </a:r>
            <a:r>
              <a:rPr lang="en-US" sz="3600" dirty="0" smtClean="0">
                <a:solidFill>
                  <a:srgbClr val="FF7E18"/>
                </a:solidFill>
                <a:latin typeface="Memphis Bold"/>
                <a:cs typeface="Memphis Bold"/>
              </a:rPr>
              <a:t>H</a:t>
            </a:r>
            <a:r>
              <a:rPr sz="3600" dirty="0" smtClean="0">
                <a:solidFill>
                  <a:srgbClr val="FF7E18"/>
                </a:solidFill>
                <a:latin typeface="Memphis Bold"/>
                <a:cs typeface="Memphis Bold"/>
              </a:rPr>
              <a:t>ousing</a:t>
            </a:r>
            <a:endParaRPr sz="3600" dirty="0">
              <a:solidFill>
                <a:srgbClr val="FF7E18"/>
              </a:solidFill>
              <a:latin typeface="Memphis Bold"/>
              <a:cs typeface="Memphis Bold"/>
            </a:endParaRPr>
          </a:p>
        </p:txBody>
      </p:sp>
      <p:sp>
        <p:nvSpPr>
          <p:cNvPr id="80" name="Shape 80"/>
          <p:cNvSpPr>
            <a:spLocks noGrp="1"/>
          </p:cNvSpPr>
          <p:nvPr>
            <p:ph type="body" idx="1"/>
          </p:nvPr>
        </p:nvSpPr>
        <p:spPr>
          <a:xfrm>
            <a:off x="457200" y="1600200"/>
            <a:ext cx="8229600" cy="4525963"/>
          </a:xfrm>
          <a:prstGeom prst="rect">
            <a:avLst/>
          </a:prstGeom>
        </p:spPr>
        <p:txBody>
          <a:bodyPr/>
          <a:lstStyle/>
          <a:p>
            <a:pPr marL="0" lvl="6" indent="0">
              <a:spcBef>
                <a:spcPts val="600"/>
              </a:spcBef>
              <a:spcAft>
                <a:spcPts val="1800"/>
              </a:spcAft>
              <a:buSzTx/>
              <a:buNone/>
              <a:defRPr sz="1800"/>
            </a:pPr>
            <a:r>
              <a:rPr sz="2000" dirty="0" smtClean="0">
                <a:latin typeface="Myriad Pro"/>
                <a:cs typeface="Myriad Pro"/>
              </a:rPr>
              <a:t>‘</a:t>
            </a:r>
            <a:r>
              <a:rPr sz="2000" dirty="0">
                <a:latin typeface="Myriad Pro"/>
                <a:cs typeface="Myriad Pro"/>
              </a:rPr>
              <a:t>The full involvement of women is the best guarantee that any housing project will succeed.’</a:t>
            </a:r>
          </a:p>
          <a:p>
            <a:pPr lvl="0">
              <a:spcBef>
                <a:spcPts val="600"/>
              </a:spcBef>
              <a:buSzTx/>
              <a:buNone/>
            </a:pPr>
            <a:r>
              <a:rPr lang="en-US" sz="2000" b="1" i="1" dirty="0" smtClean="0">
                <a:latin typeface="Myriad Pro"/>
                <a:cs typeface="Myriad Pro"/>
              </a:rPr>
              <a:t>&gt;&gt;</a:t>
            </a:r>
            <a:r>
              <a:rPr sz="2000" b="1" i="1" dirty="0" smtClean="0">
                <a:latin typeface="Myriad Pro"/>
                <a:cs typeface="Myriad Pro"/>
              </a:rPr>
              <a:t>Question</a:t>
            </a:r>
            <a:r>
              <a:rPr sz="2000" b="1" i="1" dirty="0">
                <a:latin typeface="Myriad Pro"/>
                <a:cs typeface="Myriad Pro"/>
              </a:rPr>
              <a:t>: </a:t>
            </a:r>
            <a:endParaRPr lang="en-US" sz="2000" b="1" i="1" dirty="0" smtClean="0">
              <a:latin typeface="Myriad Pro"/>
              <a:cs typeface="Myriad Pro"/>
            </a:endParaRPr>
          </a:p>
          <a:p>
            <a:pPr lvl="0">
              <a:spcBef>
                <a:spcPts val="600"/>
              </a:spcBef>
              <a:buSzTx/>
              <a:buNone/>
            </a:pPr>
            <a:r>
              <a:rPr sz="2000" i="1" dirty="0" smtClean="0">
                <a:latin typeface="Myriad Pro"/>
                <a:cs typeface="Myriad Pro"/>
              </a:rPr>
              <a:t>Do </a:t>
            </a:r>
            <a:r>
              <a:rPr sz="2000" i="1" dirty="0">
                <a:latin typeface="Myriad Pro"/>
                <a:cs typeface="Myriad Pro"/>
              </a:rPr>
              <a:t>you agree with this statement – and for what reasons? </a:t>
            </a:r>
          </a:p>
        </p:txBody>
      </p:sp>
      <p:sp>
        <p:nvSpPr>
          <p:cNvPr id="5" name="Slide Number Placeholder 4"/>
          <p:cNvSpPr txBox="1">
            <a:spLocks/>
          </p:cNvSpPr>
          <p:nvPr/>
        </p:nvSpPr>
        <p:spPr>
          <a:xfrm>
            <a:off x="4391980" y="6434029"/>
            <a:ext cx="540060" cy="432047"/>
          </a:xfrm>
          <a:prstGeom prst="rect">
            <a:avLst/>
          </a:prstGeom>
          <a:solidFill>
            <a:srgbClr val="FF7E18"/>
          </a:solidFill>
          <a:ln>
            <a:noFill/>
          </a:ln>
        </p:spPr>
        <p:txBody>
          <a:bodyPr vert="horz" lIns="91440" tIns="45720" rIns="91440" bIns="45720" rtlCol="0" anchor="ctr"/>
          <a:lstStyle>
            <a:defPPr>
              <a:defRPr lang="en-US"/>
            </a:defPPr>
            <a:lvl1pPr marL="0" algn="r" defTabSz="914400" rtl="0" eaLnBrk="1" latinLnBrk="0" hangingPunct="1">
              <a:defRPr sz="1600" b="1"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4AD81AC-32C1-4FC2-98F2-991944DA9D89}" type="slidenum">
              <a:rPr lang="en-GB" sz="2000" b="0" smtClean="0">
                <a:solidFill>
                  <a:schemeClr val="tx1"/>
                </a:solidFill>
                <a:latin typeface="Myriad Pro"/>
                <a:cs typeface="Myriad Pro"/>
              </a:rPr>
              <a:pPr algn="ctr"/>
              <a:t>9</a:t>
            </a:fld>
            <a:endParaRPr lang="en-GB" sz="1200" b="0" dirty="0">
              <a:solidFill>
                <a:schemeClr val="tx1"/>
              </a:solidFill>
              <a:latin typeface="Myriad Pro"/>
              <a:cs typeface="Myriad Pro"/>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269</TotalTime>
  <Words>1844</Words>
  <Application>Microsoft Office PowerPoint</Application>
  <PresentationFormat>On-screen Show (4:3)</PresentationFormat>
  <Paragraphs>220</Paragraphs>
  <Slides>30</Slides>
  <Notes>0</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Default</vt:lpstr>
      <vt:lpstr>Custom Design</vt:lpstr>
      <vt:lpstr>PowerPoint Presentation</vt:lpstr>
      <vt:lpstr>Learning Outcomes</vt:lpstr>
      <vt:lpstr>Structure of the Module</vt:lpstr>
      <vt:lpstr>What is a Slum?</vt:lpstr>
      <vt:lpstr>Degrees of Deprivation</vt:lpstr>
      <vt:lpstr>When is an Urban Community a Slum?</vt:lpstr>
      <vt:lpstr>Slums and Informal Settlements: Why do They Exist?</vt:lpstr>
      <vt:lpstr>Key aspects of Informal Housing Development</vt:lpstr>
      <vt:lpstr>Women and Low-income Housing</vt:lpstr>
      <vt:lpstr>Women and Low-income Housing 2</vt:lpstr>
      <vt:lpstr>Gender Discrimination</vt:lpstr>
      <vt:lpstr>Right to Adequate Housing</vt:lpstr>
      <vt:lpstr>Right to Adequate Housing</vt:lpstr>
      <vt:lpstr>Approaches to Low-income Housing</vt:lpstr>
      <vt:lpstr>1. On-site Upgrading: Definition</vt:lpstr>
      <vt:lpstr>On-site Upgrading: Best Option?</vt:lpstr>
      <vt:lpstr>On-site Upgrading: An Argument Against</vt:lpstr>
      <vt:lpstr>The Question of Standards</vt:lpstr>
      <vt:lpstr>Principles of Successful Upgrading</vt:lpstr>
      <vt:lpstr>Stages of Upgrading Projects</vt:lpstr>
      <vt:lpstr>2. Resettlement on Suitable Land</vt:lpstr>
      <vt:lpstr>Participatory Management of the Resettlement Process </vt:lpstr>
      <vt:lpstr>3. Government-Led New Public housing</vt:lpstr>
      <vt:lpstr>4. Sites-And-Services and Incremental Land Development</vt:lpstr>
      <vt:lpstr>Benefits of Sites-And-Services (S.A.S) Schemes</vt:lpstr>
      <vt:lpstr>Ways to Better S.A.S Schemes</vt:lpstr>
      <vt:lpstr>5. City-wide Housing Strategies</vt:lpstr>
      <vt:lpstr>Scaling up City-wide:  What is Needed? (1)</vt:lpstr>
      <vt:lpstr>Scaling up city-wide:  What is Needed? (2)</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INCOME HOUSING</dc:title>
  <dc:creator>Kristina Eisele</dc:creator>
  <cp:lastModifiedBy>Kristina Eisele</cp:lastModifiedBy>
  <cp:revision>49</cp:revision>
  <dcterms:modified xsi:type="dcterms:W3CDTF">2015-06-18T12:34:16Z</dcterms:modified>
</cp:coreProperties>
</file>