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6"/>
  </p:notesMasterIdLst>
  <p:sldIdLst>
    <p:sldId id="288" r:id="rId2"/>
    <p:sldId id="307" r:id="rId3"/>
    <p:sldId id="306" r:id="rId4"/>
    <p:sldId id="286" r:id="rId5"/>
    <p:sldId id="275" r:id="rId6"/>
    <p:sldId id="289" r:id="rId7"/>
    <p:sldId id="310" r:id="rId8"/>
    <p:sldId id="290" r:id="rId9"/>
    <p:sldId id="311" r:id="rId10"/>
    <p:sldId id="292" r:id="rId11"/>
    <p:sldId id="309" r:id="rId12"/>
    <p:sldId id="293" r:id="rId13"/>
    <p:sldId id="294" r:id="rId14"/>
    <p:sldId id="295" r:id="rId15"/>
    <p:sldId id="296" r:id="rId16"/>
    <p:sldId id="297" r:id="rId17"/>
    <p:sldId id="298" r:id="rId18"/>
    <p:sldId id="299" r:id="rId19"/>
    <p:sldId id="300" r:id="rId20"/>
    <p:sldId id="301" r:id="rId21"/>
    <p:sldId id="302" r:id="rId22"/>
    <p:sldId id="303" r:id="rId23"/>
    <p:sldId id="274" r:id="rId24"/>
    <p:sldId id="276" r:id="rId25"/>
    <p:sldId id="305" r:id="rId26"/>
    <p:sldId id="277" r:id="rId27"/>
    <p:sldId id="278" r:id="rId28"/>
    <p:sldId id="280" r:id="rId29"/>
    <p:sldId id="281" r:id="rId30"/>
    <p:sldId id="282" r:id="rId31"/>
    <p:sldId id="283" r:id="rId32"/>
    <p:sldId id="284" r:id="rId33"/>
    <p:sldId id="285" r:id="rId34"/>
    <p:sldId id="30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5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varScale="1">
        <p:scale>
          <a:sx n="185" d="100"/>
          <a:sy n="185" d="100"/>
        </p:scale>
        <p:origin x="-253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3A2D3-CECD-4E8A-9120-5866644579B1}" type="datetimeFigureOut">
              <a:rPr lang="en-GB" smtClean="0"/>
              <a:pPr/>
              <a:t>4/22/15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A6359-D9E2-4030-AA8E-F8E569F4AD59}" type="slidenum">
              <a:rPr lang="en-GB" smtClean="0"/>
              <a:pPr/>
              <a:t>‹#›</a:t>
            </a:fld>
            <a:endParaRPr lang="en-GB"/>
          </a:p>
        </p:txBody>
      </p:sp>
    </p:spTree>
    <p:extLst>
      <p:ext uri="{BB962C8B-B14F-4D97-AF65-F5344CB8AC3E}">
        <p14:creationId xmlns:p14="http://schemas.microsoft.com/office/powerpoint/2010/main" val="153243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A6359-D9E2-4030-AA8E-F8E569F4AD59}" type="slidenum">
              <a:rPr lang="en-GB" smtClean="0"/>
              <a:pPr/>
              <a:t>1</a:t>
            </a:fld>
            <a:endParaRPr lang="en-GB"/>
          </a:p>
        </p:txBody>
      </p:sp>
    </p:spTree>
    <p:extLst>
      <p:ext uri="{BB962C8B-B14F-4D97-AF65-F5344CB8AC3E}">
        <p14:creationId xmlns:p14="http://schemas.microsoft.com/office/powerpoint/2010/main" val="1128659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AD81AC-32C1-4FC2-98F2-991944DA9D89}" type="slidenum">
              <a:rPr lang="en-GB" smtClean="0"/>
              <a:pPr/>
              <a:t>‹#›</a:t>
            </a:fld>
            <a:endParaRPr lang="en-GB"/>
          </a:p>
        </p:txBody>
      </p:sp>
    </p:spTree>
    <p:extLst>
      <p:ext uri="{BB962C8B-B14F-4D97-AF65-F5344CB8AC3E}">
        <p14:creationId xmlns:p14="http://schemas.microsoft.com/office/powerpoint/2010/main" val="292934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AD81AC-32C1-4FC2-98F2-991944DA9D89}" type="slidenum">
              <a:rPr lang="en-GB" smtClean="0"/>
              <a:pPr/>
              <a:t>‹#›</a:t>
            </a:fld>
            <a:endParaRPr lang="en-GB"/>
          </a:p>
        </p:txBody>
      </p:sp>
      <p:cxnSp>
        <p:nvCxnSpPr>
          <p:cNvPr id="7" name="Straight Connector 6"/>
          <p:cNvCxnSpPr/>
          <p:nvPr/>
        </p:nvCxnSpPr>
        <p:spPr>
          <a:xfrm>
            <a:off x="467544" y="1412776"/>
            <a:ext cx="820891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298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767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9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562768" y="6447610"/>
            <a:ext cx="1016574" cy="365125"/>
          </a:xfrm>
          <a:prstGeom prst="rect">
            <a:avLst/>
          </a:prstGeom>
        </p:spPr>
        <p:txBody>
          <a:bodyPr vert="horz" lIns="91440" tIns="45720" rIns="91440" bIns="45720" rtlCol="0" anchor="ctr"/>
          <a:lstStyle>
            <a:lvl1pPr algn="r">
              <a:defRPr sz="1200">
                <a:solidFill>
                  <a:srgbClr val="FFFFFF"/>
                </a:solidFill>
                <a:latin typeface="Arial"/>
                <a:cs typeface="Arial"/>
              </a:defRPr>
            </a:lvl1pPr>
          </a:lstStyle>
          <a:p>
            <a:endParaRPr lang="en-GB"/>
          </a:p>
        </p:txBody>
      </p:sp>
      <p:sp>
        <p:nvSpPr>
          <p:cNvPr id="5" name="Footer Placeholder 4"/>
          <p:cNvSpPr>
            <a:spLocks noGrp="1"/>
          </p:cNvSpPr>
          <p:nvPr>
            <p:ph type="ftr" sz="quarter" idx="3"/>
          </p:nvPr>
        </p:nvSpPr>
        <p:spPr>
          <a:xfrm>
            <a:off x="1579341" y="6447610"/>
            <a:ext cx="3429001" cy="365125"/>
          </a:xfrm>
          <a:prstGeom prst="rect">
            <a:avLst/>
          </a:prstGeom>
        </p:spPr>
        <p:txBody>
          <a:bodyPr vert="horz" lIns="91440" tIns="45720" rIns="91440" bIns="45720" rtlCol="0" anchor="ctr"/>
          <a:lstStyle>
            <a:lvl1pPr algn="l">
              <a:defRPr sz="1200">
                <a:solidFill>
                  <a:srgbClr val="FFFFFF"/>
                </a:solidFill>
                <a:latin typeface="Arial"/>
                <a:cs typeface="Arial"/>
              </a:defRPr>
            </a:lvl1pPr>
          </a:lstStyle>
          <a:p>
            <a:endParaRPr lang="en-GB"/>
          </a:p>
        </p:txBody>
      </p:sp>
      <p:sp>
        <p:nvSpPr>
          <p:cNvPr id="6" name="Slide Number Placeholder 5"/>
          <p:cNvSpPr>
            <a:spLocks noGrp="1"/>
          </p:cNvSpPr>
          <p:nvPr>
            <p:ph type="sldNum" sz="quarter" idx="4"/>
          </p:nvPr>
        </p:nvSpPr>
        <p:spPr>
          <a:xfrm>
            <a:off x="1" y="6447610"/>
            <a:ext cx="562766" cy="365125"/>
          </a:xfrm>
          <a:prstGeom prst="rect">
            <a:avLst/>
          </a:prstGeom>
        </p:spPr>
        <p:txBody>
          <a:bodyPr vert="horz" lIns="91440" tIns="45720" rIns="91440" bIns="45720" rtlCol="0" anchor="ctr"/>
          <a:lstStyle>
            <a:lvl1pPr algn="r">
              <a:defRPr sz="1600" b="1">
                <a:solidFill>
                  <a:schemeClr val="bg1"/>
                </a:solidFill>
                <a:latin typeface="Arial"/>
                <a:cs typeface="Arial"/>
              </a:defRPr>
            </a:lvl1pPr>
          </a:lstStyle>
          <a:p>
            <a:fld id="{C4AD81AC-32C1-4FC2-98F2-991944DA9D89}" type="slidenum">
              <a:rPr lang="en-GB" smtClean="0"/>
              <a:pPr/>
              <a:t>‹#›</a:t>
            </a:fld>
            <a:endParaRPr lang="en-GB"/>
          </a:p>
        </p:txBody>
      </p:sp>
    </p:spTree>
    <p:extLst>
      <p:ext uri="{BB962C8B-B14F-4D97-AF65-F5344CB8AC3E}">
        <p14:creationId xmlns:p14="http://schemas.microsoft.com/office/powerpoint/2010/main" val="335186623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55" r:id="rId3"/>
  </p:sldLayoutIdLst>
  <p:hf hdr="0" ftr="0" dt="0"/>
  <p:txStyles>
    <p:titleStyle>
      <a:lvl1pPr algn="l" defTabSz="457200" rtl="0" eaLnBrk="1" latinLnBrk="0" hangingPunct="1">
        <a:spcBef>
          <a:spcPct val="0"/>
        </a:spcBef>
        <a:buNone/>
        <a:defRPr sz="3200" b="1" kern="1200" cap="all">
          <a:solidFill>
            <a:srgbClr val="1897D3"/>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800" b="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1800" b="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0"/>
            <a:ext cx="5340267" cy="6858738"/>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Patterns of Urbanization</a:t>
            </a:r>
          </a:p>
        </p:txBody>
      </p:sp>
      <p:sp>
        <p:nvSpPr>
          <p:cNvPr id="4" name="Content Placeholder 3"/>
          <p:cNvSpPr>
            <a:spLocks noGrp="1"/>
          </p:cNvSpPr>
          <p:nvPr>
            <p:ph idx="4294967295"/>
          </p:nvPr>
        </p:nvSpPr>
        <p:spPr>
          <a:xfrm>
            <a:off x="467544" y="1557338"/>
            <a:ext cx="8496300" cy="4535487"/>
          </a:xfrm>
          <a:prstGeom prst="rect">
            <a:avLst/>
          </a:prstGeom>
        </p:spPr>
        <p:txBody>
          <a:bodyPr>
            <a:noAutofit/>
          </a:bodyPr>
          <a:lstStyle/>
          <a:p>
            <a:pPr>
              <a:spcAft>
                <a:spcPts val="1200"/>
              </a:spcAft>
            </a:pPr>
            <a:r>
              <a:rPr lang="en-GB" sz="2000" dirty="0" smtClean="0">
                <a:latin typeface="Myriad Pro"/>
                <a:cs typeface="Myriad Pro"/>
              </a:rPr>
              <a:t>African cities are growing more as a natural population growth process rather than because of rural-urban migration</a:t>
            </a:r>
          </a:p>
          <a:p>
            <a:pPr>
              <a:spcAft>
                <a:spcPts val="1200"/>
              </a:spcAft>
            </a:pPr>
            <a:r>
              <a:rPr lang="en-GB" sz="2000" dirty="0" smtClean="0">
                <a:latin typeface="Myriad Pro"/>
                <a:cs typeface="Myriad Pro"/>
              </a:rPr>
              <a:t>There are few mega-cities in Africa </a:t>
            </a:r>
          </a:p>
          <a:p>
            <a:pPr>
              <a:spcAft>
                <a:spcPts val="1200"/>
              </a:spcAft>
            </a:pPr>
            <a:r>
              <a:rPr lang="en-GB" sz="2000" dirty="0" smtClean="0">
                <a:latin typeface="Myriad Pro"/>
                <a:cs typeface="Myriad Pro"/>
              </a:rPr>
              <a:t>Majority of African urban population resides in cities with less than one million</a:t>
            </a:r>
          </a:p>
          <a:p>
            <a:pPr>
              <a:spcAft>
                <a:spcPts val="1200"/>
              </a:spcAft>
            </a:pPr>
            <a:r>
              <a:rPr lang="en-GB" sz="2000" dirty="0" smtClean="0">
                <a:latin typeface="Myriad Pro"/>
                <a:cs typeface="Myriad Pro"/>
              </a:rPr>
              <a:t>New forms of urban settlements include</a:t>
            </a:r>
            <a:r>
              <a:rPr lang="en-GB" sz="2000" dirty="0">
                <a:latin typeface="Myriad Pro"/>
                <a:cs typeface="Myriad Pro"/>
              </a:rPr>
              <a:t> </a:t>
            </a:r>
            <a:r>
              <a:rPr lang="en-GB" sz="2000" dirty="0" smtClean="0">
                <a:latin typeface="Myriad Pro"/>
                <a:cs typeface="Myriad Pro"/>
              </a:rPr>
              <a:t>mega regions, </a:t>
            </a:r>
            <a:r>
              <a:rPr lang="en-GB" sz="2000" dirty="0">
                <a:latin typeface="Myriad Pro"/>
                <a:cs typeface="Myriad Pro"/>
              </a:rPr>
              <a:t>u</a:t>
            </a:r>
            <a:r>
              <a:rPr lang="en-GB" sz="2000" dirty="0" smtClean="0">
                <a:latin typeface="Myriad Pro"/>
                <a:cs typeface="Myriad Pro"/>
              </a:rPr>
              <a:t>rban corridors, and city regions</a:t>
            </a: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10</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National </a:t>
            </a:r>
            <a:r>
              <a:rPr lang="en-GB" b="0" cap="none" dirty="0" smtClean="0">
                <a:solidFill>
                  <a:srgbClr val="1D357D"/>
                </a:solidFill>
                <a:latin typeface="Memphis Bold"/>
                <a:cs typeface="Memphis Bold"/>
              </a:rPr>
              <a:t>Urbanization Policy</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lstStyle/>
          <a:p>
            <a:pPr>
              <a:spcAft>
                <a:spcPts val="1200"/>
              </a:spcAft>
            </a:pPr>
            <a:r>
              <a:rPr lang="en-GB" sz="2000" dirty="0" smtClean="0">
                <a:latin typeface="Myriad Pro"/>
                <a:cs typeface="Myriad Pro"/>
              </a:rPr>
              <a:t>National policies refer to prevailing and intended patterns of urbanization – networks of cities, towns and rural settlements and their respective functions </a:t>
            </a:r>
            <a:endParaRPr lang="en-GB" sz="2000" dirty="0">
              <a:latin typeface="Myriad Pro"/>
              <a:cs typeface="Myriad Pro"/>
            </a:endParaRPr>
          </a:p>
          <a:p>
            <a:pPr>
              <a:spcAft>
                <a:spcPts val="1200"/>
              </a:spcAft>
            </a:pPr>
            <a:r>
              <a:rPr lang="en-GB" sz="2000" dirty="0" smtClean="0">
                <a:latin typeface="Myriad Pro"/>
                <a:cs typeface="Myriad Pro"/>
              </a:rPr>
              <a:t>City specific policies refer to intended developments in infrastructure, housing and services – in relation to national urbanization policies</a:t>
            </a:r>
            <a:endParaRPr lang="en-GB" dirty="0"/>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11</a:t>
            </a:fld>
            <a:endParaRPr lang="en-GB" sz="1200" b="0" dirty="0">
              <a:latin typeface="Myriad Pro"/>
              <a:cs typeface="Myriad Pro"/>
            </a:endParaRPr>
          </a:p>
        </p:txBody>
      </p:sp>
    </p:spTree>
    <p:extLst>
      <p:ext uri="{BB962C8B-B14F-4D97-AF65-F5344CB8AC3E}">
        <p14:creationId xmlns:p14="http://schemas.microsoft.com/office/powerpoint/2010/main" val="14609830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Drivers of Urbanization 1</a:t>
            </a:r>
          </a:p>
        </p:txBody>
      </p:sp>
      <p:sp>
        <p:nvSpPr>
          <p:cNvPr id="4" name="Content Placeholder 3"/>
          <p:cNvSpPr>
            <a:spLocks noGrp="1"/>
          </p:cNvSpPr>
          <p:nvPr>
            <p:ph idx="4294967295"/>
          </p:nvPr>
        </p:nvSpPr>
        <p:spPr>
          <a:xfrm>
            <a:off x="467544" y="1600200"/>
            <a:ext cx="8147050" cy="4525963"/>
          </a:xfrm>
          <a:prstGeom prst="rect">
            <a:avLst/>
          </a:prstGeom>
        </p:spPr>
        <p:txBody>
          <a:bodyPr>
            <a:normAutofit/>
          </a:bodyPr>
          <a:lstStyle/>
          <a:p>
            <a:pPr>
              <a:spcAft>
                <a:spcPts val="1200"/>
              </a:spcAft>
              <a:buNone/>
            </a:pPr>
            <a:r>
              <a:rPr lang="en-GB" sz="2000" dirty="0" smtClean="0">
                <a:latin typeface="Myriad Pro"/>
                <a:cs typeface="Myriad Pro"/>
              </a:rPr>
              <a:t>Pull factors include:</a:t>
            </a:r>
          </a:p>
          <a:p>
            <a:pPr>
              <a:spcAft>
                <a:spcPts val="1200"/>
              </a:spcAft>
            </a:pPr>
            <a:r>
              <a:rPr lang="en-GB" sz="2000" dirty="0">
                <a:latin typeface="Myriad Pro"/>
                <a:cs typeface="Myriad Pro"/>
              </a:rPr>
              <a:t>Job opportunities</a:t>
            </a:r>
          </a:p>
          <a:p>
            <a:pPr>
              <a:spcAft>
                <a:spcPts val="1200"/>
              </a:spcAft>
            </a:pPr>
            <a:r>
              <a:rPr lang="en-GB" sz="2000" dirty="0">
                <a:latin typeface="Myriad Pro"/>
                <a:cs typeface="Myriad Pro"/>
              </a:rPr>
              <a:t>Business opportunities – economies of scale</a:t>
            </a:r>
          </a:p>
          <a:p>
            <a:pPr>
              <a:spcAft>
                <a:spcPts val="1200"/>
              </a:spcAft>
            </a:pPr>
            <a:r>
              <a:rPr lang="en-GB" sz="2000" dirty="0">
                <a:latin typeface="Myriad Pro"/>
                <a:cs typeface="Myriad Pro"/>
              </a:rPr>
              <a:t>Proximity to administrative agencies</a:t>
            </a:r>
          </a:p>
          <a:p>
            <a:pPr>
              <a:spcAft>
                <a:spcPts val="1200"/>
              </a:spcAft>
            </a:pPr>
            <a:r>
              <a:rPr lang="en-GB" sz="2000" dirty="0">
                <a:latin typeface="Myriad Pro"/>
                <a:cs typeface="Myriad Pro"/>
              </a:rPr>
              <a:t>Better provision of services – education, health, water and so on</a:t>
            </a:r>
          </a:p>
          <a:p>
            <a:pPr>
              <a:spcAft>
                <a:spcPts val="1200"/>
              </a:spcAft>
            </a:pPr>
            <a:r>
              <a:rPr lang="en-GB" sz="2000" dirty="0">
                <a:latin typeface="Myriad Pro"/>
                <a:cs typeface="Myriad Pro"/>
              </a:rPr>
              <a:t>More entertainment </a:t>
            </a:r>
          </a:p>
          <a:p>
            <a:endParaRPr lang="en-GB" dirty="0"/>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12</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Drivers of Urbanization 2</a:t>
            </a:r>
          </a:p>
        </p:txBody>
      </p:sp>
      <p:sp>
        <p:nvSpPr>
          <p:cNvPr id="4" name="Content Placeholder 3"/>
          <p:cNvSpPr>
            <a:spLocks noGrp="1"/>
          </p:cNvSpPr>
          <p:nvPr>
            <p:ph idx="4294967295"/>
          </p:nvPr>
        </p:nvSpPr>
        <p:spPr>
          <a:xfrm>
            <a:off x="467544" y="1628775"/>
            <a:ext cx="8207375" cy="4752975"/>
          </a:xfrm>
          <a:prstGeom prst="rect">
            <a:avLst/>
          </a:prstGeom>
        </p:spPr>
        <p:txBody>
          <a:bodyPr>
            <a:normAutofit/>
          </a:bodyPr>
          <a:lstStyle/>
          <a:p>
            <a:pPr>
              <a:spcAft>
                <a:spcPts val="1200"/>
              </a:spcAft>
              <a:buNone/>
            </a:pPr>
            <a:r>
              <a:rPr lang="en-GB" sz="2000" dirty="0">
                <a:latin typeface="Myriad Pro"/>
                <a:cs typeface="Myriad Pro"/>
              </a:rPr>
              <a:t>Push factors include:</a:t>
            </a:r>
          </a:p>
          <a:p>
            <a:pPr>
              <a:spcAft>
                <a:spcPts val="1200"/>
              </a:spcAft>
            </a:pPr>
            <a:r>
              <a:rPr lang="en-GB" sz="2000" dirty="0" smtClean="0">
                <a:latin typeface="Myriad Pro"/>
                <a:cs typeface="Myriad Pro"/>
              </a:rPr>
              <a:t>Natural </a:t>
            </a:r>
            <a:r>
              <a:rPr lang="en-GB" sz="2000" dirty="0">
                <a:latin typeface="Myriad Pro"/>
                <a:cs typeface="Myriad Pro"/>
              </a:rPr>
              <a:t>disasters </a:t>
            </a:r>
          </a:p>
          <a:p>
            <a:pPr>
              <a:spcAft>
                <a:spcPts val="1200"/>
              </a:spcAft>
            </a:pPr>
            <a:r>
              <a:rPr lang="en-GB" sz="2000" dirty="0">
                <a:latin typeface="Myriad Pro"/>
                <a:cs typeface="Myriad Pro"/>
              </a:rPr>
              <a:t>Conflicts</a:t>
            </a:r>
          </a:p>
          <a:p>
            <a:pPr>
              <a:spcAft>
                <a:spcPts val="1200"/>
              </a:spcAft>
            </a:pPr>
            <a:r>
              <a:rPr lang="en-GB" sz="2000" dirty="0">
                <a:latin typeface="Myriad Pro"/>
                <a:cs typeface="Myriad Pro"/>
              </a:rPr>
              <a:t>Restrictive family, community, rural lifestyle</a:t>
            </a:r>
          </a:p>
          <a:p>
            <a:pPr>
              <a:spcAft>
                <a:spcPts val="1200"/>
              </a:spcAft>
            </a:pPr>
            <a:r>
              <a:rPr lang="en-GB" sz="2000" dirty="0">
                <a:latin typeface="Myriad Pro"/>
                <a:cs typeface="Myriad Pro"/>
              </a:rPr>
              <a:t>Family pressure to find city jobs</a:t>
            </a:r>
          </a:p>
          <a:p>
            <a:pPr>
              <a:spcAft>
                <a:spcPts val="1200"/>
              </a:spcAft>
            </a:pPr>
            <a:r>
              <a:rPr lang="en-GB" sz="2000" dirty="0">
                <a:latin typeface="Myriad Pro"/>
                <a:cs typeface="Myriad Pro"/>
              </a:rPr>
              <a:t>Evictions – when leaders expel young individuals or groups from the </a:t>
            </a:r>
            <a:r>
              <a:rPr lang="en-GB" sz="2000" dirty="0" smtClean="0">
                <a:latin typeface="Myriad Pro"/>
                <a:cs typeface="Myriad Pro"/>
              </a:rPr>
              <a:t>community</a:t>
            </a:r>
            <a:endParaRPr lang="en-GB" sz="2000" dirty="0">
              <a:latin typeface="Myriad Pro"/>
              <a:cs typeface="Myriad Pro"/>
            </a:endParaRP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13</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47477"/>
            <a:ext cx="7762056" cy="549275"/>
          </a:xfrm>
          <a:prstGeom prst="rect">
            <a:avLst/>
          </a:prstGeom>
        </p:spPr>
        <p:txBody>
          <a:bodyPr/>
          <a:lstStyle/>
          <a:p>
            <a:r>
              <a:rPr lang="en-GB" b="0" cap="none" dirty="0">
                <a:solidFill>
                  <a:srgbClr val="1D357D"/>
                </a:solidFill>
                <a:latin typeface="Memphis Bold"/>
                <a:cs typeface="Memphis Bold"/>
              </a:rPr>
              <a:t>Urbanization and Economic Prosperity</a:t>
            </a:r>
          </a:p>
        </p:txBody>
      </p:sp>
      <p:sp>
        <p:nvSpPr>
          <p:cNvPr id="4" name="Content Placeholder 3"/>
          <p:cNvSpPr>
            <a:spLocks noGrp="1"/>
          </p:cNvSpPr>
          <p:nvPr>
            <p:ph idx="4294967295"/>
          </p:nvPr>
        </p:nvSpPr>
        <p:spPr>
          <a:xfrm>
            <a:off x="467544" y="1600200"/>
            <a:ext cx="7823969" cy="4525963"/>
          </a:xfrm>
          <a:prstGeom prst="rect">
            <a:avLst/>
          </a:prstGeom>
        </p:spPr>
        <p:txBody>
          <a:bodyPr>
            <a:normAutofit/>
          </a:bodyPr>
          <a:lstStyle/>
          <a:p>
            <a:pPr marL="0" indent="0">
              <a:spcAft>
                <a:spcPts val="1800"/>
              </a:spcAft>
              <a:buNone/>
            </a:pPr>
            <a:r>
              <a:rPr lang="en-GB" sz="2000" dirty="0" smtClean="0">
                <a:latin typeface="Myriad Pro"/>
                <a:cs typeface="Myriad Pro"/>
              </a:rPr>
              <a:t>‘It </a:t>
            </a:r>
            <a:r>
              <a:rPr lang="en-GB" sz="2000" dirty="0">
                <a:latin typeface="Myriad Pro"/>
                <a:cs typeface="Myriad Pro"/>
              </a:rPr>
              <a:t>may be true that economic prosperity is associated with </a:t>
            </a:r>
            <a:r>
              <a:rPr lang="en-GB" sz="2000" dirty="0" smtClean="0">
                <a:latin typeface="Myriad Pro"/>
                <a:cs typeface="Myriad Pro"/>
              </a:rPr>
              <a:t>higher rates </a:t>
            </a:r>
            <a:r>
              <a:rPr lang="en-GB" sz="2000" dirty="0">
                <a:latin typeface="Myriad Pro"/>
                <a:cs typeface="Myriad Pro"/>
              </a:rPr>
              <a:t>of urbanization, but in Africa this correlation has never really been present. It is only during the past five years or so that the link between economic performance and urbanization has started to manifest itself.</a:t>
            </a:r>
            <a:r>
              <a:rPr lang="en-GB" sz="2000" dirty="0" smtClean="0">
                <a:latin typeface="Myriad Pro"/>
                <a:cs typeface="Myriad Pro"/>
              </a:rPr>
              <a:t>’</a:t>
            </a:r>
            <a:endParaRPr lang="en-GB" sz="2000" dirty="0">
              <a:latin typeface="Myriad Pro"/>
              <a:cs typeface="Myriad Pro"/>
            </a:endParaRPr>
          </a:p>
          <a:p>
            <a:pPr marL="0" lvl="2" indent="0">
              <a:buNone/>
            </a:pPr>
            <a:r>
              <a:rPr lang="en-GB" sz="2000" b="1" i="1" dirty="0" smtClean="0">
                <a:latin typeface="Myriad Pro"/>
                <a:cs typeface="Myriad Pro"/>
              </a:rPr>
              <a:t>&gt;&gt; Question:</a:t>
            </a:r>
          </a:p>
          <a:p>
            <a:pPr marL="0" lvl="2" indent="0">
              <a:buNone/>
            </a:pPr>
            <a:r>
              <a:rPr lang="en-GB" sz="2000" i="1" dirty="0" smtClean="0">
                <a:latin typeface="Myriad Pro"/>
                <a:cs typeface="Myriad Pro"/>
              </a:rPr>
              <a:t>Are </a:t>
            </a:r>
            <a:r>
              <a:rPr lang="en-GB" sz="2000" i="1" dirty="0">
                <a:latin typeface="Myriad Pro"/>
                <a:cs typeface="Myriad Pro"/>
              </a:rPr>
              <a:t>these valid assessments?</a:t>
            </a: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14</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20688"/>
            <a:ext cx="8435975" cy="549275"/>
          </a:xfrm>
          <a:prstGeom prst="rect">
            <a:avLst/>
          </a:prstGeom>
        </p:spPr>
        <p:txBody>
          <a:bodyPr/>
          <a:lstStyle/>
          <a:p>
            <a:r>
              <a:rPr lang="en-GB" b="0" cap="none" dirty="0">
                <a:solidFill>
                  <a:srgbClr val="1D357D"/>
                </a:solidFill>
                <a:latin typeface="Memphis Bold"/>
                <a:cs typeface="Memphis Bold"/>
              </a:rPr>
              <a:t>Consequences of Poor </a:t>
            </a:r>
            <a:r>
              <a:rPr lang="en-GB" b="0" cap="none" dirty="0" smtClean="0">
                <a:solidFill>
                  <a:srgbClr val="1D357D"/>
                </a:solidFill>
                <a:latin typeface="Memphis Bold"/>
                <a:cs typeface="Memphis Bold"/>
              </a:rPr>
              <a:t>Urban Management</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353425" cy="4525963"/>
          </a:xfrm>
          <a:prstGeom prst="rect">
            <a:avLst/>
          </a:prstGeom>
        </p:spPr>
        <p:txBody>
          <a:bodyPr>
            <a:normAutofit/>
          </a:bodyPr>
          <a:lstStyle/>
          <a:p>
            <a:pPr>
              <a:spcAft>
                <a:spcPts val="1200"/>
              </a:spcAft>
            </a:pPr>
            <a:r>
              <a:rPr lang="en-GB" sz="2000" dirty="0">
                <a:latin typeface="Myriad Pro"/>
                <a:cs typeface="Myriad Pro"/>
              </a:rPr>
              <a:t>Six out of 10 urban dwellers in Africa are slum dwellers </a:t>
            </a:r>
          </a:p>
          <a:p>
            <a:pPr>
              <a:spcAft>
                <a:spcPts val="1200"/>
              </a:spcAft>
            </a:pPr>
            <a:r>
              <a:rPr lang="en-GB" sz="2000" dirty="0">
                <a:latin typeface="Myriad Pro"/>
                <a:cs typeface="Myriad Pro"/>
              </a:rPr>
              <a:t>27% of them live in slum conditions of severe deficiency</a:t>
            </a:r>
          </a:p>
          <a:p>
            <a:pPr>
              <a:spcAft>
                <a:spcPts val="1200"/>
              </a:spcAft>
            </a:pPr>
            <a:r>
              <a:rPr lang="en-GB" sz="2000" dirty="0">
                <a:latin typeface="Myriad Pro"/>
                <a:cs typeface="Myriad Pro"/>
              </a:rPr>
              <a:t>Informal activities account for 93% of all new jobs and 61% of urban employment in Africa</a:t>
            </a:r>
          </a:p>
          <a:p>
            <a:pPr>
              <a:spcAft>
                <a:spcPts val="1800"/>
              </a:spcAft>
            </a:pPr>
            <a:r>
              <a:rPr lang="en-GB" sz="2000" dirty="0">
                <a:latin typeface="Myriad Pro"/>
                <a:cs typeface="Myriad Pro"/>
              </a:rPr>
              <a:t>Urban poverty is growing four times faster than rural poverty </a:t>
            </a:r>
            <a:endParaRPr lang="en-GB" sz="2000" dirty="0" smtClean="0">
              <a:latin typeface="Myriad Pro"/>
              <a:cs typeface="Myriad Pro"/>
            </a:endParaRPr>
          </a:p>
          <a:p>
            <a:pPr marL="342900" lvl="2" indent="-342900">
              <a:buNone/>
            </a:pPr>
            <a:r>
              <a:rPr lang="en-GB" sz="2000" b="1" i="1" dirty="0">
                <a:latin typeface="Myriad Pro"/>
                <a:cs typeface="Myriad Pro"/>
              </a:rPr>
              <a:t>&gt;&gt; Question</a:t>
            </a:r>
            <a:r>
              <a:rPr lang="en-GB" sz="2000" b="1" i="1" dirty="0" smtClean="0">
                <a:latin typeface="Myriad Pro"/>
                <a:cs typeface="Myriad Pro"/>
              </a:rPr>
              <a:t>:</a:t>
            </a:r>
            <a:r>
              <a:rPr lang="en-GB" sz="2000" i="1" dirty="0" smtClean="0"/>
              <a:t>	</a:t>
            </a:r>
          </a:p>
          <a:p>
            <a:pPr marL="0" lvl="2" indent="0">
              <a:buNone/>
            </a:pPr>
            <a:r>
              <a:rPr lang="en-GB" sz="2000" i="1" dirty="0">
                <a:latin typeface="Myriad Pro"/>
                <a:cs typeface="Myriad Pro"/>
              </a:rPr>
              <a:t>What is a slum?				</a:t>
            </a:r>
          </a:p>
          <a:p>
            <a:pPr marL="0" lvl="2" indent="0">
              <a:buNone/>
            </a:pPr>
            <a:r>
              <a:rPr lang="en-GB" sz="2000" i="1" dirty="0">
                <a:latin typeface="Myriad Pro"/>
                <a:cs typeface="Myriad Pro"/>
              </a:rPr>
              <a:t>What are ‘informal activities’?		</a:t>
            </a:r>
          </a:p>
          <a:p>
            <a:pPr marL="0" lvl="2" indent="0">
              <a:buNone/>
            </a:pPr>
            <a:r>
              <a:rPr lang="en-GB" sz="2000" i="1" dirty="0">
                <a:latin typeface="Myriad Pro"/>
                <a:cs typeface="Myriad Pro"/>
              </a:rPr>
              <a:t>What is poverty?</a:t>
            </a:r>
          </a:p>
          <a:p>
            <a:pPr marL="0" lvl="2" indent="0">
              <a:buNone/>
            </a:pPr>
            <a:r>
              <a:rPr lang="en-GB" sz="2000" i="1" dirty="0">
                <a:latin typeface="Myriad Pro"/>
                <a:cs typeface="Myriad Pro"/>
              </a:rPr>
              <a:t>What might be the impact on more vulnerable groups?</a:t>
            </a:r>
          </a:p>
          <a:p>
            <a:pPr marL="0" lvl="2" indent="0">
              <a:buNone/>
            </a:pPr>
            <a:endParaRPr lang="en-GB" sz="2200" i="1" dirty="0">
              <a:latin typeface="Myriad Pro"/>
              <a:cs typeface="Myriad Pro"/>
            </a:endParaRPr>
          </a:p>
        </p:txBody>
      </p:sp>
      <p:sp>
        <p:nvSpPr>
          <p:cNvPr id="6"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15</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UN-Habitat Definition</a:t>
            </a: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a:spcAft>
                <a:spcPts val="1200"/>
              </a:spcAft>
            </a:pPr>
            <a:r>
              <a:rPr lang="en-GB" sz="2000" dirty="0">
                <a:latin typeface="Myriad Pro"/>
                <a:cs typeface="Myriad Pro"/>
              </a:rPr>
              <a:t>A slum household is a group of individuals living under the same roof lacking one or more of</a:t>
            </a:r>
            <a:r>
              <a:rPr lang="en-GB" sz="2000" dirty="0" smtClean="0">
                <a:latin typeface="Myriad Pro"/>
                <a:cs typeface="Myriad Pro"/>
              </a:rPr>
              <a:t>:</a:t>
            </a:r>
          </a:p>
          <a:p>
            <a:pPr marL="719138" lvl="1" indent="-360363"/>
            <a:r>
              <a:rPr lang="en-GB" sz="2000" dirty="0" smtClean="0">
                <a:latin typeface="Myriad Pro"/>
                <a:cs typeface="Myriad Pro"/>
              </a:rPr>
              <a:t>Access to improved water</a:t>
            </a:r>
          </a:p>
          <a:p>
            <a:pPr marL="719138" lvl="1" indent="-360363">
              <a:lnSpc>
                <a:spcPct val="130000"/>
              </a:lnSpc>
            </a:pPr>
            <a:r>
              <a:rPr lang="en-GB" sz="2000" dirty="0" smtClean="0">
                <a:latin typeface="Myriad Pro"/>
                <a:cs typeface="Myriad Pro"/>
              </a:rPr>
              <a:t>Access to improved sanitation</a:t>
            </a:r>
          </a:p>
          <a:p>
            <a:pPr marL="719138" lvl="1" indent="-360363">
              <a:lnSpc>
                <a:spcPct val="130000"/>
              </a:lnSpc>
            </a:pPr>
            <a:r>
              <a:rPr lang="en-GB" sz="2000" dirty="0" smtClean="0">
                <a:latin typeface="Myriad Pro"/>
                <a:cs typeface="Myriad Pro"/>
              </a:rPr>
              <a:t>Sufficient living space (max 3 people per room)</a:t>
            </a:r>
          </a:p>
          <a:p>
            <a:pPr marL="719138" lvl="1" indent="-360363">
              <a:lnSpc>
                <a:spcPct val="130000"/>
              </a:lnSpc>
            </a:pPr>
            <a:r>
              <a:rPr lang="en-GB" sz="2000" dirty="0" smtClean="0">
                <a:latin typeface="Myriad Pro"/>
                <a:cs typeface="Myriad Pro"/>
              </a:rPr>
              <a:t>Durability of housing</a:t>
            </a:r>
          </a:p>
          <a:p>
            <a:pPr marL="719138" lvl="1" indent="-360363">
              <a:lnSpc>
                <a:spcPct val="130000"/>
              </a:lnSpc>
            </a:pPr>
            <a:r>
              <a:rPr lang="en-GB" sz="2000" dirty="0" smtClean="0">
                <a:latin typeface="Myriad Pro"/>
                <a:cs typeface="Myriad Pro"/>
              </a:rPr>
              <a:t>Security of tenure</a:t>
            </a:r>
            <a:endParaRPr lang="en-GB" sz="2000" i="1" dirty="0" smtClean="0"/>
          </a:p>
          <a:p>
            <a:pPr marL="342900" lvl="2" indent="-342900">
              <a:lnSpc>
                <a:spcPct val="200000"/>
              </a:lnSpc>
              <a:buNone/>
            </a:pPr>
            <a:r>
              <a:rPr lang="en-GB" sz="2000" b="1" i="1" dirty="0" smtClean="0">
                <a:latin typeface="Myriad Pro"/>
                <a:cs typeface="Myriad Pro"/>
              </a:rPr>
              <a:t>&gt;</a:t>
            </a:r>
            <a:r>
              <a:rPr lang="en-GB" sz="2000" b="1" i="1" dirty="0">
                <a:latin typeface="Myriad Pro"/>
                <a:cs typeface="Myriad Pro"/>
              </a:rPr>
              <a:t>&gt; Question</a:t>
            </a:r>
            <a:r>
              <a:rPr lang="en-GB" sz="2000" b="1" i="1" dirty="0" smtClean="0">
                <a:latin typeface="Myriad Pro"/>
                <a:cs typeface="Myriad Pro"/>
              </a:rPr>
              <a:t>:</a:t>
            </a:r>
            <a:endParaRPr lang="en-GB" sz="2000" i="1" dirty="0"/>
          </a:p>
          <a:p>
            <a:pPr>
              <a:buNone/>
            </a:pPr>
            <a:r>
              <a:rPr lang="en-GB" sz="2000" i="1" dirty="0">
                <a:latin typeface="Myriad Pro"/>
                <a:cs typeface="Myriad Pro"/>
              </a:rPr>
              <a:t>Is there a difference between a </a:t>
            </a:r>
            <a:r>
              <a:rPr lang="en-GB" sz="2000" i="1" dirty="0" smtClean="0">
                <a:latin typeface="Myriad Pro"/>
                <a:cs typeface="Myriad Pro"/>
              </a:rPr>
              <a:t>slum </a:t>
            </a:r>
            <a:r>
              <a:rPr lang="en-GB" sz="2000" i="1" dirty="0">
                <a:latin typeface="Myriad Pro"/>
                <a:cs typeface="Myriad Pro"/>
              </a:rPr>
              <a:t>and an informal settlement?</a:t>
            </a:r>
          </a:p>
          <a:p>
            <a:endParaRPr lang="en-GB" sz="2000" i="1" dirty="0">
              <a:latin typeface="Myriad Pro"/>
              <a:cs typeface="Myriad Pro"/>
            </a:endParaRPr>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16</a:t>
            </a:fld>
            <a:endParaRPr lang="en-GB" sz="1200" b="0" dirty="0">
              <a:latin typeface="Myriad Pro"/>
              <a:cs typeface="Myriad Pro"/>
            </a:endParaRP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16</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A Development Logic</a:t>
            </a:r>
          </a:p>
        </p:txBody>
      </p:sp>
      <p:sp>
        <p:nvSpPr>
          <p:cNvPr id="4" name="Content Placeholder 3"/>
          <p:cNvSpPr>
            <a:spLocks noGrp="1"/>
          </p:cNvSpPr>
          <p:nvPr>
            <p:ph idx="4294967295"/>
          </p:nvPr>
        </p:nvSpPr>
        <p:spPr>
          <a:xfrm>
            <a:off x="467544" y="1600200"/>
            <a:ext cx="8229600" cy="4525963"/>
          </a:xfrm>
          <a:prstGeom prst="rect">
            <a:avLst/>
          </a:prstGeom>
        </p:spPr>
        <p:txBody>
          <a:bodyPr/>
          <a:lstStyle/>
          <a:p>
            <a:pPr>
              <a:spcAft>
                <a:spcPts val="1200"/>
              </a:spcAft>
            </a:pPr>
            <a:r>
              <a:rPr lang="en-GB" sz="2000" dirty="0">
                <a:latin typeface="Myriad Pro"/>
                <a:cs typeface="Myriad Pro"/>
              </a:rPr>
              <a:t>National development is fuelled by economic growth</a:t>
            </a:r>
          </a:p>
          <a:p>
            <a:pPr>
              <a:spcAft>
                <a:spcPts val="1200"/>
              </a:spcAft>
            </a:pPr>
            <a:r>
              <a:rPr lang="en-GB" sz="2000" dirty="0">
                <a:latin typeface="Myriad Pro"/>
                <a:cs typeface="Myriad Pro"/>
              </a:rPr>
              <a:t>Economic growth depends on productivity and competitiveness of private firms</a:t>
            </a:r>
          </a:p>
          <a:p>
            <a:pPr>
              <a:spcAft>
                <a:spcPts val="1200"/>
              </a:spcAft>
            </a:pPr>
            <a:r>
              <a:rPr lang="en-GB" sz="2000" dirty="0">
                <a:latin typeface="Myriad Pro"/>
                <a:cs typeface="Myriad Pro"/>
              </a:rPr>
              <a:t>Private firms rely essentially on availability of reliable infrastructure, capital, suitable labour force, strategic information, and markets</a:t>
            </a:r>
          </a:p>
          <a:p>
            <a:pPr>
              <a:spcAft>
                <a:spcPts val="1200"/>
              </a:spcAft>
            </a:pPr>
            <a:r>
              <a:rPr lang="en-GB" sz="2000" dirty="0">
                <a:latin typeface="Myriad Pro"/>
                <a:cs typeface="Myriad Pro"/>
              </a:rPr>
              <a:t>These are often found in urban centres</a:t>
            </a:r>
          </a:p>
          <a:p>
            <a:pPr>
              <a:spcAft>
                <a:spcPts val="1200"/>
              </a:spcAft>
            </a:pPr>
            <a:r>
              <a:rPr lang="en-GB" sz="2000" dirty="0">
                <a:latin typeface="Myriad Pro"/>
                <a:cs typeface="Myriad Pro"/>
              </a:rPr>
              <a:t>Therefore cities have potential for making countries </a:t>
            </a:r>
            <a:r>
              <a:rPr lang="en-GB" sz="2000" dirty="0" smtClean="0">
                <a:latin typeface="Myriad Pro"/>
                <a:cs typeface="Myriad Pro"/>
              </a:rPr>
              <a:t>rich</a:t>
            </a:r>
            <a:endParaRPr lang="en-GB" dirty="0"/>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17</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a:solidFill>
                  <a:srgbClr val="1D357D"/>
                </a:solidFill>
                <a:latin typeface="Memphis Bold"/>
                <a:cs typeface="Memphis Bold"/>
              </a:rPr>
              <a:t>Negative </a:t>
            </a:r>
            <a:r>
              <a:rPr lang="en-GB" b="0" cap="none" dirty="0" smtClean="0">
                <a:solidFill>
                  <a:srgbClr val="1D357D"/>
                </a:solidFill>
                <a:latin typeface="Memphis Bold"/>
                <a:cs typeface="Memphis Bold"/>
              </a:rPr>
              <a:t>Perceptions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Autofit/>
          </a:bodyPr>
          <a:lstStyle/>
          <a:p>
            <a:pPr>
              <a:spcAft>
                <a:spcPts val="1800"/>
              </a:spcAft>
            </a:pPr>
            <a:r>
              <a:rPr lang="en-GB" sz="2000" dirty="0">
                <a:latin typeface="Myriad Pro"/>
                <a:cs typeface="Myriad Pro"/>
              </a:rPr>
              <a:t>In 2007, 74% of African governments were concerned that their countries were urbanizing too quickly</a:t>
            </a:r>
          </a:p>
          <a:p>
            <a:pPr>
              <a:spcAft>
                <a:spcPts val="1800"/>
              </a:spcAft>
            </a:pPr>
            <a:r>
              <a:rPr lang="en-GB" sz="2000" dirty="0">
                <a:latin typeface="Myriad Pro"/>
                <a:cs typeface="Myriad Pro"/>
              </a:rPr>
              <a:t>78% of them had active policies to reduce rural-urban </a:t>
            </a:r>
            <a:r>
              <a:rPr lang="en-GB" sz="2000" dirty="0" smtClean="0">
                <a:latin typeface="Myriad Pro"/>
                <a:cs typeface="Myriad Pro"/>
              </a:rPr>
              <a:t>migration</a:t>
            </a:r>
            <a:endParaRPr lang="en-GB" sz="2000" dirty="0">
              <a:latin typeface="Myriad Pro"/>
              <a:cs typeface="Myriad Pro"/>
            </a:endParaRPr>
          </a:p>
          <a:p>
            <a:pPr>
              <a:spcAft>
                <a:spcPts val="1800"/>
              </a:spcAft>
            </a:pPr>
            <a:r>
              <a:rPr lang="en-GB" sz="2000" dirty="0" smtClean="0">
                <a:latin typeface="Myriad Pro"/>
                <a:cs typeface="Myriad Pro"/>
              </a:rPr>
              <a:t>‘</a:t>
            </a:r>
            <a:r>
              <a:rPr lang="en-GB" sz="2000" dirty="0">
                <a:latin typeface="Myriad Pro"/>
                <a:cs typeface="Myriad Pro"/>
              </a:rPr>
              <a:t>As long as these obsessions with stemming migration remain the predominant preoccupation of African governments they will continue to fail to turn their cities and towns into the dynamic engine rooms of the national development project.</a:t>
            </a:r>
            <a:r>
              <a:rPr lang="en-GB" sz="2000" dirty="0" smtClean="0">
                <a:latin typeface="Myriad Pro"/>
                <a:cs typeface="Myriad Pro"/>
              </a:rPr>
              <a:t>’</a:t>
            </a:r>
            <a:endParaRPr lang="en-GB" sz="2000" dirty="0" smtClean="0"/>
          </a:p>
          <a:p>
            <a:pPr marL="342900" lvl="2" indent="-342900">
              <a:lnSpc>
                <a:spcPct val="200000"/>
              </a:lnSpc>
              <a:spcAft>
                <a:spcPts val="600"/>
              </a:spcAft>
              <a:buNone/>
            </a:pPr>
            <a:r>
              <a:rPr lang="en-GB" sz="2000" b="1" i="1" dirty="0">
                <a:latin typeface="Myriad Pro"/>
                <a:cs typeface="Myriad Pro"/>
              </a:rPr>
              <a:t>&gt;&gt; Question:</a:t>
            </a:r>
            <a:endParaRPr lang="en-GB" sz="2000" i="1" dirty="0"/>
          </a:p>
          <a:p>
            <a:pPr marL="0" lvl="1" indent="0">
              <a:spcAft>
                <a:spcPts val="600"/>
              </a:spcAft>
              <a:buNone/>
            </a:pPr>
            <a:r>
              <a:rPr lang="en-GB" sz="2000" i="1" dirty="0" smtClean="0">
                <a:latin typeface="Myriad Pro"/>
                <a:cs typeface="Myriad Pro"/>
              </a:rPr>
              <a:t>Have perceptions and policies changed since 2007?</a:t>
            </a:r>
            <a:endParaRPr lang="en-GB" sz="2000" dirty="0">
              <a:latin typeface="Myriad Pro"/>
              <a:cs typeface="Myriad Pro"/>
            </a:endParaRPr>
          </a:p>
          <a:p>
            <a:pPr marL="0" lvl="1" indent="0">
              <a:spcAft>
                <a:spcPts val="600"/>
              </a:spcAft>
              <a:buNone/>
            </a:pPr>
            <a:r>
              <a:rPr lang="en-GB" sz="2000" i="1" dirty="0" smtClean="0">
                <a:latin typeface="Myriad Pro"/>
                <a:cs typeface="Myriad Pro"/>
              </a:rPr>
              <a:t>Should they have changed?</a:t>
            </a:r>
            <a:endParaRPr lang="en-GB" sz="2000" dirty="0">
              <a:latin typeface="Myriad Pro"/>
              <a:cs typeface="Myriad Pro"/>
            </a:endParaRP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18</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a:solidFill>
                  <a:srgbClr val="1D357D"/>
                </a:solidFill>
                <a:latin typeface="Memphis Bold"/>
                <a:cs typeface="Memphis Bold"/>
              </a:rPr>
              <a:t>Three </a:t>
            </a:r>
            <a:r>
              <a:rPr lang="en-GB" b="0" cap="none" dirty="0" smtClean="0">
                <a:solidFill>
                  <a:srgbClr val="1D357D"/>
                </a:solidFill>
                <a:latin typeface="Memphis Bold"/>
                <a:cs typeface="Memphis Bold"/>
              </a:rPr>
              <a:t>Major </a:t>
            </a:r>
            <a:r>
              <a:rPr lang="en-GB" b="0" cap="none" dirty="0">
                <a:solidFill>
                  <a:srgbClr val="1D357D"/>
                </a:solidFill>
                <a:latin typeface="Memphis Bold"/>
                <a:cs typeface="Memphis Bold"/>
              </a:rPr>
              <a:t>Mind-shifts Needed</a:t>
            </a:r>
          </a:p>
        </p:txBody>
      </p:sp>
      <p:sp>
        <p:nvSpPr>
          <p:cNvPr id="4" name="Content Placeholder 3"/>
          <p:cNvSpPr>
            <a:spLocks noGrp="1"/>
          </p:cNvSpPr>
          <p:nvPr>
            <p:ph idx="4294967295"/>
          </p:nvPr>
        </p:nvSpPr>
        <p:spPr>
          <a:xfrm>
            <a:off x="467544" y="1600200"/>
            <a:ext cx="8208912" cy="4525963"/>
          </a:xfrm>
          <a:prstGeom prst="rect">
            <a:avLst/>
          </a:prstGeom>
        </p:spPr>
        <p:txBody>
          <a:bodyPr/>
          <a:lstStyle/>
          <a:p>
            <a:pPr>
              <a:spcAft>
                <a:spcPts val="1200"/>
              </a:spcAft>
            </a:pPr>
            <a:r>
              <a:rPr lang="en-GB" sz="2000" dirty="0">
                <a:latin typeface="Myriad Pro"/>
                <a:cs typeface="Myriad Pro"/>
              </a:rPr>
              <a:t>Towards a better understanding of</a:t>
            </a:r>
            <a:r>
              <a:rPr lang="en-GB" sz="2000" dirty="0" smtClean="0">
                <a:latin typeface="Myriad Pro"/>
                <a:cs typeface="Myriad Pro"/>
              </a:rPr>
              <a:t>:</a:t>
            </a:r>
          </a:p>
          <a:p>
            <a:pPr marL="719138" lvl="1" indent="-360363">
              <a:spcAft>
                <a:spcPts val="1200"/>
              </a:spcAft>
            </a:pPr>
            <a:r>
              <a:rPr lang="en-GB" sz="2000" dirty="0" smtClean="0">
                <a:latin typeface="Myriad Pro"/>
                <a:cs typeface="Myriad Pro"/>
              </a:rPr>
              <a:t>drivers </a:t>
            </a:r>
            <a:r>
              <a:rPr lang="en-GB" sz="2000" dirty="0">
                <a:latin typeface="Myriad Pro"/>
                <a:cs typeface="Myriad Pro"/>
              </a:rPr>
              <a:t>and value of </a:t>
            </a:r>
            <a:r>
              <a:rPr lang="en-GB" sz="2000" dirty="0" smtClean="0">
                <a:latin typeface="Myriad Pro"/>
                <a:cs typeface="Myriad Pro"/>
              </a:rPr>
              <a:t>migration</a:t>
            </a:r>
            <a:endParaRPr lang="en-GB" sz="2000" dirty="0">
              <a:latin typeface="Myriad Pro"/>
              <a:cs typeface="Myriad Pro"/>
            </a:endParaRPr>
          </a:p>
          <a:p>
            <a:pPr marL="719138" lvl="1" indent="-360363">
              <a:spcAft>
                <a:spcPts val="1200"/>
              </a:spcAft>
            </a:pPr>
            <a:r>
              <a:rPr lang="en-GB" sz="2000" dirty="0">
                <a:latin typeface="Myriad Pro"/>
                <a:cs typeface="Myriad Pro"/>
              </a:rPr>
              <a:t>dynamics of informality in urban economies</a:t>
            </a:r>
          </a:p>
          <a:p>
            <a:pPr marL="719138" lvl="1" indent="-360363">
              <a:spcAft>
                <a:spcPts val="1200"/>
              </a:spcAft>
            </a:pPr>
            <a:r>
              <a:rPr lang="en-GB" sz="2000" dirty="0">
                <a:latin typeface="Myriad Pro"/>
                <a:cs typeface="Myriad Pro"/>
              </a:rPr>
              <a:t>need to involve all urban actors – especially the urban poor</a:t>
            </a:r>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19</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20713"/>
            <a:ext cx="7762056" cy="642937"/>
          </a:xfrm>
          <a:prstGeom prst="rect">
            <a:avLst/>
          </a:prstGeom>
        </p:spPr>
        <p:txBody>
          <a:bodyPr/>
          <a:lstStyle/>
          <a:p>
            <a:r>
              <a:rPr lang="en-GB" sz="3500" b="0" cap="none" dirty="0" smtClean="0">
                <a:solidFill>
                  <a:srgbClr val="1D357D"/>
                </a:solidFill>
                <a:latin typeface="Memphis Bold"/>
                <a:cs typeface="Memphis Bold"/>
              </a:rPr>
              <a:t>Learning Outcomes</a:t>
            </a:r>
            <a:endParaRPr lang="en-GB" sz="3500"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700213"/>
            <a:ext cx="7762056" cy="3529012"/>
          </a:xfrm>
          <a:prstGeom prst="rect">
            <a:avLst/>
          </a:prstGeom>
        </p:spPr>
        <p:txBody>
          <a:bodyPr>
            <a:noAutofit/>
          </a:bodyPr>
          <a:lstStyle/>
          <a:p>
            <a:pPr marL="0" indent="0">
              <a:lnSpc>
                <a:spcPct val="90000"/>
              </a:lnSpc>
              <a:buNone/>
            </a:pPr>
            <a:r>
              <a:rPr lang="en-GB" sz="2000" dirty="0" smtClean="0">
                <a:latin typeface="Myriad Pro"/>
                <a:cs typeface="Myriad Pro"/>
              </a:rPr>
              <a:t>Participants will be able to:</a:t>
            </a:r>
          </a:p>
          <a:p>
            <a:pPr marL="0" indent="0">
              <a:lnSpc>
                <a:spcPct val="90000"/>
              </a:lnSpc>
              <a:buNone/>
            </a:pPr>
            <a:endParaRPr lang="en-GB" sz="1000" dirty="0">
              <a:latin typeface="Myriad Pro"/>
              <a:cs typeface="Myriad Pro"/>
            </a:endParaRPr>
          </a:p>
          <a:p>
            <a:pPr>
              <a:lnSpc>
                <a:spcPct val="90000"/>
              </a:lnSpc>
            </a:pPr>
            <a:r>
              <a:rPr lang="en-GB" sz="2000" dirty="0" smtClean="0">
                <a:latin typeface="Myriad Pro"/>
                <a:cs typeface="Myriad Pro"/>
              </a:rPr>
              <a:t>Understand patterns and drivers of urbanization in Africa, as well as the consequences of poor urban management</a:t>
            </a:r>
          </a:p>
          <a:p>
            <a:pPr>
              <a:lnSpc>
                <a:spcPct val="90000"/>
              </a:lnSpc>
            </a:pPr>
            <a:endParaRPr lang="en-GB" sz="1000" dirty="0" smtClean="0">
              <a:latin typeface="Myriad Pro"/>
              <a:cs typeface="Myriad Pro"/>
            </a:endParaRPr>
          </a:p>
          <a:p>
            <a:pPr>
              <a:lnSpc>
                <a:spcPct val="90000"/>
              </a:lnSpc>
            </a:pPr>
            <a:r>
              <a:rPr lang="en-GB" sz="2000" dirty="0" smtClean="0">
                <a:latin typeface="Myriad Pro"/>
                <a:cs typeface="Myriad Pro"/>
              </a:rPr>
              <a:t>Analyse the key themes of migration and informality</a:t>
            </a:r>
            <a:endParaRPr lang="en-GB" sz="2000" dirty="0">
              <a:latin typeface="Myriad Pro"/>
              <a:cs typeface="Myriad Pro"/>
            </a:endParaRPr>
          </a:p>
          <a:p>
            <a:pPr>
              <a:lnSpc>
                <a:spcPct val="90000"/>
              </a:lnSpc>
            </a:pPr>
            <a:endParaRPr lang="en-GB" sz="1200" dirty="0">
              <a:latin typeface="Myriad Pro"/>
              <a:cs typeface="Myriad Pro"/>
            </a:endParaRPr>
          </a:p>
          <a:p>
            <a:pPr>
              <a:lnSpc>
                <a:spcPct val="90000"/>
              </a:lnSpc>
            </a:pPr>
            <a:r>
              <a:rPr lang="en-GB" sz="2000" dirty="0" smtClean="0">
                <a:latin typeface="Myriad Pro"/>
                <a:cs typeface="Myriad Pro"/>
              </a:rPr>
              <a:t>Discuss options for low-income housing and making land more accessible</a:t>
            </a:r>
          </a:p>
          <a:p>
            <a:pPr>
              <a:lnSpc>
                <a:spcPct val="90000"/>
              </a:lnSpc>
            </a:pPr>
            <a:endParaRPr lang="en-GB" sz="1000" dirty="0" smtClean="0">
              <a:latin typeface="Myriad Pro"/>
              <a:cs typeface="Myriad Pro"/>
            </a:endParaRPr>
          </a:p>
          <a:p>
            <a:pPr>
              <a:lnSpc>
                <a:spcPct val="90000"/>
              </a:lnSpc>
            </a:pPr>
            <a:r>
              <a:rPr lang="en-GB" sz="2000" dirty="0" smtClean="0">
                <a:latin typeface="Myriad Pro"/>
                <a:cs typeface="Myriad Pro"/>
              </a:rPr>
              <a:t>Understand the importance of good governance</a:t>
            </a:r>
            <a:endParaRPr lang="en-GB" sz="2000" dirty="0" smtClean="0"/>
          </a:p>
        </p:txBody>
      </p:sp>
      <p:sp>
        <p:nvSpPr>
          <p:cNvPr id="6"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a:t>
            </a:fld>
            <a:endParaRPr lang="en-GB" sz="1200" b="0" dirty="0">
              <a:latin typeface="Myriad Pro"/>
              <a:cs typeface="Myriad Pro"/>
            </a:endParaRPr>
          </a:p>
        </p:txBody>
      </p:sp>
    </p:spTree>
    <p:extLst>
      <p:ext uri="{BB962C8B-B14F-4D97-AF65-F5344CB8AC3E}">
        <p14:creationId xmlns:p14="http://schemas.microsoft.com/office/powerpoint/2010/main" val="35142088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a:solidFill>
                  <a:srgbClr val="1D357D"/>
                </a:solidFill>
                <a:latin typeface="Memphis Bold"/>
                <a:cs typeface="Memphis Bold"/>
              </a:rPr>
              <a:t>Understanding Migration</a:t>
            </a:r>
          </a:p>
        </p:txBody>
      </p:sp>
      <p:sp>
        <p:nvSpPr>
          <p:cNvPr id="4" name="Content Placeholder 3"/>
          <p:cNvSpPr>
            <a:spLocks noGrp="1"/>
          </p:cNvSpPr>
          <p:nvPr>
            <p:ph idx="4294967295"/>
          </p:nvPr>
        </p:nvSpPr>
        <p:spPr>
          <a:xfrm>
            <a:off x="467544" y="1600200"/>
            <a:ext cx="7739831" cy="4525963"/>
          </a:xfrm>
          <a:prstGeom prst="rect">
            <a:avLst/>
          </a:prstGeom>
        </p:spPr>
        <p:txBody>
          <a:bodyPr>
            <a:normAutofit/>
          </a:bodyPr>
          <a:lstStyle/>
          <a:p>
            <a:pPr>
              <a:spcAft>
                <a:spcPts val="1200"/>
              </a:spcAft>
            </a:pPr>
            <a:r>
              <a:rPr lang="en-GB" sz="2000" dirty="0">
                <a:latin typeface="Myriad Pro"/>
                <a:cs typeface="Myriad Pro"/>
              </a:rPr>
              <a:t>Pushing and pulling forces of migration</a:t>
            </a:r>
          </a:p>
          <a:p>
            <a:pPr>
              <a:spcAft>
                <a:spcPts val="1200"/>
              </a:spcAft>
            </a:pPr>
            <a:r>
              <a:rPr lang="en-GB" sz="2000" dirty="0">
                <a:latin typeface="Myriad Pro"/>
                <a:cs typeface="Myriad Pro"/>
              </a:rPr>
              <a:t>Most have little chance of making a decent living in agriculture</a:t>
            </a:r>
          </a:p>
          <a:p>
            <a:pPr>
              <a:spcAft>
                <a:spcPts val="1200"/>
              </a:spcAft>
            </a:pPr>
            <a:r>
              <a:rPr lang="en-GB" sz="2000" dirty="0">
                <a:latin typeface="Myriad Pro"/>
                <a:cs typeface="Myriad Pro"/>
              </a:rPr>
              <a:t>Migration to cities improves the prospect of finding better jobs</a:t>
            </a:r>
          </a:p>
          <a:p>
            <a:pPr>
              <a:spcAft>
                <a:spcPts val="1200"/>
              </a:spcAft>
            </a:pPr>
            <a:r>
              <a:rPr lang="en-GB" sz="2000" dirty="0">
                <a:latin typeface="Myriad Pro"/>
                <a:cs typeface="Myriad Pro"/>
              </a:rPr>
              <a:t>People know what cities have to offer them</a:t>
            </a:r>
          </a:p>
          <a:p>
            <a:pPr>
              <a:spcAft>
                <a:spcPts val="1200"/>
              </a:spcAft>
            </a:pPr>
            <a:r>
              <a:rPr lang="en-GB" sz="2000" dirty="0">
                <a:latin typeface="Myriad Pro"/>
                <a:cs typeface="Myriad Pro"/>
              </a:rPr>
              <a:t>Urban migration is often a survival strategy</a:t>
            </a:r>
          </a:p>
          <a:p>
            <a:pPr>
              <a:spcAft>
                <a:spcPts val="1200"/>
              </a:spcAft>
            </a:pPr>
            <a:endParaRPr lang="en-GB" sz="2000" dirty="0">
              <a:latin typeface="Myriad Pro"/>
              <a:cs typeface="Myriad Pro"/>
            </a:endParaRPr>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20</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smtClean="0">
                <a:solidFill>
                  <a:srgbClr val="1D357D"/>
                </a:solidFill>
                <a:latin typeface="Memphis Bold"/>
                <a:cs typeface="Memphis Bold"/>
              </a:rPr>
              <a:t>Understanding Informality</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28775"/>
            <a:ext cx="8208912" cy="4752975"/>
          </a:xfrm>
          <a:prstGeom prst="rect">
            <a:avLst/>
          </a:prstGeom>
        </p:spPr>
        <p:txBody>
          <a:bodyPr>
            <a:noAutofit/>
          </a:bodyPr>
          <a:lstStyle/>
          <a:p>
            <a:pPr>
              <a:spcAft>
                <a:spcPts val="1200"/>
              </a:spcAft>
            </a:pPr>
            <a:r>
              <a:rPr lang="en-GB" sz="2000" dirty="0">
                <a:latin typeface="Myriad Pro"/>
                <a:cs typeface="Myriad Pro"/>
              </a:rPr>
              <a:t>Most of Africa’s urban poor work in the informal sector</a:t>
            </a:r>
          </a:p>
          <a:p>
            <a:pPr>
              <a:spcAft>
                <a:spcPts val="1200"/>
              </a:spcAft>
            </a:pPr>
            <a:r>
              <a:rPr lang="en-GB" sz="2000" dirty="0">
                <a:latin typeface="Myriad Pro"/>
                <a:cs typeface="Myriad Pro"/>
              </a:rPr>
              <a:t>Formal sector jobs are hard to find, require education and skills</a:t>
            </a:r>
          </a:p>
          <a:p>
            <a:pPr>
              <a:spcAft>
                <a:spcPts val="1200"/>
              </a:spcAft>
            </a:pPr>
            <a:r>
              <a:rPr lang="en-GB" sz="2000" dirty="0">
                <a:latin typeface="Myriad Pro"/>
                <a:cs typeface="Myriad Pro"/>
              </a:rPr>
              <a:t>Poor do not have access to networks that can help them secure formal jobs</a:t>
            </a:r>
          </a:p>
          <a:p>
            <a:pPr>
              <a:spcAft>
                <a:spcPts val="1200"/>
              </a:spcAft>
            </a:pPr>
            <a:r>
              <a:rPr lang="en-GB" sz="2000" dirty="0">
                <a:latin typeface="Myriad Pro"/>
                <a:cs typeface="Myriad Pro"/>
              </a:rPr>
              <a:t>People see the informal sector as a livelihood safety net </a:t>
            </a:r>
          </a:p>
          <a:p>
            <a:pPr>
              <a:spcAft>
                <a:spcPts val="1200"/>
              </a:spcAft>
            </a:pPr>
            <a:r>
              <a:rPr lang="en-GB" sz="2000" dirty="0">
                <a:latin typeface="Myriad Pro"/>
                <a:cs typeface="Myriad Pro"/>
              </a:rPr>
              <a:t>For women informal sector provides income opportunities near home </a:t>
            </a:r>
          </a:p>
          <a:p>
            <a:pPr>
              <a:spcAft>
                <a:spcPts val="1200"/>
              </a:spcAft>
            </a:pPr>
            <a:r>
              <a:rPr lang="en-GB" sz="2000" dirty="0">
                <a:latin typeface="Myriad Pro"/>
                <a:cs typeface="Myriad Pro"/>
              </a:rPr>
              <a:t>Informal sector substantially contributes to urban economy</a:t>
            </a:r>
          </a:p>
          <a:p>
            <a:pPr marL="342900" lvl="2" indent="-342900">
              <a:lnSpc>
                <a:spcPct val="200000"/>
              </a:lnSpc>
              <a:spcAft>
                <a:spcPts val="600"/>
              </a:spcAft>
              <a:buNone/>
            </a:pPr>
            <a:r>
              <a:rPr lang="en-GB" sz="2000" b="1" i="1" dirty="0" smtClean="0">
                <a:latin typeface="Myriad Pro"/>
                <a:cs typeface="Myriad Pro"/>
              </a:rPr>
              <a:t>&gt;</a:t>
            </a:r>
            <a:r>
              <a:rPr lang="en-GB" sz="2000" b="1" i="1" dirty="0">
                <a:latin typeface="Myriad Pro"/>
                <a:cs typeface="Myriad Pro"/>
              </a:rPr>
              <a:t>&gt; Question:</a:t>
            </a:r>
            <a:endParaRPr lang="en-GB" sz="2000" i="1" dirty="0"/>
          </a:p>
          <a:p>
            <a:pPr marL="0" lvl="1" indent="0">
              <a:spcAft>
                <a:spcPts val="600"/>
              </a:spcAft>
              <a:buNone/>
            </a:pPr>
            <a:r>
              <a:rPr lang="en-GB" sz="2000" i="1" dirty="0">
                <a:latin typeface="Myriad Pro"/>
                <a:cs typeface="Myriad Pro"/>
              </a:rPr>
              <a:t>How can this resource be harnessed better and what does it imply for city planners?</a:t>
            </a:r>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21</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a:solidFill>
                  <a:srgbClr val="1D357D"/>
                </a:solidFill>
                <a:latin typeface="Memphis Bold"/>
                <a:cs typeface="Memphis Bold"/>
              </a:rPr>
              <a:t>Appreciating </a:t>
            </a:r>
            <a:r>
              <a:rPr lang="en-GB" b="0" cap="none" dirty="0" smtClean="0">
                <a:solidFill>
                  <a:srgbClr val="1D357D"/>
                </a:solidFill>
                <a:latin typeface="Memphis Bold"/>
                <a:cs typeface="Memphis Bold"/>
              </a:rPr>
              <a:t>Partnerships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08912" cy="4525963"/>
          </a:xfrm>
          <a:prstGeom prst="rect">
            <a:avLst/>
          </a:prstGeom>
        </p:spPr>
        <p:txBody>
          <a:bodyPr>
            <a:normAutofit/>
          </a:bodyPr>
          <a:lstStyle/>
          <a:p>
            <a:pPr>
              <a:spcAft>
                <a:spcPts val="1200"/>
              </a:spcAft>
            </a:pPr>
            <a:r>
              <a:rPr lang="en-GB" sz="2000" dirty="0">
                <a:latin typeface="Myriad Pro"/>
                <a:cs typeface="Myriad Pro"/>
              </a:rPr>
              <a:t>Currently, development of cities is based on an interplay of land politics, private sector investments and foreign-funding of projects</a:t>
            </a:r>
          </a:p>
          <a:p>
            <a:pPr>
              <a:spcAft>
                <a:spcPts val="1200"/>
              </a:spcAft>
            </a:pPr>
            <a:r>
              <a:rPr lang="en-GB" sz="2000" dirty="0">
                <a:latin typeface="Myriad Pro"/>
                <a:cs typeface="Myriad Pro"/>
              </a:rPr>
              <a:t>For success, there needs to be dialogue and consensus between stakeholders</a:t>
            </a:r>
          </a:p>
          <a:p>
            <a:pPr>
              <a:spcAft>
                <a:spcPts val="1200"/>
              </a:spcAft>
            </a:pPr>
            <a:r>
              <a:rPr lang="en-GB" sz="2000" dirty="0">
                <a:latin typeface="Myriad Pro"/>
                <a:cs typeface="Myriad Pro"/>
              </a:rPr>
              <a:t>Partnerships are vital in ensuring a good supply of land, low</a:t>
            </a:r>
            <a:r>
              <a:rPr lang="en-GB" sz="2000" smtClean="0">
                <a:latin typeface="Myriad Pro"/>
                <a:cs typeface="Myriad Pro"/>
              </a:rPr>
              <a:t>-income </a:t>
            </a:r>
            <a:r>
              <a:rPr lang="en-GB" sz="2000" dirty="0">
                <a:latin typeface="Myriad Pro"/>
                <a:cs typeface="Myriad Pro"/>
              </a:rPr>
              <a:t>housing and associated infrastructure</a:t>
            </a:r>
          </a:p>
          <a:p>
            <a:pPr>
              <a:spcAft>
                <a:spcPts val="1200"/>
              </a:spcAft>
            </a:pPr>
            <a:r>
              <a:rPr lang="en-GB" sz="2000" dirty="0">
                <a:latin typeface="Myriad Pro"/>
                <a:cs typeface="Myriad Pro"/>
              </a:rPr>
              <a:t>Partnership can also reduce duplication of efforts and increase efficiency</a:t>
            </a:r>
          </a:p>
          <a:p>
            <a:endParaRPr lang="en-GB" sz="2000" dirty="0"/>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22</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20688"/>
            <a:ext cx="8208912" cy="585788"/>
          </a:xfrm>
          <a:prstGeom prst="rect">
            <a:avLst/>
          </a:prstGeom>
        </p:spPr>
        <p:txBody>
          <a:bodyPr/>
          <a:lstStyle/>
          <a:p>
            <a:r>
              <a:rPr lang="en-GB" b="0" cap="none" dirty="0" smtClean="0">
                <a:solidFill>
                  <a:srgbClr val="1D357D"/>
                </a:solidFill>
                <a:latin typeface="Memphis Bold"/>
                <a:cs typeface="Memphis Bold"/>
              </a:rPr>
              <a:t>Recognising </a:t>
            </a:r>
            <a:r>
              <a:rPr lang="en-GB" b="0" cap="none" dirty="0">
                <a:solidFill>
                  <a:srgbClr val="1D357D"/>
                </a:solidFill>
                <a:latin typeface="Memphis Bold"/>
                <a:cs typeface="Memphis Bold"/>
              </a:rPr>
              <a:t>the </a:t>
            </a:r>
            <a:r>
              <a:rPr lang="en-GB" b="0" cap="none" dirty="0" smtClean="0">
                <a:solidFill>
                  <a:srgbClr val="1D357D"/>
                </a:solidFill>
                <a:latin typeface="Memphis Bold"/>
                <a:cs typeface="Memphis Bold"/>
              </a:rPr>
              <a:t>Stakeholders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Autofit/>
          </a:bodyPr>
          <a:lstStyle/>
          <a:p>
            <a:pPr>
              <a:spcAft>
                <a:spcPts val="1200"/>
              </a:spcAft>
            </a:pPr>
            <a:r>
              <a:rPr lang="en-GB" sz="2000" b="1" dirty="0">
                <a:latin typeface="Myriad Pro"/>
                <a:cs typeface="Myriad Pro"/>
              </a:rPr>
              <a:t>Governments</a:t>
            </a:r>
            <a:r>
              <a:rPr lang="en-GB" sz="2000" dirty="0">
                <a:latin typeface="Myriad Pro"/>
                <a:cs typeface="Myriad Pro"/>
              </a:rPr>
              <a:t>, national and local, can define policies, set aside land for low</a:t>
            </a:r>
            <a:r>
              <a:rPr lang="en-GB" sz="2000" dirty="0" smtClean="0">
                <a:latin typeface="Myriad Pro"/>
                <a:cs typeface="Myriad Pro"/>
              </a:rPr>
              <a:t>-income </a:t>
            </a:r>
            <a:r>
              <a:rPr lang="en-GB" sz="2000" dirty="0">
                <a:latin typeface="Myriad Pro"/>
                <a:cs typeface="Myriad Pro"/>
              </a:rPr>
              <a:t>housing, act as mediators between land-owning agencies and squatters, regulate the processes </a:t>
            </a:r>
          </a:p>
          <a:p>
            <a:pPr>
              <a:spcAft>
                <a:spcPts val="1200"/>
              </a:spcAft>
            </a:pPr>
            <a:r>
              <a:rPr lang="en-GB" sz="2000" b="1" dirty="0">
                <a:latin typeface="Myriad Pro"/>
                <a:cs typeface="Myriad Pro"/>
              </a:rPr>
              <a:t>Poor communities</a:t>
            </a:r>
            <a:r>
              <a:rPr lang="en-GB" sz="2000" dirty="0">
                <a:latin typeface="Myriad Pro"/>
                <a:cs typeface="Myriad Pro"/>
              </a:rPr>
              <a:t> can save collectively, develop and implement their own plans for housing and settlement improvement, form strong CBOs</a:t>
            </a:r>
          </a:p>
          <a:p>
            <a:pPr>
              <a:spcAft>
                <a:spcPts val="1200"/>
              </a:spcAft>
            </a:pPr>
            <a:r>
              <a:rPr lang="en-GB" sz="2000" b="1" dirty="0">
                <a:latin typeface="Myriad Pro"/>
                <a:cs typeface="Myriad Pro"/>
              </a:rPr>
              <a:t>NGOs</a:t>
            </a:r>
            <a:r>
              <a:rPr lang="en-GB" sz="2000" dirty="0">
                <a:latin typeface="Myriad Pro"/>
                <a:cs typeface="Myriad Pro"/>
              </a:rPr>
              <a:t> can facilitate the processes of community organization and train community leaders</a:t>
            </a:r>
          </a:p>
          <a:p>
            <a:pPr>
              <a:spcAft>
                <a:spcPts val="1200"/>
              </a:spcAft>
            </a:pPr>
            <a:r>
              <a:rPr lang="en-GB" sz="2000" b="1" dirty="0">
                <a:latin typeface="Myriad Pro"/>
                <a:cs typeface="Myriad Pro"/>
              </a:rPr>
              <a:t>The private sector</a:t>
            </a:r>
            <a:r>
              <a:rPr lang="en-GB" sz="2000" dirty="0">
                <a:latin typeface="Myriad Pro"/>
                <a:cs typeface="Myriad Pro"/>
              </a:rPr>
              <a:t> can negotiate on-site land sharing agreements or subsidize the relocation of squatters instead of eviction</a:t>
            </a: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23</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2132856"/>
            <a:ext cx="7772400" cy="584776"/>
          </a:xfrm>
          <a:prstGeom prst="rect">
            <a:avLst/>
          </a:prstGeom>
        </p:spPr>
        <p:txBody>
          <a:bodyPr/>
          <a:lstStyle>
            <a:lvl1pPr algn="l" defTabSz="457200" rtl="0" eaLnBrk="1" latinLnBrk="0" hangingPunct="1">
              <a:spcBef>
                <a:spcPct val="0"/>
              </a:spcBef>
              <a:buNone/>
              <a:defRPr sz="3200" b="1" kern="1200" cap="all">
                <a:solidFill>
                  <a:srgbClr val="1897D3"/>
                </a:solidFill>
                <a:latin typeface="Arial"/>
                <a:ea typeface="+mj-ea"/>
                <a:cs typeface="Arial"/>
              </a:defRPr>
            </a:lvl1pPr>
          </a:lstStyle>
          <a:p>
            <a:pPr algn="ctr"/>
            <a:r>
              <a:rPr lang="en-GB" sz="4000" b="0" dirty="0" smtClean="0">
                <a:solidFill>
                  <a:srgbClr val="1D357D"/>
                </a:solidFill>
                <a:latin typeface="Memphis Bold"/>
                <a:cs typeface="Memphis Bold"/>
              </a:rPr>
              <a:t>Part two</a:t>
            </a:r>
            <a:endParaRPr lang="en-GB" sz="4000" b="0" dirty="0">
              <a:solidFill>
                <a:srgbClr val="1D357D"/>
              </a:solidFill>
              <a:latin typeface="Memphis Bold"/>
              <a:cs typeface="Memphis Bold"/>
            </a:endParaRPr>
          </a:p>
        </p:txBody>
      </p:sp>
      <p:sp>
        <p:nvSpPr>
          <p:cNvPr id="6" name="Subtitle 2"/>
          <p:cNvSpPr txBox="1">
            <a:spLocks/>
          </p:cNvSpPr>
          <p:nvPr/>
        </p:nvSpPr>
        <p:spPr>
          <a:xfrm>
            <a:off x="2160848" y="3212976"/>
            <a:ext cx="4822304" cy="584776"/>
          </a:xfrm>
          <a:prstGeom prst="rect">
            <a:avLst/>
          </a:prstGeom>
          <a:ln>
            <a:solidFill>
              <a:srgbClr val="1D357D"/>
            </a:solidFill>
          </a:ln>
        </p:spPr>
        <p:txBody>
          <a:bodyPr/>
          <a:lstStyle>
            <a:lvl1pPr marL="342900" indent="-342900" algn="l" defTabSz="457200" rtl="0" eaLnBrk="1" latinLnBrk="0" hangingPunct="1">
              <a:spcBef>
                <a:spcPct val="20000"/>
              </a:spcBef>
              <a:buFont typeface="Arial"/>
              <a:buChar char="•"/>
              <a:defRPr sz="1800" b="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1800" b="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800" dirty="0">
                <a:latin typeface="Myriad Pro"/>
                <a:cs typeface="Myriad Pro"/>
              </a:rPr>
              <a:t>Managing Urbanization</a:t>
            </a:r>
          </a:p>
        </p:txBody>
      </p:sp>
      <p:sp>
        <p:nvSpPr>
          <p:cNvPr id="7"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24</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676456" cy="598488"/>
          </a:xfrm>
          <a:prstGeom prst="rect">
            <a:avLst/>
          </a:prstGeom>
        </p:spPr>
        <p:txBody>
          <a:bodyPr/>
          <a:lstStyle/>
          <a:p>
            <a:r>
              <a:rPr lang="en-GB" b="0" cap="none" dirty="0">
                <a:solidFill>
                  <a:srgbClr val="1D357D"/>
                </a:solidFill>
                <a:latin typeface="Memphis Bold"/>
                <a:cs typeface="Memphis Bold"/>
              </a:rPr>
              <a:t>The Universal </a:t>
            </a:r>
            <a:r>
              <a:rPr lang="en-GB" b="0" cap="none" dirty="0" smtClean="0">
                <a:solidFill>
                  <a:srgbClr val="1D357D"/>
                </a:solidFill>
                <a:latin typeface="Memphis Bold"/>
                <a:cs typeface="Memphis Bold"/>
              </a:rPr>
              <a:t>Declaration </a:t>
            </a:r>
            <a:r>
              <a:rPr lang="en-GB" b="0" cap="none" dirty="0">
                <a:solidFill>
                  <a:srgbClr val="1D357D"/>
                </a:solidFill>
                <a:latin typeface="Memphis Bold"/>
                <a:cs typeface="Memphis Bold"/>
              </a:rPr>
              <a:t>of </a:t>
            </a:r>
            <a:r>
              <a:rPr lang="en-GB" b="0" cap="none" dirty="0" smtClean="0">
                <a:solidFill>
                  <a:srgbClr val="1D357D"/>
                </a:solidFill>
                <a:latin typeface="Memphis Bold"/>
                <a:cs typeface="Memphis Bold"/>
              </a:rPr>
              <a:t>Human Rights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marL="0" indent="0">
              <a:spcAft>
                <a:spcPts val="600"/>
              </a:spcAft>
              <a:buNone/>
            </a:pPr>
            <a:r>
              <a:rPr lang="en-GB" sz="2000" b="1" dirty="0">
                <a:latin typeface="Myriad Pro"/>
                <a:cs typeface="Myriad Pro"/>
              </a:rPr>
              <a:t>Article 25</a:t>
            </a:r>
          </a:p>
          <a:p>
            <a:pPr marL="0" indent="0">
              <a:buNone/>
            </a:pPr>
            <a:r>
              <a:rPr lang="en-US" sz="2000" dirty="0" smtClean="0">
                <a:latin typeface="Myriad Pro"/>
                <a:cs typeface="Myriad Pro"/>
              </a:rPr>
              <a:t>“</a:t>
            </a:r>
            <a:r>
              <a:rPr lang="en-US" sz="2000" dirty="0">
                <a:latin typeface="Myriad Pro"/>
                <a:cs typeface="Myriad Pro"/>
              </a:rPr>
              <a:t>Everyone has the right to a standard of living adequate for the health and well-being of himself and of his family, including food, clothing, housing and medical care and necessary social services…”</a:t>
            </a:r>
            <a:endParaRPr lang="en-GB" sz="2000" dirty="0">
              <a:latin typeface="Myriad Pro"/>
              <a:cs typeface="Myriad Pro"/>
            </a:endParaRPr>
          </a:p>
        </p:txBody>
      </p:sp>
      <p:sp>
        <p:nvSpPr>
          <p:cNvPr id="6"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25</a:t>
            </a:fld>
            <a:endParaRPr lang="en-GB" sz="1200" b="0" dirty="0">
              <a:latin typeface="Myriad Pro"/>
              <a:cs typeface="Myriad Pro"/>
            </a:endParaRPr>
          </a:p>
        </p:txBody>
      </p:sp>
    </p:spTree>
    <p:extLst>
      <p:ext uri="{BB962C8B-B14F-4D97-AF65-F5344CB8AC3E}">
        <p14:creationId xmlns:p14="http://schemas.microsoft.com/office/powerpoint/2010/main" val="292740146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a:solidFill>
                  <a:srgbClr val="1D357D"/>
                </a:solidFill>
                <a:latin typeface="Memphis Bold"/>
                <a:cs typeface="Memphis Bold"/>
              </a:rPr>
              <a:t>Establishing a </a:t>
            </a:r>
            <a:r>
              <a:rPr lang="en-GB" b="0" cap="none" dirty="0" smtClean="0">
                <a:solidFill>
                  <a:srgbClr val="1D357D"/>
                </a:solidFill>
                <a:latin typeface="Memphis Bold"/>
                <a:cs typeface="Memphis Bold"/>
              </a:rPr>
              <a:t>Baseline </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3484563"/>
          </a:xfrm>
          <a:prstGeom prst="rect">
            <a:avLst/>
          </a:prstGeom>
        </p:spPr>
        <p:txBody>
          <a:bodyPr>
            <a:noAutofit/>
          </a:bodyPr>
          <a:lstStyle/>
          <a:p>
            <a:pPr>
              <a:spcAft>
                <a:spcPts val="600"/>
              </a:spcAft>
            </a:pPr>
            <a:r>
              <a:rPr lang="en-GB" sz="2000" dirty="0" smtClean="0">
                <a:latin typeface="Myriad Pro"/>
                <a:cs typeface="Myriad Pro"/>
              </a:rPr>
              <a:t>A first step in planning is to get information on:</a:t>
            </a:r>
          </a:p>
          <a:p>
            <a:pPr lvl="1">
              <a:spcAft>
                <a:spcPts val="600"/>
              </a:spcAft>
            </a:pPr>
            <a:r>
              <a:rPr lang="en-GB" sz="2000" dirty="0">
                <a:latin typeface="Myriad Pro"/>
                <a:cs typeface="Myriad Pro"/>
              </a:rPr>
              <a:t>Housing variety</a:t>
            </a:r>
          </a:p>
          <a:p>
            <a:pPr lvl="1">
              <a:spcAft>
                <a:spcPts val="600"/>
              </a:spcAft>
            </a:pPr>
            <a:r>
              <a:rPr lang="en-GB" sz="2000" dirty="0">
                <a:latin typeface="Myriad Pro"/>
                <a:cs typeface="Myriad Pro"/>
              </a:rPr>
              <a:t>Infrastructure profile</a:t>
            </a:r>
          </a:p>
          <a:p>
            <a:pPr lvl="1">
              <a:spcAft>
                <a:spcPts val="600"/>
              </a:spcAft>
            </a:pPr>
            <a:r>
              <a:rPr lang="en-GB" sz="2000" dirty="0">
                <a:latin typeface="Myriad Pro"/>
                <a:cs typeface="Myriad Pro"/>
              </a:rPr>
              <a:t>Location dynamics</a:t>
            </a:r>
          </a:p>
          <a:p>
            <a:pPr lvl="1">
              <a:spcAft>
                <a:spcPts val="600"/>
              </a:spcAft>
            </a:pPr>
            <a:r>
              <a:rPr lang="en-GB" sz="2000" dirty="0">
                <a:latin typeface="Myriad Pro"/>
                <a:cs typeface="Myriad Pro"/>
              </a:rPr>
              <a:t>Land tenure</a:t>
            </a:r>
          </a:p>
          <a:p>
            <a:pPr lvl="1">
              <a:spcAft>
                <a:spcPts val="600"/>
              </a:spcAft>
            </a:pPr>
            <a:r>
              <a:rPr lang="en-GB" sz="2000" dirty="0">
                <a:latin typeface="Myriad Pro"/>
                <a:cs typeface="Myriad Pro"/>
              </a:rPr>
              <a:t>Affordability</a:t>
            </a:r>
          </a:p>
          <a:p>
            <a:pPr>
              <a:spcAft>
                <a:spcPts val="600"/>
              </a:spcAft>
            </a:pPr>
            <a:r>
              <a:rPr lang="en-GB" sz="2000" dirty="0" smtClean="0">
                <a:latin typeface="Myriad Pro"/>
                <a:cs typeface="Myriad Pro"/>
              </a:rPr>
              <a:t>When this baseline information is established, sustainable developments can be initiated </a:t>
            </a:r>
            <a:endParaRPr lang="en-GB" sz="2000" dirty="0">
              <a:latin typeface="Myriad Pro"/>
              <a:cs typeface="Myriad Pro"/>
            </a:endParaRP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26</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150"/>
            <a:ext cx="8229600" cy="671513"/>
          </a:xfrm>
          <a:prstGeom prst="rect">
            <a:avLst/>
          </a:prstGeom>
        </p:spPr>
        <p:txBody>
          <a:bodyPr/>
          <a:lstStyle/>
          <a:p>
            <a:r>
              <a:rPr lang="en-GB" b="0" cap="none" dirty="0">
                <a:solidFill>
                  <a:srgbClr val="1D357D"/>
                </a:solidFill>
                <a:latin typeface="Memphis Bold"/>
                <a:cs typeface="Memphis Bold"/>
              </a:rPr>
              <a:t>Five </a:t>
            </a:r>
            <a:r>
              <a:rPr lang="en-GB" b="0" cap="none" dirty="0" smtClean="0">
                <a:solidFill>
                  <a:srgbClr val="1D357D"/>
                </a:solidFill>
                <a:latin typeface="Memphis Bold"/>
                <a:cs typeface="Memphis Bold"/>
              </a:rPr>
              <a:t>Options </a:t>
            </a:r>
            <a:r>
              <a:rPr lang="en-GB" b="0" cap="none" dirty="0">
                <a:solidFill>
                  <a:srgbClr val="1D357D"/>
                </a:solidFill>
                <a:latin typeface="Memphis Bold"/>
                <a:cs typeface="Memphis Bold"/>
              </a:rPr>
              <a:t>for </a:t>
            </a:r>
            <a:r>
              <a:rPr lang="en-GB" b="0" cap="none" dirty="0" smtClean="0">
                <a:solidFill>
                  <a:srgbClr val="1D357D"/>
                </a:solidFill>
                <a:latin typeface="Memphis Bold"/>
                <a:cs typeface="Memphis Bold"/>
              </a:rPr>
              <a:t>Low Income Housing</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08912" cy="4637088"/>
          </a:xfrm>
          <a:prstGeom prst="rect">
            <a:avLst/>
          </a:prstGeom>
        </p:spPr>
        <p:txBody>
          <a:bodyPr>
            <a:normAutofit lnSpcReduction="10000"/>
          </a:bodyPr>
          <a:lstStyle/>
          <a:p>
            <a:pPr marL="539750" lvl="1" indent="-539750">
              <a:spcAft>
                <a:spcPts val="1200"/>
              </a:spcAft>
              <a:buFont typeface="+mj-lt"/>
              <a:buAutoNum type="arabicPeriod"/>
            </a:pPr>
            <a:r>
              <a:rPr lang="en-GB" sz="2000" b="1" dirty="0">
                <a:latin typeface="Myriad Pro"/>
                <a:cs typeface="Myriad Pro"/>
              </a:rPr>
              <a:t>On-site upgrading</a:t>
            </a:r>
            <a:r>
              <a:rPr lang="en-GB" sz="2000" dirty="0">
                <a:latin typeface="Myriad Pro"/>
                <a:cs typeface="Myriad Pro"/>
              </a:rPr>
              <a:t>: improving the physical, social and economic environments of an existing informal settlement</a:t>
            </a:r>
          </a:p>
          <a:p>
            <a:pPr marL="539750" lvl="1" indent="-539750">
              <a:spcAft>
                <a:spcPts val="1200"/>
              </a:spcAft>
              <a:buFont typeface="+mj-lt"/>
              <a:buAutoNum type="arabicPeriod"/>
            </a:pPr>
            <a:r>
              <a:rPr lang="en-GB" sz="2000" b="1" dirty="0" smtClean="0">
                <a:latin typeface="Myriad Pro"/>
                <a:cs typeface="Myriad Pro"/>
              </a:rPr>
              <a:t>Resettlement</a:t>
            </a:r>
            <a:r>
              <a:rPr lang="en-GB" sz="2000" dirty="0" smtClean="0">
                <a:latin typeface="Myriad Pro"/>
                <a:cs typeface="Myriad Pro"/>
              </a:rPr>
              <a:t>: re-housing on alternative sites</a:t>
            </a:r>
          </a:p>
          <a:p>
            <a:pPr marL="539750" lvl="1" indent="-539750">
              <a:spcAft>
                <a:spcPts val="1200"/>
              </a:spcAft>
              <a:buFont typeface="+mj-lt"/>
              <a:buAutoNum type="arabicPeriod"/>
            </a:pPr>
            <a:r>
              <a:rPr lang="en-GB" sz="2000" b="1" dirty="0" smtClean="0">
                <a:latin typeface="Myriad Pro"/>
                <a:cs typeface="Myriad Pro"/>
              </a:rPr>
              <a:t>Government-led</a:t>
            </a:r>
            <a:r>
              <a:rPr lang="en-GB" sz="2000" dirty="0" smtClean="0">
                <a:latin typeface="Myriad Pro"/>
                <a:cs typeface="Myriad Pro"/>
              </a:rPr>
              <a:t> </a:t>
            </a:r>
            <a:r>
              <a:rPr lang="en-GB" sz="2000" b="1" dirty="0" smtClean="0">
                <a:latin typeface="Myriad Pro"/>
                <a:cs typeface="Myriad Pro"/>
              </a:rPr>
              <a:t>new public housing</a:t>
            </a:r>
            <a:r>
              <a:rPr lang="en-GB" sz="2000" dirty="0" smtClean="0">
                <a:latin typeface="Myriad Pro"/>
                <a:cs typeface="Myriad Pro"/>
              </a:rPr>
              <a:t>: governments designing, building and delivering low-income housing for sale or rent</a:t>
            </a:r>
          </a:p>
          <a:p>
            <a:pPr marL="539750" lvl="1" indent="-539750">
              <a:spcAft>
                <a:spcPts val="1200"/>
              </a:spcAft>
              <a:buFont typeface="+mj-lt"/>
              <a:buAutoNum type="arabicPeriod"/>
            </a:pPr>
            <a:r>
              <a:rPr lang="en-GB" sz="2000" b="1" dirty="0" smtClean="0">
                <a:latin typeface="Myriad Pro"/>
                <a:cs typeface="Myriad Pro"/>
              </a:rPr>
              <a:t>Sites-and-services schemes</a:t>
            </a:r>
            <a:r>
              <a:rPr lang="en-GB" sz="2000" dirty="0" smtClean="0">
                <a:latin typeface="Myriad Pro"/>
                <a:cs typeface="Myriad Pro"/>
              </a:rPr>
              <a:t>: government providing plots and basic services for people who build their own houses </a:t>
            </a:r>
          </a:p>
          <a:p>
            <a:pPr marL="539750" lvl="1" indent="-539750">
              <a:spcAft>
                <a:spcPts val="1200"/>
              </a:spcAft>
              <a:buFont typeface="+mj-lt"/>
              <a:buAutoNum type="arabicPeriod"/>
            </a:pPr>
            <a:r>
              <a:rPr lang="en-GB" sz="2000" b="1" dirty="0" smtClean="0">
                <a:latin typeface="Myriad Pro"/>
                <a:cs typeface="Myriad Pro"/>
              </a:rPr>
              <a:t>City-wide housing strategies</a:t>
            </a:r>
            <a:r>
              <a:rPr lang="en-GB" sz="2000" dirty="0" smtClean="0">
                <a:latin typeface="Myriad Pro"/>
                <a:cs typeface="Myriad Pro"/>
              </a:rPr>
              <a:t>: in a comprehensive and systematic manner</a:t>
            </a:r>
          </a:p>
          <a:p>
            <a:pPr marL="342900" lvl="2" indent="-342900">
              <a:lnSpc>
                <a:spcPct val="200000"/>
              </a:lnSpc>
              <a:buNone/>
            </a:pPr>
            <a:r>
              <a:rPr lang="en-GB" sz="2000" b="1" i="1" dirty="0" smtClean="0">
                <a:latin typeface="Myriad Pro"/>
                <a:cs typeface="Myriad Pro"/>
              </a:rPr>
              <a:t>&gt;</a:t>
            </a:r>
            <a:r>
              <a:rPr lang="en-GB" sz="2000" b="1" i="1" dirty="0">
                <a:latin typeface="Myriad Pro"/>
                <a:cs typeface="Myriad Pro"/>
              </a:rPr>
              <a:t>&gt; Question:</a:t>
            </a:r>
            <a:endParaRPr lang="en-GB" sz="2000" i="1" dirty="0"/>
          </a:p>
          <a:p>
            <a:pPr marL="0" indent="0">
              <a:buNone/>
            </a:pPr>
            <a:r>
              <a:rPr lang="en-GB" sz="2000" i="1" dirty="0" smtClean="0">
                <a:latin typeface="Myriad Pro"/>
                <a:cs typeface="Myriad Pro"/>
              </a:rPr>
              <a:t>What are the pros and cons of these options?</a:t>
            </a:r>
            <a:endParaRPr lang="en-GB" sz="2000" i="1" dirty="0">
              <a:latin typeface="Myriad Pro"/>
              <a:cs typeface="Myriad Pro"/>
            </a:endParaRP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27</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287338"/>
            <a:ext cx="8229600" cy="1076325"/>
          </a:xfrm>
          <a:prstGeom prst="rect">
            <a:avLst/>
          </a:prstGeom>
        </p:spPr>
        <p:txBody>
          <a:bodyPr/>
          <a:lstStyle/>
          <a:p>
            <a:r>
              <a:rPr lang="en-GB" b="0" cap="none" dirty="0">
                <a:solidFill>
                  <a:srgbClr val="1D357D"/>
                </a:solidFill>
                <a:latin typeface="Memphis Bold"/>
                <a:cs typeface="Memphis Bold"/>
              </a:rPr>
              <a:t>Strategies for </a:t>
            </a:r>
            <a:r>
              <a:rPr lang="en-GB" b="0" cap="none" dirty="0" smtClean="0">
                <a:solidFill>
                  <a:srgbClr val="1D357D"/>
                </a:solidFill>
                <a:latin typeface="Memphis Bold"/>
                <a:cs typeface="Memphis Bold"/>
              </a:rPr>
              <a:t>Making Land More Accessible </a:t>
            </a:r>
            <a:r>
              <a:rPr lang="en-GB" b="0" cap="none" dirty="0">
                <a:solidFill>
                  <a:srgbClr val="1D357D"/>
                </a:solidFill>
                <a:latin typeface="Memphis Bold"/>
                <a:cs typeface="Memphis Bold"/>
              </a:rPr>
              <a:t>to the </a:t>
            </a:r>
            <a:r>
              <a:rPr lang="en-GB" b="0" cap="none" dirty="0" smtClean="0">
                <a:solidFill>
                  <a:srgbClr val="1D357D"/>
                </a:solidFill>
                <a:latin typeface="Memphis Bold"/>
                <a:cs typeface="Memphis Bold"/>
              </a:rPr>
              <a:t>Poor</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28775"/>
            <a:ext cx="8207375" cy="4679950"/>
          </a:xfrm>
          <a:prstGeom prst="rect">
            <a:avLst/>
          </a:prstGeom>
        </p:spPr>
        <p:txBody>
          <a:bodyPr>
            <a:noAutofit/>
          </a:bodyPr>
          <a:lstStyle/>
          <a:p>
            <a:pPr marL="0" indent="0">
              <a:buNone/>
            </a:pPr>
            <a:r>
              <a:rPr lang="en-GB" sz="2000" dirty="0">
                <a:latin typeface="Myriad Pro"/>
                <a:cs typeface="Myriad Pro"/>
              </a:rPr>
              <a:t>‘The inaccessibility of decent, secure, affordable land is the </a:t>
            </a:r>
            <a:r>
              <a:rPr lang="en-GB" sz="2000" dirty="0" smtClean="0">
                <a:latin typeface="Myriad Pro"/>
                <a:cs typeface="Myriad Pro"/>
              </a:rPr>
              <a:t>major </a:t>
            </a:r>
            <a:r>
              <a:rPr lang="en-GB" sz="2000" dirty="0">
                <a:latin typeface="Myriad Pro"/>
                <a:cs typeface="Myriad Pro"/>
              </a:rPr>
              <a:t>reason why there are so many informal </a:t>
            </a:r>
            <a:r>
              <a:rPr lang="en-GB" sz="2000" dirty="0" smtClean="0">
                <a:latin typeface="Myriad Pro"/>
                <a:cs typeface="Myriad Pro"/>
              </a:rPr>
              <a:t>settlements in </a:t>
            </a:r>
            <a:r>
              <a:rPr lang="en-GB" sz="2000" dirty="0">
                <a:latin typeface="Myriad Pro"/>
                <a:cs typeface="Myriad Pro"/>
              </a:rPr>
              <a:t>African cities, and it is a contributing factor to urban </a:t>
            </a:r>
            <a:r>
              <a:rPr lang="en-GB" sz="2000" dirty="0" smtClean="0">
                <a:latin typeface="Myriad Pro"/>
                <a:cs typeface="Myriad Pro"/>
              </a:rPr>
              <a:t>poverty</a:t>
            </a:r>
            <a:r>
              <a:rPr lang="en-GB" sz="2000" dirty="0">
                <a:latin typeface="Myriad Pro"/>
                <a:cs typeface="Myriad Pro"/>
              </a:rPr>
              <a:t>.</a:t>
            </a:r>
            <a:r>
              <a:rPr lang="en-GB" sz="2000" dirty="0" smtClean="0">
                <a:latin typeface="Myriad Pro"/>
                <a:cs typeface="Myriad Pro"/>
              </a:rPr>
              <a:t>’</a:t>
            </a:r>
            <a:endParaRPr lang="en-GB" sz="2200" i="1" dirty="0" smtClean="0"/>
          </a:p>
          <a:p>
            <a:pPr marL="342900" lvl="2" indent="-342900">
              <a:lnSpc>
                <a:spcPct val="200000"/>
              </a:lnSpc>
              <a:spcAft>
                <a:spcPts val="600"/>
              </a:spcAft>
              <a:buNone/>
            </a:pPr>
            <a:r>
              <a:rPr lang="en-GB" sz="2000" b="1" i="1" dirty="0">
                <a:latin typeface="Myriad Pro"/>
                <a:cs typeface="Myriad Pro"/>
              </a:rPr>
              <a:t>&gt;&gt; Question:</a:t>
            </a:r>
            <a:endParaRPr lang="en-GB" sz="2000" i="1" dirty="0"/>
          </a:p>
          <a:p>
            <a:pPr marL="0" indent="0">
              <a:buNone/>
            </a:pPr>
            <a:r>
              <a:rPr lang="en-GB" sz="2000" i="1" dirty="0" smtClean="0">
                <a:latin typeface="Myriad Pro"/>
                <a:cs typeface="Myriad Pro"/>
              </a:rPr>
              <a:t>Do you agree?</a:t>
            </a:r>
          </a:p>
          <a:p>
            <a:pPr marL="0" lvl="3" indent="0">
              <a:buNone/>
            </a:pPr>
            <a:r>
              <a:rPr lang="en-GB" sz="2000" i="1" dirty="0" smtClean="0">
                <a:latin typeface="Myriad Pro"/>
                <a:cs typeface="Myriad Pro"/>
              </a:rPr>
              <a:t>What are the important issues related to land tenure that are affecting the provision of land for the poor?</a:t>
            </a: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28</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Land Strategies 1  </a:t>
            </a: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marL="457200" indent="-457200">
              <a:spcAft>
                <a:spcPts val="1200"/>
              </a:spcAft>
              <a:buFont typeface="+mj-lt"/>
              <a:buAutoNum type="arabicPeriod"/>
            </a:pPr>
            <a:r>
              <a:rPr lang="en-GB" sz="2000" b="1" dirty="0" smtClean="0">
                <a:latin typeface="Myriad Pro"/>
                <a:cs typeface="Myriad Pro"/>
              </a:rPr>
              <a:t>Planning more efficiently</a:t>
            </a:r>
            <a:r>
              <a:rPr lang="en-GB" sz="2000" dirty="0" smtClean="0">
                <a:latin typeface="Myriad Pro"/>
                <a:cs typeface="Myriad Pro"/>
              </a:rPr>
              <a:t>: e.g. reducing land unit costs, providing affordable basic services</a:t>
            </a:r>
          </a:p>
          <a:p>
            <a:pPr marL="457200" indent="-457200">
              <a:spcAft>
                <a:spcPts val="1200"/>
              </a:spcAft>
              <a:buFont typeface="+mj-lt"/>
              <a:buAutoNum type="arabicPeriod"/>
            </a:pPr>
            <a:r>
              <a:rPr lang="en-GB" sz="2000" b="1" dirty="0" smtClean="0">
                <a:latin typeface="Myriad Pro"/>
                <a:cs typeface="Myriad Pro"/>
              </a:rPr>
              <a:t>Having better information</a:t>
            </a:r>
            <a:r>
              <a:rPr lang="en-GB" sz="2000" dirty="0" smtClean="0">
                <a:latin typeface="Myriad Pro"/>
                <a:cs typeface="Myriad Pro"/>
              </a:rPr>
              <a:t>: developing a reliable land information system on rights, land use, etc.</a:t>
            </a:r>
          </a:p>
          <a:p>
            <a:pPr marL="457200" indent="-457200">
              <a:spcAft>
                <a:spcPts val="1200"/>
              </a:spcAft>
              <a:buFont typeface="+mj-lt"/>
              <a:buAutoNum type="arabicPeriod"/>
            </a:pPr>
            <a:r>
              <a:rPr lang="en-GB" sz="2000" b="1" dirty="0" smtClean="0">
                <a:latin typeface="Myriad Pro"/>
                <a:cs typeface="Myriad Pro"/>
              </a:rPr>
              <a:t>Having better land taxation system</a:t>
            </a:r>
            <a:r>
              <a:rPr lang="en-GB" sz="2000" dirty="0" smtClean="0">
                <a:latin typeface="Myriad Pro"/>
                <a:cs typeface="Myriad Pro"/>
              </a:rPr>
              <a:t>: whether related to capital gains, vacant land, or land use</a:t>
            </a:r>
          </a:p>
          <a:p>
            <a:pPr marL="457200" indent="-457200">
              <a:spcAft>
                <a:spcPts val="1200"/>
              </a:spcAft>
              <a:buFont typeface="+mj-lt"/>
              <a:buAutoNum type="arabicPeriod"/>
            </a:pPr>
            <a:r>
              <a:rPr lang="en-GB" sz="2000" b="1" dirty="0" smtClean="0">
                <a:latin typeface="Myriad Pro"/>
                <a:cs typeface="Myriad Pro"/>
              </a:rPr>
              <a:t>Sharing land</a:t>
            </a:r>
            <a:r>
              <a:rPr lang="en-GB" sz="2000" dirty="0" smtClean="0">
                <a:latin typeface="Myriad Pro"/>
                <a:cs typeface="Myriad Pro"/>
              </a:rPr>
              <a:t>: making compromises between land owners and squatters</a:t>
            </a:r>
          </a:p>
          <a:p>
            <a:pPr marL="457200" indent="-457200">
              <a:spcAft>
                <a:spcPts val="1200"/>
              </a:spcAft>
              <a:buFont typeface="+mj-lt"/>
              <a:buAutoNum type="arabicPeriod"/>
            </a:pPr>
            <a:r>
              <a:rPr lang="en-GB" sz="2000" b="1" dirty="0" smtClean="0">
                <a:latin typeface="Myriad Pro"/>
                <a:cs typeface="Myriad Pro"/>
              </a:rPr>
              <a:t>Pooling </a:t>
            </a:r>
            <a:r>
              <a:rPr lang="en-GB" sz="2000" b="1" dirty="0">
                <a:latin typeface="Myriad Pro"/>
                <a:cs typeface="Myriad Pro"/>
              </a:rPr>
              <a:t>land</a:t>
            </a:r>
            <a:r>
              <a:rPr lang="en-GB" sz="2000" dirty="0">
                <a:latin typeface="Myriad Pro"/>
                <a:cs typeface="Myriad Pro"/>
              </a:rPr>
              <a:t>: joining adjacent pieces of land to create development sites , and allocating plots for the original land owners</a:t>
            </a:r>
          </a:p>
          <a:p>
            <a:pPr marL="457200" indent="-457200">
              <a:buFont typeface="+mj-lt"/>
              <a:buAutoNum type="arabicPeriod"/>
            </a:pPr>
            <a:endParaRPr lang="en-GB" sz="2400" dirty="0" smtClean="0"/>
          </a:p>
          <a:p>
            <a:pPr>
              <a:buNone/>
            </a:pPr>
            <a:endParaRPr lang="en-GB" dirty="0" smtClean="0"/>
          </a:p>
          <a:p>
            <a:endParaRPr lang="en-GB" dirty="0"/>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29</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sz="3500" b="0" cap="none" dirty="0" smtClean="0">
                <a:solidFill>
                  <a:srgbClr val="1D357D"/>
                </a:solidFill>
                <a:latin typeface="Memphis Bold"/>
                <a:cs typeface="Memphis Bold"/>
              </a:rPr>
              <a:t>Structure of the Module</a:t>
            </a:r>
            <a:endParaRPr lang="en-GB" sz="3500"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773238"/>
            <a:ext cx="8229600" cy="2620962"/>
          </a:xfrm>
          <a:prstGeom prst="rect">
            <a:avLst/>
          </a:prstGeom>
        </p:spPr>
        <p:txBody>
          <a:bodyPr>
            <a:normAutofit/>
          </a:bodyPr>
          <a:lstStyle/>
          <a:p>
            <a:pPr marL="0" indent="0">
              <a:lnSpc>
                <a:spcPct val="90000"/>
              </a:lnSpc>
              <a:buNone/>
            </a:pPr>
            <a:r>
              <a:rPr lang="en-GB" sz="2000" dirty="0" smtClean="0">
                <a:latin typeface="Myriad Pro"/>
                <a:cs typeface="Myriad Pro"/>
              </a:rPr>
              <a:t>This is an introductory module covering many of the key themes of the Series</a:t>
            </a:r>
          </a:p>
          <a:p>
            <a:pPr>
              <a:lnSpc>
                <a:spcPct val="90000"/>
              </a:lnSpc>
            </a:pPr>
            <a:endParaRPr lang="en-GB" sz="1000" dirty="0">
              <a:latin typeface="Myriad Pro"/>
              <a:cs typeface="Myriad Pro"/>
            </a:endParaRPr>
          </a:p>
          <a:p>
            <a:pPr>
              <a:lnSpc>
                <a:spcPct val="90000"/>
              </a:lnSpc>
            </a:pPr>
            <a:r>
              <a:rPr lang="en-GB" sz="2000" dirty="0" smtClean="0">
                <a:latin typeface="Myriad Pro"/>
                <a:cs typeface="Myriad Pro"/>
              </a:rPr>
              <a:t>Understanding urbanization and its drivers and consequences</a:t>
            </a:r>
          </a:p>
          <a:p>
            <a:pPr>
              <a:lnSpc>
                <a:spcPct val="90000"/>
              </a:lnSpc>
            </a:pPr>
            <a:endParaRPr lang="en-GB" sz="1000" dirty="0" smtClean="0">
              <a:latin typeface="Myriad Pro"/>
              <a:cs typeface="Myriad Pro"/>
            </a:endParaRPr>
          </a:p>
          <a:p>
            <a:pPr>
              <a:lnSpc>
                <a:spcPct val="90000"/>
              </a:lnSpc>
            </a:pPr>
            <a:r>
              <a:rPr lang="en-GB" sz="2000" dirty="0" smtClean="0">
                <a:latin typeface="Myriad Pro"/>
                <a:cs typeface="Myriad Pro"/>
              </a:rPr>
              <a:t>Managing urbanization and options for low-income housing</a:t>
            </a: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a:t>
            </a:fld>
            <a:endParaRPr lang="en-GB" sz="1200" b="0" dirty="0">
              <a:latin typeface="Myriad Pro"/>
              <a:cs typeface="Myriad Pro"/>
            </a:endParaRPr>
          </a:p>
        </p:txBody>
      </p:sp>
    </p:spTree>
    <p:extLst>
      <p:ext uri="{BB962C8B-B14F-4D97-AF65-F5344CB8AC3E}">
        <p14:creationId xmlns:p14="http://schemas.microsoft.com/office/powerpoint/2010/main" val="108974752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Land </a:t>
            </a:r>
            <a:r>
              <a:rPr lang="en-GB" b="0" cap="none" dirty="0" smtClean="0">
                <a:solidFill>
                  <a:srgbClr val="1D357D"/>
                </a:solidFill>
                <a:latin typeface="Memphis Bold"/>
                <a:cs typeface="Memphis Bold"/>
              </a:rPr>
              <a:t>Strategies </a:t>
            </a:r>
            <a:r>
              <a:rPr lang="en-GB" b="0" cap="none" dirty="0">
                <a:solidFill>
                  <a:srgbClr val="1D357D"/>
                </a:solidFill>
                <a:latin typeface="Memphis Bold"/>
                <a:cs typeface="Memphis Bold"/>
              </a:rPr>
              <a:t>2</a:t>
            </a:r>
          </a:p>
        </p:txBody>
      </p:sp>
      <p:sp>
        <p:nvSpPr>
          <p:cNvPr id="4" name="Content Placeholder 3"/>
          <p:cNvSpPr>
            <a:spLocks noGrp="1"/>
          </p:cNvSpPr>
          <p:nvPr>
            <p:ph idx="4294967295"/>
          </p:nvPr>
        </p:nvSpPr>
        <p:spPr>
          <a:xfrm>
            <a:off x="467544" y="1600200"/>
            <a:ext cx="8218487" cy="4525963"/>
          </a:xfrm>
          <a:prstGeom prst="rect">
            <a:avLst/>
          </a:prstGeom>
        </p:spPr>
        <p:txBody>
          <a:bodyPr>
            <a:normAutofit/>
          </a:bodyPr>
          <a:lstStyle/>
          <a:p>
            <a:pPr marL="539750" indent="-539750">
              <a:spcAft>
                <a:spcPts val="1200"/>
              </a:spcAft>
              <a:buNone/>
            </a:pPr>
            <a:r>
              <a:rPr lang="en-GB" sz="2000" b="1" dirty="0" smtClean="0">
                <a:latin typeface="Myriad Pro"/>
                <a:cs typeface="Myriad Pro"/>
              </a:rPr>
              <a:t>6. 	Establishing cross-subsidy schemes</a:t>
            </a:r>
            <a:r>
              <a:rPr lang="en-GB" sz="2000" dirty="0" smtClean="0">
                <a:latin typeface="Myriad Pro"/>
                <a:cs typeface="Myriad Pro"/>
              </a:rPr>
              <a:t>: private sector developers reserving a portion of their projects for low-income housing</a:t>
            </a:r>
          </a:p>
          <a:p>
            <a:pPr marL="539750" indent="-539750">
              <a:spcAft>
                <a:spcPts val="1200"/>
              </a:spcAft>
              <a:buAutoNum type="arabicPeriod" startAt="7"/>
            </a:pPr>
            <a:r>
              <a:rPr lang="en-GB" sz="2000" b="1" dirty="0" smtClean="0">
                <a:latin typeface="Myriad Pro"/>
                <a:cs typeface="Myriad Pro"/>
              </a:rPr>
              <a:t>Regularizing existing slums</a:t>
            </a:r>
            <a:r>
              <a:rPr lang="en-GB" sz="2000" dirty="0" smtClean="0">
                <a:latin typeface="Myriad Pro"/>
                <a:cs typeface="Myriad Pro"/>
              </a:rPr>
              <a:t>: recognizing and granting legal tenure</a:t>
            </a:r>
          </a:p>
          <a:p>
            <a:pPr marL="539750" indent="-539750">
              <a:spcAft>
                <a:spcPts val="1200"/>
              </a:spcAft>
              <a:buAutoNum type="arabicPeriod" startAt="7"/>
            </a:pPr>
            <a:r>
              <a:rPr lang="en-GB" sz="2000" b="1" dirty="0" smtClean="0">
                <a:latin typeface="Myriad Pro"/>
                <a:cs typeface="Myriad Pro"/>
              </a:rPr>
              <a:t>Using public land</a:t>
            </a:r>
            <a:r>
              <a:rPr lang="en-GB" sz="2000" dirty="0" smtClean="0">
                <a:latin typeface="Myriad Pro"/>
                <a:cs typeface="Myriad Pro"/>
              </a:rPr>
              <a:t>: planning and building houses on public land</a:t>
            </a:r>
          </a:p>
          <a:p>
            <a:pPr marL="539750" indent="-539750">
              <a:spcAft>
                <a:spcPts val="1200"/>
              </a:spcAft>
              <a:buNone/>
            </a:pPr>
            <a:r>
              <a:rPr lang="en-GB" sz="2000" b="1" dirty="0" smtClean="0">
                <a:latin typeface="Myriad Pro"/>
                <a:cs typeface="Myriad Pro"/>
              </a:rPr>
              <a:t>9. 	Learning from informal land developers</a:t>
            </a:r>
            <a:r>
              <a:rPr lang="en-GB" sz="2000" dirty="0" smtClean="0">
                <a:latin typeface="Myriad Pro"/>
                <a:cs typeface="Myriad Pro"/>
              </a:rPr>
              <a:t>: relaxing conventional  land allocation and regulation systems</a:t>
            </a:r>
          </a:p>
          <a:p>
            <a:pPr marL="539750" indent="-539750">
              <a:spcAft>
                <a:spcPts val="1200"/>
              </a:spcAft>
              <a:buNone/>
            </a:pPr>
            <a:r>
              <a:rPr lang="en-GB" sz="2000" b="1" dirty="0" smtClean="0">
                <a:latin typeface="Myriad Pro"/>
                <a:cs typeface="Myriad Pro"/>
              </a:rPr>
              <a:t>10. 	Supporting community initiatives</a:t>
            </a:r>
            <a:r>
              <a:rPr lang="en-GB" sz="2000" dirty="0" smtClean="0">
                <a:latin typeface="Myriad Pro"/>
                <a:cs typeface="Myriad Pro"/>
              </a:rPr>
              <a:t>: assisting communities in improving their existing stock of informal housing  </a:t>
            </a: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30</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764704"/>
            <a:ext cx="8229600" cy="584200"/>
          </a:xfrm>
          <a:prstGeom prst="rect">
            <a:avLst/>
          </a:prstGeom>
        </p:spPr>
        <p:txBody>
          <a:bodyPr/>
          <a:lstStyle/>
          <a:p>
            <a:r>
              <a:rPr lang="en-GB" b="0" cap="none" dirty="0">
                <a:solidFill>
                  <a:srgbClr val="1D357D"/>
                </a:solidFill>
                <a:latin typeface="Memphis Bold"/>
                <a:cs typeface="Memphis Bold"/>
              </a:rPr>
              <a:t>Governance</a:t>
            </a:r>
          </a:p>
        </p:txBody>
      </p:sp>
      <p:sp>
        <p:nvSpPr>
          <p:cNvPr id="4" name="Content Placeholder 3"/>
          <p:cNvSpPr>
            <a:spLocks noGrp="1"/>
          </p:cNvSpPr>
          <p:nvPr>
            <p:ph idx="4294967295"/>
          </p:nvPr>
        </p:nvSpPr>
        <p:spPr>
          <a:xfrm>
            <a:off x="467544" y="1600200"/>
            <a:ext cx="8362950" cy="4525963"/>
          </a:xfrm>
          <a:prstGeom prst="rect">
            <a:avLst/>
          </a:prstGeom>
        </p:spPr>
        <p:txBody>
          <a:bodyPr>
            <a:normAutofit/>
          </a:bodyPr>
          <a:lstStyle/>
          <a:p>
            <a:pPr marL="0" indent="0">
              <a:buNone/>
            </a:pPr>
            <a:r>
              <a:rPr lang="en-GB" sz="2000" dirty="0" smtClean="0">
                <a:latin typeface="Myriad Pro"/>
                <a:cs typeface="Myriad Pro"/>
              </a:rPr>
              <a:t>‘....It would be a grave error to assume that urbanization challenges can be solved without a fundamental transformation of governance norms, institutions, practices and expectation.’</a:t>
            </a:r>
          </a:p>
          <a:p>
            <a:pPr marL="342900" lvl="2" indent="-342900">
              <a:lnSpc>
                <a:spcPct val="200000"/>
              </a:lnSpc>
              <a:buNone/>
            </a:pPr>
            <a:r>
              <a:rPr lang="en-GB" sz="2000" b="1" i="1" dirty="0" smtClean="0">
                <a:latin typeface="Myriad Pro"/>
                <a:cs typeface="Myriad Pro"/>
              </a:rPr>
              <a:t>&gt;</a:t>
            </a:r>
            <a:r>
              <a:rPr lang="en-GB" sz="2000" b="1" i="1" dirty="0">
                <a:latin typeface="Myriad Pro"/>
                <a:cs typeface="Myriad Pro"/>
              </a:rPr>
              <a:t>&gt; Question:</a:t>
            </a:r>
            <a:endParaRPr lang="en-GB" sz="2000" i="1" dirty="0"/>
          </a:p>
          <a:p>
            <a:pPr marL="0" indent="0">
              <a:spcAft>
                <a:spcPts val="600"/>
              </a:spcAft>
              <a:buNone/>
            </a:pPr>
            <a:r>
              <a:rPr lang="en-GB" sz="2000" i="1" dirty="0" smtClean="0">
                <a:latin typeface="Myriad Pro"/>
                <a:cs typeface="Myriad Pro"/>
              </a:rPr>
              <a:t>Do you agree with this viewpoint?</a:t>
            </a:r>
          </a:p>
          <a:p>
            <a:pPr marL="0" indent="0">
              <a:spcAft>
                <a:spcPts val="600"/>
              </a:spcAft>
              <a:buNone/>
            </a:pPr>
            <a:r>
              <a:rPr lang="en-GB" sz="2000" i="1" dirty="0" smtClean="0">
                <a:latin typeface="Myriad Pro"/>
                <a:cs typeface="Myriad Pro"/>
              </a:rPr>
              <a:t>What transformations are necessary or desirable for governance norms, institutions, practices and expectations?</a:t>
            </a:r>
          </a:p>
          <a:p>
            <a:pPr marL="0" indent="0">
              <a:spcAft>
                <a:spcPts val="600"/>
              </a:spcAft>
              <a:buNone/>
            </a:pPr>
            <a:r>
              <a:rPr lang="en-GB" sz="2000" i="1" dirty="0" smtClean="0">
                <a:latin typeface="Myriad Pro"/>
                <a:cs typeface="Myriad Pro"/>
              </a:rPr>
              <a:t>How best can governments support CBOs?</a:t>
            </a:r>
          </a:p>
          <a:p>
            <a:pPr>
              <a:buNone/>
            </a:pPr>
            <a:endParaRPr lang="en-GB" dirty="0"/>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31</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Government </a:t>
            </a:r>
            <a:r>
              <a:rPr lang="en-GB" b="0" cap="none" dirty="0" smtClean="0">
                <a:solidFill>
                  <a:srgbClr val="1D357D"/>
                </a:solidFill>
                <a:latin typeface="Memphis Bold"/>
                <a:cs typeface="Memphis Bold"/>
              </a:rPr>
              <a:t>Support </a:t>
            </a:r>
            <a:r>
              <a:rPr lang="en-GB" b="0" cap="none" dirty="0">
                <a:solidFill>
                  <a:srgbClr val="1D357D"/>
                </a:solidFill>
                <a:latin typeface="Memphis Bold"/>
                <a:cs typeface="Memphis Bold"/>
              </a:rPr>
              <a:t>for </a:t>
            </a:r>
            <a:r>
              <a:rPr lang="en-GB" b="0" cap="none" dirty="0" smtClean="0">
                <a:solidFill>
                  <a:srgbClr val="1D357D"/>
                </a:solidFill>
                <a:latin typeface="Memphis Bold"/>
                <a:cs typeface="Memphis Bold"/>
              </a:rPr>
              <a:t>CBOs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marL="457200" indent="-457200">
              <a:spcAft>
                <a:spcPts val="1200"/>
              </a:spcAft>
              <a:buFont typeface="+mj-lt"/>
              <a:buAutoNum type="arabicPeriod"/>
            </a:pPr>
            <a:r>
              <a:rPr lang="en-GB" sz="2000" dirty="0" smtClean="0">
                <a:latin typeface="Myriad Pro"/>
                <a:cs typeface="Myriad Pro"/>
              </a:rPr>
              <a:t>Recognise and work with CBOs</a:t>
            </a:r>
            <a:endParaRPr lang="en-GB" sz="2000" dirty="0">
              <a:latin typeface="Myriad Pro"/>
              <a:cs typeface="Myriad Pro"/>
            </a:endParaRPr>
          </a:p>
          <a:p>
            <a:pPr marL="457200" indent="-457200">
              <a:spcAft>
                <a:spcPts val="1200"/>
              </a:spcAft>
              <a:buFont typeface="+mj-lt"/>
              <a:buAutoNum type="arabicPeriod"/>
            </a:pPr>
            <a:r>
              <a:rPr lang="en-GB" sz="2000" dirty="0" smtClean="0">
                <a:latin typeface="Myriad Pro"/>
                <a:cs typeface="Myriad Pro"/>
              </a:rPr>
              <a:t>Support community mapping and enumeration initiatives</a:t>
            </a:r>
          </a:p>
          <a:p>
            <a:pPr marL="457200" indent="-457200">
              <a:spcAft>
                <a:spcPts val="1200"/>
              </a:spcAft>
              <a:buFont typeface="+mj-lt"/>
              <a:buAutoNum type="arabicPeriod"/>
            </a:pPr>
            <a:r>
              <a:rPr lang="en-GB" sz="2000" dirty="0" smtClean="0">
                <a:latin typeface="Myriad Pro"/>
                <a:cs typeface="Myriad Pro"/>
              </a:rPr>
              <a:t>Support community-based savings and credit initiatives</a:t>
            </a:r>
          </a:p>
          <a:p>
            <a:pPr marL="457200" indent="-457200">
              <a:spcAft>
                <a:spcPts val="1200"/>
              </a:spcAft>
              <a:buFont typeface="+mj-lt"/>
              <a:buAutoNum type="arabicPeriod"/>
            </a:pPr>
            <a:r>
              <a:rPr lang="en-GB" sz="2000" dirty="0" smtClean="0">
                <a:latin typeface="Myriad Pro"/>
                <a:cs typeface="Myriad Pro"/>
              </a:rPr>
              <a:t>Facilitate local development partnerships with CBOs</a:t>
            </a:r>
          </a:p>
          <a:p>
            <a:pPr marL="457200" indent="-457200">
              <a:spcAft>
                <a:spcPts val="1200"/>
              </a:spcAft>
              <a:buFont typeface="+mj-lt"/>
              <a:buAutoNum type="arabicPeriod"/>
            </a:pPr>
            <a:r>
              <a:rPr lang="en-GB" sz="2000" dirty="0" smtClean="0">
                <a:latin typeface="Myriad Pro"/>
                <a:cs typeface="Myriad Pro"/>
              </a:rPr>
              <a:t>Participate in the establishment of community development funds</a:t>
            </a:r>
            <a:endParaRPr lang="en-GB" sz="2000" dirty="0">
              <a:latin typeface="Myriad Pro"/>
              <a:cs typeface="Myriad Pro"/>
            </a:endParaRPr>
          </a:p>
          <a:p>
            <a:pPr marL="457200" indent="-457200">
              <a:spcAft>
                <a:spcPts val="1200"/>
              </a:spcAft>
              <a:buFont typeface="+mj-lt"/>
              <a:buAutoNum type="arabicPeriod"/>
            </a:pPr>
            <a:r>
              <a:rPr lang="en-GB" sz="2000" dirty="0" smtClean="0">
                <a:latin typeface="Myriad Pro"/>
                <a:cs typeface="Myriad Pro"/>
              </a:rPr>
              <a:t>Support the creation and participation of CBO networks at higher levels</a:t>
            </a:r>
            <a:endParaRPr lang="en-GB" sz="2000" dirty="0">
              <a:latin typeface="Myriad Pro"/>
              <a:cs typeface="Myriad Pro"/>
            </a:endParaRP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32</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671513"/>
          </a:xfrm>
          <a:prstGeom prst="rect">
            <a:avLst/>
          </a:prstGeom>
        </p:spPr>
        <p:txBody>
          <a:bodyPr/>
          <a:lstStyle/>
          <a:p>
            <a:r>
              <a:rPr lang="en-GB" b="0" cap="none" dirty="0">
                <a:solidFill>
                  <a:srgbClr val="1D357D"/>
                </a:solidFill>
                <a:latin typeface="Memphis Bold"/>
                <a:cs typeface="Memphis Bold"/>
              </a:rPr>
              <a:t>Building </a:t>
            </a:r>
            <a:r>
              <a:rPr lang="en-GB" b="0" cap="none" dirty="0" smtClean="0">
                <a:solidFill>
                  <a:srgbClr val="1D357D"/>
                </a:solidFill>
                <a:latin typeface="Memphis Bold"/>
                <a:cs typeface="Memphis Bold"/>
              </a:rPr>
              <a:t>Effective Local Governments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marL="0" indent="0">
              <a:spcAft>
                <a:spcPts val="1200"/>
              </a:spcAft>
              <a:buNone/>
            </a:pPr>
            <a:r>
              <a:rPr lang="en-GB" sz="2000" dirty="0" smtClean="0">
                <a:latin typeface="Myriad Pro"/>
                <a:cs typeface="Myriad Pro"/>
              </a:rPr>
              <a:t>‘The most urgent challenge is to sharpen and strengthen national decentralization policy frameworks... At the heart of this decentralization agenda is the capacity of local governments to function in a partnership mode, underpinned by sufficient fiscal resources and focused on development priorities of housing, land and access to livelihood opportunities for the poor’ </a:t>
            </a:r>
          </a:p>
          <a:p>
            <a:pPr marL="342900" lvl="2" indent="-342900">
              <a:spcAft>
                <a:spcPts val="600"/>
              </a:spcAft>
              <a:buNone/>
            </a:pPr>
            <a:r>
              <a:rPr lang="en-GB" sz="2000" b="1" i="1" dirty="0">
                <a:latin typeface="Myriad Pro"/>
                <a:cs typeface="Myriad Pro"/>
              </a:rPr>
              <a:t>&gt;&gt; Question:</a:t>
            </a:r>
            <a:endParaRPr lang="en-GB" sz="2000" i="1" dirty="0"/>
          </a:p>
          <a:p>
            <a:pPr marL="0" indent="0">
              <a:spcAft>
                <a:spcPts val="600"/>
              </a:spcAft>
              <a:buNone/>
            </a:pPr>
            <a:r>
              <a:rPr lang="en-GB" sz="2000" i="1" dirty="0" smtClean="0">
                <a:latin typeface="Myriad Pro"/>
                <a:cs typeface="Myriad Pro"/>
              </a:rPr>
              <a:t>Do you agree?</a:t>
            </a:r>
          </a:p>
          <a:p>
            <a:pPr marL="0" indent="0">
              <a:buNone/>
            </a:pPr>
            <a:r>
              <a:rPr lang="en-GB" sz="2000" i="1" dirty="0" smtClean="0">
                <a:latin typeface="Myriad Pro"/>
                <a:cs typeface="Myriad Pro"/>
              </a:rPr>
              <a:t>In what aspects do local governments need strengthening, 	</a:t>
            </a:r>
            <a:endParaRPr lang="en-GB" sz="2000" i="1" dirty="0">
              <a:latin typeface="Myriad Pro"/>
              <a:cs typeface="Myriad Pro"/>
            </a:endParaRPr>
          </a:p>
          <a:p>
            <a:pPr marL="0" indent="0">
              <a:spcBef>
                <a:spcPts val="0"/>
              </a:spcBef>
              <a:buNone/>
            </a:pPr>
            <a:r>
              <a:rPr lang="en-GB" sz="2000" i="1" dirty="0" smtClean="0">
                <a:latin typeface="Myriad Pro"/>
                <a:cs typeface="Myriad Pro"/>
              </a:rPr>
              <a:t>and how can this be done?</a:t>
            </a:r>
            <a:endParaRPr lang="en-GB" sz="2000" i="1" dirty="0">
              <a:latin typeface="Myriad Pro"/>
              <a:cs typeface="Myriad Pro"/>
            </a:endParaRPr>
          </a:p>
        </p:txBody>
      </p:sp>
      <p:sp>
        <p:nvSpPr>
          <p:cNvPr id="5"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33</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smtClean="0">
                <a:solidFill>
                  <a:srgbClr val="1D357D"/>
                </a:solidFill>
                <a:latin typeface="Memphis Bold"/>
                <a:cs typeface="Memphis Bold"/>
              </a:rPr>
              <a:t>Conclusions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0" y="1600200"/>
            <a:ext cx="8229600" cy="4525963"/>
          </a:xfrm>
          <a:prstGeom prst="rect">
            <a:avLst/>
          </a:prstGeom>
        </p:spPr>
        <p:txBody>
          <a:bodyPr>
            <a:normAutofit/>
          </a:bodyPr>
          <a:lstStyle/>
          <a:p>
            <a:pPr>
              <a:buNone/>
            </a:pPr>
            <a:r>
              <a:rPr lang="en-GB" dirty="0" smtClean="0"/>
              <a:t>	</a:t>
            </a:r>
            <a:endParaRPr lang="en-GB" sz="2400" i="1" dirty="0"/>
          </a:p>
        </p:txBody>
      </p:sp>
      <p:sp>
        <p:nvSpPr>
          <p:cNvPr id="6" name="TextBox 5"/>
          <p:cNvSpPr txBox="1"/>
          <p:nvPr/>
        </p:nvSpPr>
        <p:spPr>
          <a:xfrm>
            <a:off x="467544" y="1711573"/>
            <a:ext cx="8208912" cy="363176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Africa is urbanizing rapidly and urban poverty and urban slums are widespread</a:t>
            </a:r>
          </a:p>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Mind shifts are needed to better understand informality, migration and the need to work together</a:t>
            </a:r>
          </a:p>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Everyone has the right to adequate housing</a:t>
            </a:r>
          </a:p>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A number of policy options exist for low-income housing</a:t>
            </a:r>
          </a:p>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Inaccessibility of suitable land is a key reason for the prevalence of informal settlements in African cities</a:t>
            </a:r>
          </a:p>
          <a:p>
            <a:pPr marL="285750" indent="-285750">
              <a:spcAft>
                <a:spcPts val="1200"/>
              </a:spcAft>
              <a:buFont typeface="Arial" panose="020B0604020202020204" pitchFamily="34" charset="0"/>
              <a:buChar char="•"/>
            </a:pPr>
            <a:r>
              <a:rPr lang="en-US" sz="2000" dirty="0" smtClean="0">
                <a:latin typeface="Myriad Pro"/>
                <a:ea typeface="Verdana" panose="020B0604030504040204" pitchFamily="34" charset="0"/>
                <a:cs typeface="Myriad Pro"/>
              </a:rPr>
              <a:t>Urban poor must be the central actors</a:t>
            </a:r>
            <a:endParaRPr lang="en-US" sz="2000" dirty="0">
              <a:latin typeface="Myriad Pro"/>
              <a:cs typeface="Myriad Pro"/>
            </a:endParaRPr>
          </a:p>
        </p:txBody>
      </p:sp>
      <p:sp>
        <p:nvSpPr>
          <p:cNvPr id="7" name="Slide Number Placeholder 4"/>
          <p:cNvSpPr txBox="1">
            <a:spLocks/>
          </p:cNvSpPr>
          <p:nvPr/>
        </p:nvSpPr>
        <p:spPr>
          <a:xfrm>
            <a:off x="4391980" y="6578045"/>
            <a:ext cx="360040" cy="288031"/>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1200" b="0" smtClean="0">
                <a:latin typeface="Myriad Pro"/>
                <a:cs typeface="Myriad Pro"/>
              </a:rPr>
              <a:pPr algn="ctr"/>
              <a:t>34</a:t>
            </a:fld>
            <a:endParaRPr lang="en-GB" sz="1200" b="0" dirty="0">
              <a:latin typeface="Myriad Pro"/>
              <a:cs typeface="Myriad Pro"/>
            </a:endParaRPr>
          </a:p>
        </p:txBody>
      </p:sp>
    </p:spTree>
    <p:extLst>
      <p:ext uri="{BB962C8B-B14F-4D97-AF65-F5344CB8AC3E}">
        <p14:creationId xmlns:p14="http://schemas.microsoft.com/office/powerpoint/2010/main" val="7595468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20688"/>
            <a:ext cx="7761288" cy="584200"/>
          </a:xfrm>
          <a:prstGeom prst="rect">
            <a:avLst/>
          </a:prstGeom>
        </p:spPr>
        <p:txBody>
          <a:bodyPr/>
          <a:lstStyle/>
          <a:p>
            <a:r>
              <a:rPr lang="en-GB" sz="3500" b="0" cap="none" dirty="0" smtClean="0">
                <a:solidFill>
                  <a:srgbClr val="1D357D"/>
                </a:solidFill>
                <a:latin typeface="Memphis Bold"/>
                <a:cs typeface="Memphis Bold"/>
              </a:rPr>
              <a:t>Quick Guide Series</a:t>
            </a:r>
            <a:endParaRPr lang="en-GB" sz="3500"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07375" cy="4525963"/>
          </a:xfrm>
          <a:prstGeom prst="rect">
            <a:avLst/>
          </a:prstGeom>
        </p:spPr>
        <p:txBody>
          <a:bodyPr>
            <a:noAutofit/>
          </a:bodyPr>
          <a:lstStyle/>
          <a:p>
            <a:pPr marL="457200" indent="-457200">
              <a:spcAft>
                <a:spcPts val="1200"/>
              </a:spcAft>
              <a:buFont typeface="+mj-lt"/>
              <a:buAutoNum type="arabicPeriod"/>
            </a:pPr>
            <a:r>
              <a:rPr lang="en-GB" sz="2000" b="1" dirty="0" smtClean="0">
                <a:latin typeface="Myriad Pro"/>
                <a:cs typeface="Myriad Pro"/>
              </a:rPr>
              <a:t>Urban Africa: </a:t>
            </a:r>
            <a:r>
              <a:rPr lang="en-GB" sz="2000" dirty="0" smtClean="0">
                <a:latin typeface="Myriad Pro"/>
                <a:cs typeface="Myriad Pro"/>
              </a:rPr>
              <a:t>building with untapped potential</a:t>
            </a:r>
          </a:p>
          <a:p>
            <a:pPr marL="457200" indent="-457200">
              <a:spcAft>
                <a:spcPts val="1200"/>
              </a:spcAft>
              <a:buFont typeface="+mj-lt"/>
              <a:buAutoNum type="arabicPeriod"/>
            </a:pPr>
            <a:r>
              <a:rPr lang="en-GB" sz="2000" b="1" dirty="0" smtClean="0">
                <a:latin typeface="Myriad Pro"/>
                <a:cs typeface="Myriad Pro"/>
              </a:rPr>
              <a:t>Low-Income Housing: </a:t>
            </a:r>
            <a:r>
              <a:rPr lang="en-GB" sz="2000" dirty="0" smtClean="0">
                <a:latin typeface="Myriad Pro"/>
                <a:cs typeface="Myriad Pro"/>
              </a:rPr>
              <a:t>approaches to helping the urban poor find adequate housing in African cities</a:t>
            </a:r>
          </a:p>
          <a:p>
            <a:pPr marL="457200" indent="-457200">
              <a:spcAft>
                <a:spcPts val="1200"/>
              </a:spcAft>
              <a:buFont typeface="+mj-lt"/>
              <a:buAutoNum type="arabicPeriod"/>
            </a:pPr>
            <a:r>
              <a:rPr lang="en-GB" sz="2000" b="1" dirty="0" smtClean="0">
                <a:latin typeface="Myriad Pro"/>
                <a:cs typeface="Myriad Pro"/>
              </a:rPr>
              <a:t>Land: </a:t>
            </a:r>
            <a:r>
              <a:rPr lang="en-GB" sz="2000" dirty="0" smtClean="0">
                <a:latin typeface="Myriad Pro"/>
                <a:cs typeface="Myriad Pro"/>
              </a:rPr>
              <a:t>a crucial element in housing the urban poor</a:t>
            </a:r>
          </a:p>
          <a:p>
            <a:pPr marL="457200" indent="-457200">
              <a:spcAft>
                <a:spcPts val="1200"/>
              </a:spcAft>
              <a:buFont typeface="+mj-lt"/>
              <a:buAutoNum type="arabicPeriod"/>
            </a:pPr>
            <a:r>
              <a:rPr lang="en-GB" sz="2000" b="1" dirty="0" smtClean="0">
                <a:latin typeface="Myriad Pro"/>
                <a:cs typeface="Myriad Pro"/>
              </a:rPr>
              <a:t>Eviction:</a:t>
            </a:r>
            <a:r>
              <a:rPr lang="en-GB" sz="2000" dirty="0" smtClean="0">
                <a:latin typeface="Myriad Pro"/>
                <a:cs typeface="Myriad Pro"/>
              </a:rPr>
              <a:t> alternatives to the destruction of urban poor communities</a:t>
            </a:r>
          </a:p>
          <a:p>
            <a:pPr marL="457200" indent="-457200">
              <a:spcAft>
                <a:spcPts val="1200"/>
              </a:spcAft>
              <a:buFont typeface="+mj-lt"/>
              <a:buAutoNum type="arabicPeriod"/>
            </a:pPr>
            <a:r>
              <a:rPr lang="en-GB" sz="2000" b="1" dirty="0" smtClean="0">
                <a:latin typeface="Myriad Pro"/>
                <a:cs typeface="Myriad Pro"/>
              </a:rPr>
              <a:t>Housing Finance: </a:t>
            </a:r>
            <a:r>
              <a:rPr lang="en-GB" sz="2000" dirty="0" smtClean="0">
                <a:latin typeface="Myriad Pro"/>
                <a:cs typeface="Myriad Pro"/>
              </a:rPr>
              <a:t>ways to help the poor pay for housing</a:t>
            </a:r>
          </a:p>
          <a:p>
            <a:pPr marL="457200" indent="-457200">
              <a:spcAft>
                <a:spcPts val="1200"/>
              </a:spcAft>
              <a:buFont typeface="+mj-lt"/>
              <a:buAutoNum type="arabicPeriod"/>
            </a:pPr>
            <a:r>
              <a:rPr lang="en-GB" sz="2000" b="1" dirty="0" smtClean="0">
                <a:latin typeface="Myriad Pro"/>
                <a:cs typeface="Myriad Pro"/>
              </a:rPr>
              <a:t>Community-Based Organisations:</a:t>
            </a:r>
            <a:r>
              <a:rPr lang="en-GB" sz="2000" dirty="0" smtClean="0">
                <a:latin typeface="Myriad Pro"/>
                <a:cs typeface="Myriad Pro"/>
              </a:rPr>
              <a:t> the poor as agents of development</a:t>
            </a:r>
          </a:p>
          <a:p>
            <a:pPr marL="457200" indent="-457200">
              <a:spcAft>
                <a:spcPts val="1200"/>
              </a:spcAft>
              <a:buFont typeface="+mj-lt"/>
              <a:buAutoNum type="arabicPeriod"/>
            </a:pPr>
            <a:r>
              <a:rPr lang="en-GB" sz="2000" b="1" dirty="0" smtClean="0">
                <a:latin typeface="Myriad Pro"/>
                <a:cs typeface="Myriad Pro"/>
              </a:rPr>
              <a:t>Rental Housing: </a:t>
            </a:r>
            <a:r>
              <a:rPr lang="en-GB" sz="2000" dirty="0" smtClean="0">
                <a:latin typeface="Myriad Pro"/>
                <a:cs typeface="Myriad Pro"/>
              </a:rPr>
              <a:t>a much neglected housing option for the poor</a:t>
            </a:r>
          </a:p>
          <a:p>
            <a:pPr marL="457200" indent="-457200">
              <a:spcAft>
                <a:spcPts val="1200"/>
              </a:spcAft>
              <a:buFont typeface="+mj-lt"/>
              <a:buAutoNum type="arabicPeriod"/>
            </a:pPr>
            <a:r>
              <a:rPr lang="en-GB" sz="2000" b="1" dirty="0" smtClean="0">
                <a:latin typeface="Myriad Pro"/>
                <a:cs typeface="Myriad Pro"/>
              </a:rPr>
              <a:t>Local Government: </a:t>
            </a:r>
            <a:r>
              <a:rPr lang="en-GB" sz="2000" dirty="0" smtClean="0">
                <a:latin typeface="Myriad Pro"/>
                <a:cs typeface="Myriad Pro"/>
              </a:rPr>
              <a:t>addressing urban challenges in a participatory and integrated way</a:t>
            </a:r>
            <a:endParaRPr lang="en-GB" sz="2000" dirty="0">
              <a:latin typeface="Myriad Pro"/>
              <a:cs typeface="Myriad Pro"/>
            </a:endParaRPr>
          </a:p>
        </p:txBody>
      </p:sp>
      <p:sp>
        <p:nvSpPr>
          <p:cNvPr id="6"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4</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8032" y="2133600"/>
            <a:ext cx="7772400" cy="584200"/>
          </a:xfrm>
          <a:prstGeom prst="rect">
            <a:avLst/>
          </a:prstGeom>
        </p:spPr>
        <p:txBody>
          <a:bodyPr/>
          <a:lstStyle/>
          <a:p>
            <a:pPr algn="ctr"/>
            <a:r>
              <a:rPr lang="en-GB" sz="4000" b="0" dirty="0" smtClean="0">
                <a:solidFill>
                  <a:srgbClr val="1D357D"/>
                </a:solidFill>
                <a:latin typeface="Memphis Bold"/>
                <a:cs typeface="Memphis Bold"/>
              </a:rPr>
              <a:t>Part One</a:t>
            </a:r>
            <a:endParaRPr lang="en-GB" sz="4000" b="0" dirty="0">
              <a:solidFill>
                <a:srgbClr val="1D357D"/>
              </a:solidFill>
              <a:latin typeface="Memphis Bold"/>
              <a:cs typeface="Memphis Bold"/>
            </a:endParaRPr>
          </a:p>
        </p:txBody>
      </p:sp>
      <p:sp>
        <p:nvSpPr>
          <p:cNvPr id="3" name="Subtitle 2"/>
          <p:cNvSpPr>
            <a:spLocks noGrp="1"/>
          </p:cNvSpPr>
          <p:nvPr>
            <p:ph type="subTitle" idx="4294967295"/>
          </p:nvPr>
        </p:nvSpPr>
        <p:spPr>
          <a:xfrm>
            <a:off x="2162820" y="3213100"/>
            <a:ext cx="4822825" cy="584200"/>
          </a:xfrm>
          <a:prstGeom prst="rect">
            <a:avLst/>
          </a:prstGeom>
          <a:ln>
            <a:solidFill>
              <a:srgbClr val="1D357D"/>
            </a:solidFill>
          </a:ln>
        </p:spPr>
        <p:txBody>
          <a:bodyPr/>
          <a:lstStyle/>
          <a:p>
            <a:pPr marL="0" indent="0" algn="ctr">
              <a:buNone/>
            </a:pPr>
            <a:r>
              <a:rPr lang="en-GB" sz="2800" dirty="0" smtClean="0">
                <a:latin typeface="Myriad Pro"/>
                <a:cs typeface="Myriad Pro"/>
              </a:rPr>
              <a:t>Understanding Urbanization</a:t>
            </a:r>
            <a:endParaRPr lang="en-GB" sz="2800" dirty="0">
              <a:latin typeface="Myriad Pro"/>
              <a:cs typeface="Myriad Pro"/>
            </a:endParaRPr>
          </a:p>
        </p:txBody>
      </p:sp>
      <p:sp>
        <p:nvSpPr>
          <p:cNvPr id="6"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5</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7762056" cy="584200"/>
          </a:xfrm>
          <a:prstGeom prst="rect">
            <a:avLst/>
          </a:prstGeom>
        </p:spPr>
        <p:txBody>
          <a:bodyPr/>
          <a:lstStyle/>
          <a:p>
            <a:r>
              <a:rPr lang="en-GB" b="0" cap="none" dirty="0" smtClean="0">
                <a:solidFill>
                  <a:srgbClr val="1D357D"/>
                </a:solidFill>
                <a:latin typeface="Memphis Bold"/>
                <a:cs typeface="Memphis Bold"/>
              </a:rPr>
              <a:t>Some Quick Figures</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a:spcAft>
                <a:spcPts val="1200"/>
              </a:spcAft>
            </a:pPr>
            <a:r>
              <a:rPr lang="en-GB" sz="2000" dirty="0">
                <a:latin typeface="Myriad Pro"/>
                <a:cs typeface="Myriad Pro"/>
              </a:rPr>
              <a:t>Between 2000 and 2030, Africa’s urban population will have increased from 294 million to 742 million</a:t>
            </a:r>
          </a:p>
          <a:p>
            <a:pPr>
              <a:spcAft>
                <a:spcPts val="1200"/>
              </a:spcAft>
            </a:pPr>
            <a:r>
              <a:rPr lang="en-GB" sz="2000" dirty="0">
                <a:latin typeface="Myriad Pro"/>
                <a:cs typeface="Myriad Pro"/>
              </a:rPr>
              <a:t>Between 2000 and 2005 average urban growth and slums increased at the same rate (4.5%)</a:t>
            </a:r>
          </a:p>
          <a:p>
            <a:pPr>
              <a:spcAft>
                <a:spcPts val="1200"/>
              </a:spcAft>
            </a:pPr>
            <a:r>
              <a:rPr lang="en-GB" sz="2000" dirty="0">
                <a:latin typeface="Myriad Pro"/>
                <a:cs typeface="Myriad Pro"/>
              </a:rPr>
              <a:t>Right now, most African states are unable to meet the needs of their urban populations</a:t>
            </a:r>
          </a:p>
          <a:p>
            <a:pPr>
              <a:spcAft>
                <a:spcPts val="1200"/>
              </a:spcAft>
            </a:pPr>
            <a:r>
              <a:rPr lang="en-GB" sz="2000" dirty="0">
                <a:latin typeface="Myriad Pro"/>
                <a:cs typeface="Myriad Pro"/>
              </a:rPr>
              <a:t>People living in slums and informal settlements will continue to be particularly </a:t>
            </a:r>
            <a:r>
              <a:rPr lang="en-GB" sz="2000" dirty="0" smtClean="0">
                <a:latin typeface="Myriad Pro"/>
                <a:cs typeface="Myriad Pro"/>
              </a:rPr>
              <a:t>disadvantaged</a:t>
            </a:r>
            <a:endParaRPr lang="en-GB" sz="2000" dirty="0">
              <a:latin typeface="Myriad Pro"/>
              <a:cs typeface="Myriad Pro"/>
            </a:endParaRPr>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6</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Figures from the </a:t>
            </a:r>
            <a:r>
              <a:rPr lang="en-GB" b="0" cap="none" dirty="0" smtClean="0">
                <a:solidFill>
                  <a:srgbClr val="1D357D"/>
                </a:solidFill>
                <a:latin typeface="Memphis Bold"/>
                <a:cs typeface="Memphis Bold"/>
              </a:rPr>
              <a:t>Video Clip</a:t>
            </a:r>
            <a:endParaRPr lang="en-GB" b="0" cap="none" dirty="0">
              <a:solidFill>
                <a:srgbClr val="1D357D"/>
              </a:solidFill>
              <a:latin typeface="Memphis Bold"/>
              <a:cs typeface="Memphis Bold"/>
            </a:endParaRPr>
          </a:p>
        </p:txBody>
      </p:sp>
      <p:sp>
        <p:nvSpPr>
          <p:cNvPr id="4" name="Content Placeholder 3"/>
          <p:cNvSpPr>
            <a:spLocks noGrp="1"/>
          </p:cNvSpPr>
          <p:nvPr>
            <p:ph idx="4294967295"/>
          </p:nvPr>
        </p:nvSpPr>
        <p:spPr>
          <a:xfrm>
            <a:off x="467544" y="1600200"/>
            <a:ext cx="8229600" cy="4525963"/>
          </a:xfrm>
          <a:prstGeom prst="rect">
            <a:avLst/>
          </a:prstGeom>
        </p:spPr>
        <p:txBody>
          <a:bodyPr>
            <a:normAutofit/>
          </a:bodyPr>
          <a:lstStyle/>
          <a:p>
            <a:pPr>
              <a:spcAft>
                <a:spcPts val="1200"/>
              </a:spcAft>
            </a:pPr>
            <a:r>
              <a:rPr lang="en-US" sz="2000" dirty="0">
                <a:latin typeface="Myriad Pro"/>
                <a:cs typeface="Myriad Pro"/>
              </a:rPr>
              <a:t>More than half of humanity live in towns and cities – and this number is continuously increasing</a:t>
            </a:r>
          </a:p>
          <a:p>
            <a:pPr>
              <a:spcAft>
                <a:spcPts val="1200"/>
              </a:spcAft>
            </a:pPr>
            <a:r>
              <a:rPr lang="en-GB" sz="2000" dirty="0">
                <a:latin typeface="Myriad Pro"/>
                <a:cs typeface="Myriad Pro"/>
              </a:rPr>
              <a:t>In 2012, one out of every three people living in cities in the developing world lives in a slum</a:t>
            </a:r>
          </a:p>
          <a:p>
            <a:pPr>
              <a:spcAft>
                <a:spcPts val="1200"/>
              </a:spcAft>
            </a:pPr>
            <a:r>
              <a:rPr lang="en-GB" sz="2000" dirty="0">
                <a:latin typeface="Myriad Pro"/>
                <a:cs typeface="Myriad Pro"/>
              </a:rPr>
              <a:t>UN-</a:t>
            </a:r>
            <a:r>
              <a:rPr lang="en-GB" sz="2000" dirty="0" smtClean="0">
                <a:latin typeface="Myriad Pro"/>
                <a:cs typeface="Myriad Pro"/>
              </a:rPr>
              <a:t>Habitat </a:t>
            </a:r>
            <a:r>
              <a:rPr lang="en-GB" sz="2000" dirty="0">
                <a:latin typeface="Myriad Pro"/>
                <a:cs typeface="Myriad Pro"/>
              </a:rPr>
              <a:t>projects that this figure will rise to 1.4 billion slum dwellers by 2020 if nothing is </a:t>
            </a:r>
            <a:r>
              <a:rPr lang="en-GB" sz="2000" dirty="0" smtClean="0">
                <a:latin typeface="Myriad Pro"/>
                <a:cs typeface="Myriad Pro"/>
              </a:rPr>
              <a:t>done</a:t>
            </a:r>
            <a:endParaRPr lang="en-GB" sz="2000" dirty="0"/>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7</a:t>
            </a:fld>
            <a:endParaRPr lang="en-GB" sz="1200" b="0" dirty="0">
              <a:latin typeface="Myriad Pro"/>
              <a:cs typeface="Myriad Pro"/>
            </a:endParaRPr>
          </a:p>
        </p:txBody>
      </p:sp>
    </p:spTree>
    <p:extLst>
      <p:ext uri="{BB962C8B-B14F-4D97-AF65-F5344CB8AC3E}">
        <p14:creationId xmlns:p14="http://schemas.microsoft.com/office/powerpoint/2010/main" val="40293416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692696"/>
            <a:ext cx="8229600" cy="584200"/>
          </a:xfrm>
          <a:prstGeom prst="rect">
            <a:avLst/>
          </a:prstGeom>
        </p:spPr>
        <p:txBody>
          <a:bodyPr/>
          <a:lstStyle/>
          <a:p>
            <a:r>
              <a:rPr lang="en-GB" b="0" cap="none" dirty="0">
                <a:solidFill>
                  <a:srgbClr val="1D357D"/>
                </a:solidFill>
                <a:latin typeface="Memphis Bold"/>
                <a:cs typeface="Memphis Bold"/>
              </a:rPr>
              <a:t>Questions</a:t>
            </a:r>
          </a:p>
        </p:txBody>
      </p:sp>
      <p:sp>
        <p:nvSpPr>
          <p:cNvPr id="4" name="Content Placeholder 3"/>
          <p:cNvSpPr>
            <a:spLocks noGrp="1"/>
          </p:cNvSpPr>
          <p:nvPr>
            <p:ph idx="4294967295"/>
          </p:nvPr>
        </p:nvSpPr>
        <p:spPr>
          <a:xfrm>
            <a:off x="467544" y="1600200"/>
            <a:ext cx="8229600" cy="4525963"/>
          </a:xfrm>
          <a:prstGeom prst="rect">
            <a:avLst/>
          </a:prstGeom>
        </p:spPr>
        <p:txBody>
          <a:bodyPr/>
          <a:lstStyle/>
          <a:p>
            <a:pPr marL="514350" indent="-514350">
              <a:spcAft>
                <a:spcPts val="1200"/>
              </a:spcAft>
              <a:buFont typeface="+mj-lt"/>
              <a:buAutoNum type="arabicPeriod"/>
            </a:pPr>
            <a:r>
              <a:rPr lang="en-GB" sz="2000" dirty="0" smtClean="0">
                <a:latin typeface="Myriad Pro"/>
                <a:cs typeface="Myriad Pro"/>
              </a:rPr>
              <a:t>Do you see such an expansion of cities in your own country?</a:t>
            </a:r>
          </a:p>
          <a:p>
            <a:pPr marL="514350" indent="-514350">
              <a:spcAft>
                <a:spcPts val="1200"/>
              </a:spcAft>
              <a:buFont typeface="+mj-lt"/>
              <a:buAutoNum type="arabicPeriod"/>
            </a:pPr>
            <a:r>
              <a:rPr lang="en-GB" sz="2000" dirty="0" smtClean="0">
                <a:latin typeface="Myriad Pro"/>
                <a:cs typeface="Myriad Pro"/>
              </a:rPr>
              <a:t>What are the causes and consequences?</a:t>
            </a:r>
          </a:p>
          <a:p>
            <a:pPr marL="514350" indent="-514350">
              <a:spcAft>
                <a:spcPts val="1200"/>
              </a:spcAft>
              <a:buFont typeface="+mj-lt"/>
              <a:buAutoNum type="arabicPeriod"/>
            </a:pPr>
            <a:r>
              <a:rPr lang="en-GB" sz="2000" dirty="0" smtClean="0">
                <a:latin typeface="Myriad Pro"/>
                <a:cs typeface="Myriad Pro"/>
              </a:rPr>
              <a:t>Is it a wholly negative vision?</a:t>
            </a:r>
            <a:endParaRPr lang="en-GB" dirty="0"/>
          </a:p>
        </p:txBody>
      </p:sp>
      <p:sp>
        <p:nvSpPr>
          <p:cNvPr id="7"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8</a:t>
            </a:fld>
            <a:endParaRPr lang="en-GB" sz="1200" b="0" dirty="0">
              <a:latin typeface="Myriad Pro"/>
              <a:cs typeface="Myriad Pro"/>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620688"/>
            <a:ext cx="8229600" cy="549527"/>
          </a:xfrm>
          <a:prstGeom prst="rect">
            <a:avLst/>
          </a:prstGeom>
        </p:spPr>
        <p:txBody>
          <a:bodyPr/>
          <a:lstStyle>
            <a:lvl1pPr algn="l" defTabSz="457200" rtl="0" eaLnBrk="1" latinLnBrk="0" hangingPunct="1">
              <a:spcBef>
                <a:spcPct val="0"/>
              </a:spcBef>
              <a:buNone/>
              <a:defRPr sz="3200" b="1" kern="1200" cap="all">
                <a:solidFill>
                  <a:srgbClr val="1897D3"/>
                </a:solidFill>
                <a:latin typeface="Arial"/>
                <a:ea typeface="+mj-ea"/>
                <a:cs typeface="Arial"/>
              </a:defRPr>
            </a:lvl1pPr>
          </a:lstStyle>
          <a:p>
            <a:r>
              <a:rPr lang="en-GB" b="0" cap="none" dirty="0" smtClean="0">
                <a:solidFill>
                  <a:srgbClr val="1D357D"/>
                </a:solidFill>
                <a:latin typeface="Memphis Bold"/>
                <a:cs typeface="Memphis Bold"/>
              </a:rPr>
              <a:t>Four Key Messages of the Quick Guides</a:t>
            </a:r>
            <a:endParaRPr lang="en-GB" b="0" cap="none" dirty="0">
              <a:solidFill>
                <a:srgbClr val="1D357D"/>
              </a:solidFill>
              <a:latin typeface="Memphis Bold"/>
              <a:cs typeface="Memphis Bold"/>
            </a:endParaRPr>
          </a:p>
        </p:txBody>
      </p:sp>
      <p:sp>
        <p:nvSpPr>
          <p:cNvPr id="4" name="Content Placeholder 3"/>
          <p:cNvSpPr txBox="1">
            <a:spLocks/>
          </p:cNvSpPr>
          <p:nvPr/>
        </p:nvSpPr>
        <p:spPr>
          <a:xfrm>
            <a:off x="457200" y="1600200"/>
            <a:ext cx="8229600" cy="4525963"/>
          </a:xfrm>
          <a:prstGeom prst="rect">
            <a:avLst/>
          </a:prstGeom>
        </p:spPr>
        <p:txBody>
          <a:bodyPr/>
          <a:lstStyle>
            <a:lvl1pPr marL="342900" indent="-342900" algn="l" defTabSz="457200" rtl="0" eaLnBrk="1" latinLnBrk="0" hangingPunct="1">
              <a:spcBef>
                <a:spcPct val="20000"/>
              </a:spcBef>
              <a:buFont typeface="Arial"/>
              <a:buChar char="•"/>
              <a:defRPr sz="1800" b="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1800" b="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1800" b="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en-GB" sz="2000" dirty="0" smtClean="0">
                <a:latin typeface="Myriad Pro"/>
                <a:cs typeface="Myriad Pro"/>
              </a:rPr>
              <a:t>Urbanization is both understandable and manageable</a:t>
            </a:r>
          </a:p>
          <a:p>
            <a:pPr>
              <a:spcAft>
                <a:spcPts val="1200"/>
              </a:spcAft>
            </a:pPr>
            <a:r>
              <a:rPr lang="en-GB" sz="2000" dirty="0" smtClean="0">
                <a:latin typeface="Myriad Pro"/>
                <a:cs typeface="Myriad Pro"/>
              </a:rPr>
              <a:t>Sustainable urban development solutions do exist</a:t>
            </a:r>
          </a:p>
          <a:p>
            <a:pPr>
              <a:spcAft>
                <a:spcPts val="1200"/>
              </a:spcAft>
            </a:pPr>
            <a:r>
              <a:rPr lang="en-GB" sz="2000" dirty="0" smtClean="0">
                <a:latin typeface="Myriad Pro"/>
                <a:cs typeface="Myriad Pro"/>
              </a:rPr>
              <a:t>Success comes from a continuous process of acting – learning – acting – learning </a:t>
            </a:r>
          </a:p>
          <a:p>
            <a:pPr>
              <a:spcAft>
                <a:spcPts val="1200"/>
              </a:spcAft>
            </a:pPr>
            <a:r>
              <a:rPr lang="en-GB" sz="2000" dirty="0" smtClean="0">
                <a:latin typeface="Myriad Pro"/>
                <a:cs typeface="Myriad Pro"/>
              </a:rPr>
              <a:t>Urban settings have power dynamics that need to be understood, acknowledged and managed</a:t>
            </a:r>
          </a:p>
        </p:txBody>
      </p:sp>
      <p:sp>
        <p:nvSpPr>
          <p:cNvPr id="6" name="Slide Number Placeholder 4"/>
          <p:cNvSpPr txBox="1">
            <a:spLocks/>
          </p:cNvSpPr>
          <p:nvPr/>
        </p:nvSpPr>
        <p:spPr>
          <a:xfrm>
            <a:off x="4391980" y="6434029"/>
            <a:ext cx="540060" cy="432047"/>
          </a:xfrm>
          <a:prstGeom prst="rect">
            <a:avLst/>
          </a:prstGeom>
          <a:solidFill>
            <a:srgbClr val="1D357D"/>
          </a:solidFill>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9</a:t>
            </a:fld>
            <a:endParaRPr lang="en-GB" sz="1200" b="0" dirty="0">
              <a:latin typeface="Myriad Pro"/>
              <a:cs typeface="Myriad Pro"/>
            </a:endParaRPr>
          </a:p>
        </p:txBody>
      </p:sp>
    </p:spTree>
    <p:extLst>
      <p:ext uri="{BB962C8B-B14F-4D97-AF65-F5344CB8AC3E}">
        <p14:creationId xmlns:p14="http://schemas.microsoft.com/office/powerpoint/2010/main" val="1536332572"/>
      </p:ext>
    </p:extLst>
  </p:cSld>
  <p:clrMapOvr>
    <a:masterClrMapping/>
  </p:clrMapOvr>
</p:sld>
</file>

<file path=ppt/theme/theme1.xml><?xml version="1.0" encoding="utf-8"?>
<a:theme xmlns:a="http://schemas.openxmlformats.org/drawingml/2006/main" name="UN Habita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17101</TotalTime>
  <Words>1861</Words>
  <Application>Microsoft Macintosh PowerPoint</Application>
  <PresentationFormat>On-screen Show (4:3)</PresentationFormat>
  <Paragraphs>234</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UN Habitat</vt:lpstr>
      <vt:lpstr>PowerPoint Presentation</vt:lpstr>
      <vt:lpstr>Learning Outcomes</vt:lpstr>
      <vt:lpstr>Structure of the Module</vt:lpstr>
      <vt:lpstr>Quick Guide Series</vt:lpstr>
      <vt:lpstr>Part One</vt:lpstr>
      <vt:lpstr>Some Quick Figures</vt:lpstr>
      <vt:lpstr>Figures from the Video Clip</vt:lpstr>
      <vt:lpstr>Questions</vt:lpstr>
      <vt:lpstr>PowerPoint Presentation</vt:lpstr>
      <vt:lpstr>Patterns of Urbanization</vt:lpstr>
      <vt:lpstr>National Urbanization Policy</vt:lpstr>
      <vt:lpstr>Drivers of Urbanization 1</vt:lpstr>
      <vt:lpstr>Drivers of Urbanization 2</vt:lpstr>
      <vt:lpstr>Urbanization and Economic Prosperity</vt:lpstr>
      <vt:lpstr>Consequences of Poor Urban Management</vt:lpstr>
      <vt:lpstr>UN-Habitat Definition</vt:lpstr>
      <vt:lpstr>A Development Logic</vt:lpstr>
      <vt:lpstr>Negative Perceptions</vt:lpstr>
      <vt:lpstr>Three Major Mind-shifts Needed</vt:lpstr>
      <vt:lpstr>Understanding Migration</vt:lpstr>
      <vt:lpstr>Understanding Informality</vt:lpstr>
      <vt:lpstr>Appreciating Partnerships</vt:lpstr>
      <vt:lpstr>Recognising the Stakeholders</vt:lpstr>
      <vt:lpstr>PowerPoint Presentation</vt:lpstr>
      <vt:lpstr>The Universal Declaration of Human Rights</vt:lpstr>
      <vt:lpstr>Establishing a Baseline </vt:lpstr>
      <vt:lpstr>Five Options for Low Income Housing</vt:lpstr>
      <vt:lpstr>Strategies for Making Land More Accessible to the Poor</vt:lpstr>
      <vt:lpstr>Land Strategies 1  </vt:lpstr>
      <vt:lpstr>Land Strategies 2</vt:lpstr>
      <vt:lpstr>Governance</vt:lpstr>
      <vt:lpstr>Government Support for CBOs</vt:lpstr>
      <vt:lpstr>Building Effective Local Governments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Africa: Building with Untapped Potential</dc:title>
  <dc:creator>jfox</dc:creator>
  <cp:lastModifiedBy>AOC_PRODUCTION_1</cp:lastModifiedBy>
  <cp:revision>286</cp:revision>
  <dcterms:created xsi:type="dcterms:W3CDTF">2014-04-01T13:11:03Z</dcterms:created>
  <dcterms:modified xsi:type="dcterms:W3CDTF">2015-04-22T12:20:30Z</dcterms:modified>
</cp:coreProperties>
</file>