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089" r:id="rId1"/>
  </p:sldMasterIdLst>
  <p:notesMasterIdLst>
    <p:notesMasterId r:id="rId32"/>
  </p:notesMasterIdLst>
  <p:handoutMasterIdLst>
    <p:handoutMasterId r:id="rId33"/>
  </p:handoutMasterIdLst>
  <p:sldIdLst>
    <p:sldId id="506" r:id="rId2"/>
    <p:sldId id="517" r:id="rId3"/>
    <p:sldId id="510" r:id="rId4"/>
    <p:sldId id="554" r:id="rId5"/>
    <p:sldId id="520" r:id="rId6"/>
    <p:sldId id="563" r:id="rId7"/>
    <p:sldId id="551" r:id="rId8"/>
    <p:sldId id="562" r:id="rId9"/>
    <p:sldId id="565" r:id="rId10"/>
    <p:sldId id="566" r:id="rId11"/>
    <p:sldId id="564" r:id="rId12"/>
    <p:sldId id="580" r:id="rId13"/>
    <p:sldId id="553" r:id="rId14"/>
    <p:sldId id="567" r:id="rId15"/>
    <p:sldId id="572" r:id="rId16"/>
    <p:sldId id="546" r:id="rId17"/>
    <p:sldId id="547" r:id="rId18"/>
    <p:sldId id="548" r:id="rId19"/>
    <p:sldId id="574" r:id="rId20"/>
    <p:sldId id="550" r:id="rId21"/>
    <p:sldId id="568" r:id="rId22"/>
    <p:sldId id="261" r:id="rId23"/>
    <p:sldId id="569" r:id="rId24"/>
    <p:sldId id="570" r:id="rId25"/>
    <p:sldId id="575" r:id="rId26"/>
    <p:sldId id="576" r:id="rId27"/>
    <p:sldId id="577" r:id="rId28"/>
    <p:sldId id="579" r:id="rId29"/>
    <p:sldId id="578" r:id="rId30"/>
    <p:sldId id="5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fo Mooketsane" initials="TM" lastIdx="1" clrIdx="0">
    <p:extLst>
      <p:ext uri="{19B8F6BF-5375-455C-9EA6-DF929625EA0E}">
        <p15:presenceInfo xmlns:p15="http://schemas.microsoft.com/office/powerpoint/2012/main" userId="S::tefo.mooketsane@un.org::2769d6cd-7df3-46a3-85e8-48586d43f7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B9E7"/>
    <a:srgbClr val="3DA1DD"/>
    <a:srgbClr val="96CCE0"/>
    <a:srgbClr val="0098D9"/>
    <a:srgbClr val="CFDFF7"/>
    <a:srgbClr val="00B2E3"/>
    <a:srgbClr val="942092"/>
    <a:srgbClr val="FF9300"/>
    <a:srgbClr val="00FA00"/>
    <a:srgbClr val="5A9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6" autoAdjust="0"/>
    <p:restoredTop sz="80297" autoAdjust="0"/>
  </p:normalViewPr>
  <p:slideViewPr>
    <p:cSldViewPr snapToGrid="0" snapToObjects="1">
      <p:cViewPr varScale="1">
        <p:scale>
          <a:sx n="53" d="100"/>
          <a:sy n="53" d="100"/>
        </p:scale>
        <p:origin x="828" y="52"/>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2DADA-AB50-446B-BB44-58143586196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28E8991B-54A9-42A4-916D-B0BEDAA525B9}">
      <dgm:prSet phldrT="[Text]"/>
      <dgm:spPr/>
      <dgm:t>
        <a:bodyPr/>
        <a:lstStyle/>
        <a:p>
          <a:r>
            <a:rPr lang="en-US" dirty="0"/>
            <a:t>Income acquisition</a:t>
          </a:r>
          <a:endParaRPr lang="en-GB" dirty="0"/>
        </a:p>
      </dgm:t>
    </dgm:pt>
    <dgm:pt modelId="{F0826BA2-570C-436C-BAE1-454C4424D75E}" type="parTrans" cxnId="{38C8811F-7986-4A6C-8FDF-8F242ADA6C50}">
      <dgm:prSet/>
      <dgm:spPr/>
      <dgm:t>
        <a:bodyPr/>
        <a:lstStyle/>
        <a:p>
          <a:endParaRPr lang="en-GB"/>
        </a:p>
      </dgm:t>
    </dgm:pt>
    <dgm:pt modelId="{C50A9722-184C-4E51-B2AD-26DF8C4C049A}" type="sibTrans" cxnId="{38C8811F-7986-4A6C-8FDF-8F242ADA6C50}">
      <dgm:prSet/>
      <dgm:spPr/>
      <dgm:t>
        <a:bodyPr/>
        <a:lstStyle/>
        <a:p>
          <a:endParaRPr lang="en-GB"/>
        </a:p>
      </dgm:t>
    </dgm:pt>
    <dgm:pt modelId="{2FF76555-4BB7-4365-BEC5-4FA784D6B83D}">
      <dgm:prSet phldrT="[Text]"/>
      <dgm:spPr/>
      <dgm:t>
        <a:bodyPr/>
        <a:lstStyle/>
        <a:p>
          <a:r>
            <a:rPr lang="en-US" dirty="0"/>
            <a:t>Engagement and communications</a:t>
          </a:r>
          <a:endParaRPr lang="en-GB" dirty="0"/>
        </a:p>
      </dgm:t>
    </dgm:pt>
    <dgm:pt modelId="{4F3D02F9-1C3D-4ED6-86BA-E1E7EB4ADC6B}" type="parTrans" cxnId="{08EA1032-669E-477B-8A9C-CB569FCEBAEF}">
      <dgm:prSet/>
      <dgm:spPr/>
      <dgm:t>
        <a:bodyPr/>
        <a:lstStyle/>
        <a:p>
          <a:endParaRPr lang="en-GB"/>
        </a:p>
      </dgm:t>
    </dgm:pt>
    <dgm:pt modelId="{5876D10A-4929-428B-B9F3-D10FC18E1A99}" type="sibTrans" cxnId="{08EA1032-669E-477B-8A9C-CB569FCEBAEF}">
      <dgm:prSet/>
      <dgm:spPr/>
      <dgm:t>
        <a:bodyPr/>
        <a:lstStyle/>
        <a:p>
          <a:endParaRPr lang="en-GB"/>
        </a:p>
      </dgm:t>
    </dgm:pt>
    <dgm:pt modelId="{36D35D92-278E-4ACB-9EC2-BF53EAA3F7AD}">
      <dgm:prSet phldrT="[Text]"/>
      <dgm:spPr/>
      <dgm:t>
        <a:bodyPr/>
        <a:lstStyle/>
        <a:p>
          <a:r>
            <a:rPr lang="en-US" dirty="0"/>
            <a:t>Strategies, innovation</a:t>
          </a:r>
          <a:endParaRPr lang="en-GB" dirty="0"/>
        </a:p>
      </dgm:t>
    </dgm:pt>
    <dgm:pt modelId="{3C88CB11-E411-48B3-BAF6-43FEF50DA510}" type="parTrans" cxnId="{61DEAB8B-B76F-4B87-A40E-1EA9EBB2DC1D}">
      <dgm:prSet/>
      <dgm:spPr/>
      <dgm:t>
        <a:bodyPr/>
        <a:lstStyle/>
        <a:p>
          <a:endParaRPr lang="en-GB"/>
        </a:p>
      </dgm:t>
    </dgm:pt>
    <dgm:pt modelId="{07070284-A23C-4004-B175-CAA3CBE8D4B4}" type="sibTrans" cxnId="{61DEAB8B-B76F-4B87-A40E-1EA9EBB2DC1D}">
      <dgm:prSet/>
      <dgm:spPr/>
      <dgm:t>
        <a:bodyPr/>
        <a:lstStyle/>
        <a:p>
          <a:endParaRPr lang="en-GB"/>
        </a:p>
      </dgm:t>
    </dgm:pt>
    <dgm:pt modelId="{7625E780-E345-4DFB-BEAB-AAD06255CDBB}">
      <dgm:prSet phldrT="[Text]"/>
      <dgm:spPr/>
      <dgm:t>
        <a:bodyPr/>
        <a:lstStyle/>
        <a:p>
          <a:r>
            <a:rPr lang="en-US" dirty="0"/>
            <a:t>Relationship management</a:t>
          </a:r>
          <a:endParaRPr lang="en-GB" dirty="0"/>
        </a:p>
      </dgm:t>
    </dgm:pt>
    <dgm:pt modelId="{0393A95E-B211-4DD8-B1BC-3885CDA74774}" type="parTrans" cxnId="{4F917A9F-6D22-4F8D-A299-0C9D2E369D13}">
      <dgm:prSet/>
      <dgm:spPr/>
      <dgm:t>
        <a:bodyPr/>
        <a:lstStyle/>
        <a:p>
          <a:endParaRPr lang="en-GB"/>
        </a:p>
      </dgm:t>
    </dgm:pt>
    <dgm:pt modelId="{CF94B888-C8A8-45B9-930F-6519953D0636}" type="sibTrans" cxnId="{4F917A9F-6D22-4F8D-A299-0C9D2E369D13}">
      <dgm:prSet/>
      <dgm:spPr/>
      <dgm:t>
        <a:bodyPr/>
        <a:lstStyle/>
        <a:p>
          <a:endParaRPr lang="en-GB"/>
        </a:p>
      </dgm:t>
    </dgm:pt>
    <dgm:pt modelId="{EE98B449-F868-4B83-BD2E-D3C2C7574C77}">
      <dgm:prSet phldrT="[Text]"/>
      <dgm:spPr/>
      <dgm:t>
        <a:bodyPr/>
        <a:lstStyle/>
        <a:p>
          <a:r>
            <a:rPr lang="en-US" dirty="0"/>
            <a:t>Enabling environment</a:t>
          </a:r>
          <a:endParaRPr lang="en-GB" dirty="0"/>
        </a:p>
      </dgm:t>
    </dgm:pt>
    <dgm:pt modelId="{F6ED9D7C-83AD-4FD8-A598-6453359882D8}" type="parTrans" cxnId="{EB6BF877-5011-4E50-A1B0-0FEAC002E256}">
      <dgm:prSet/>
      <dgm:spPr/>
      <dgm:t>
        <a:bodyPr/>
        <a:lstStyle/>
        <a:p>
          <a:endParaRPr lang="en-GB"/>
        </a:p>
      </dgm:t>
    </dgm:pt>
    <dgm:pt modelId="{48CBDC69-A6C8-48C6-A5AE-775C5C7D067F}" type="sibTrans" cxnId="{EB6BF877-5011-4E50-A1B0-0FEAC002E256}">
      <dgm:prSet/>
      <dgm:spPr/>
      <dgm:t>
        <a:bodyPr/>
        <a:lstStyle/>
        <a:p>
          <a:endParaRPr lang="en-GB"/>
        </a:p>
      </dgm:t>
    </dgm:pt>
    <dgm:pt modelId="{941C6D18-842B-41DC-9AE7-2A34DB52C4F0}" type="pres">
      <dgm:prSet presAssocID="{F9E2DADA-AB50-446B-BB44-581435861963}" presName="rootnode" presStyleCnt="0">
        <dgm:presLayoutVars>
          <dgm:chMax/>
          <dgm:chPref/>
          <dgm:dir/>
          <dgm:animLvl val="lvl"/>
        </dgm:presLayoutVars>
      </dgm:prSet>
      <dgm:spPr/>
    </dgm:pt>
    <dgm:pt modelId="{6ED06F8A-484C-448A-86B9-70E50651802D}" type="pres">
      <dgm:prSet presAssocID="{28E8991B-54A9-42A4-916D-B0BEDAA525B9}" presName="composite" presStyleCnt="0"/>
      <dgm:spPr/>
    </dgm:pt>
    <dgm:pt modelId="{F27B925D-EE2F-40DF-9A46-167046BFBB69}" type="pres">
      <dgm:prSet presAssocID="{28E8991B-54A9-42A4-916D-B0BEDAA525B9}" presName="LShape" presStyleLbl="alignNode1" presStyleIdx="0" presStyleCnt="9"/>
      <dgm:spPr/>
    </dgm:pt>
    <dgm:pt modelId="{62C4F986-ECA0-4AC5-A015-F4E543F430FF}" type="pres">
      <dgm:prSet presAssocID="{28E8991B-54A9-42A4-916D-B0BEDAA525B9}" presName="ParentText" presStyleLbl="revTx" presStyleIdx="0" presStyleCnt="5">
        <dgm:presLayoutVars>
          <dgm:chMax val="0"/>
          <dgm:chPref val="0"/>
          <dgm:bulletEnabled val="1"/>
        </dgm:presLayoutVars>
      </dgm:prSet>
      <dgm:spPr/>
    </dgm:pt>
    <dgm:pt modelId="{076B1128-EAAC-4C5A-81FB-E33A42E013C1}" type="pres">
      <dgm:prSet presAssocID="{28E8991B-54A9-42A4-916D-B0BEDAA525B9}" presName="Triangle" presStyleLbl="alignNode1" presStyleIdx="1" presStyleCnt="9"/>
      <dgm:spPr/>
    </dgm:pt>
    <dgm:pt modelId="{3411C63C-1E30-4E20-8FE7-71B8DB02907E}" type="pres">
      <dgm:prSet presAssocID="{C50A9722-184C-4E51-B2AD-26DF8C4C049A}" presName="sibTrans" presStyleCnt="0"/>
      <dgm:spPr/>
    </dgm:pt>
    <dgm:pt modelId="{8B3AF17B-826F-498B-A3BC-16C40FA8617C}" type="pres">
      <dgm:prSet presAssocID="{C50A9722-184C-4E51-B2AD-26DF8C4C049A}" presName="space" presStyleCnt="0"/>
      <dgm:spPr/>
    </dgm:pt>
    <dgm:pt modelId="{D7216CD3-0AE3-4FBA-BCF8-BD49498AD430}" type="pres">
      <dgm:prSet presAssocID="{2FF76555-4BB7-4365-BEC5-4FA784D6B83D}" presName="composite" presStyleCnt="0"/>
      <dgm:spPr/>
    </dgm:pt>
    <dgm:pt modelId="{A60D1017-AEAA-4F91-BFFF-558898937165}" type="pres">
      <dgm:prSet presAssocID="{2FF76555-4BB7-4365-BEC5-4FA784D6B83D}" presName="LShape" presStyleLbl="alignNode1" presStyleIdx="2" presStyleCnt="9"/>
      <dgm:spPr/>
    </dgm:pt>
    <dgm:pt modelId="{5F5EC4BB-06D8-4B8E-A4D7-DFD8EB96C6AB}" type="pres">
      <dgm:prSet presAssocID="{2FF76555-4BB7-4365-BEC5-4FA784D6B83D}" presName="ParentText" presStyleLbl="revTx" presStyleIdx="1" presStyleCnt="5">
        <dgm:presLayoutVars>
          <dgm:chMax val="0"/>
          <dgm:chPref val="0"/>
          <dgm:bulletEnabled val="1"/>
        </dgm:presLayoutVars>
      </dgm:prSet>
      <dgm:spPr/>
    </dgm:pt>
    <dgm:pt modelId="{0822BE3E-146C-4D06-9691-0F7BFEC32EE7}" type="pres">
      <dgm:prSet presAssocID="{2FF76555-4BB7-4365-BEC5-4FA784D6B83D}" presName="Triangle" presStyleLbl="alignNode1" presStyleIdx="3" presStyleCnt="9"/>
      <dgm:spPr/>
    </dgm:pt>
    <dgm:pt modelId="{0B44EDF8-50C3-46F5-9765-044FE664921A}" type="pres">
      <dgm:prSet presAssocID="{5876D10A-4929-428B-B9F3-D10FC18E1A99}" presName="sibTrans" presStyleCnt="0"/>
      <dgm:spPr/>
    </dgm:pt>
    <dgm:pt modelId="{D5203F4D-EAC3-4413-A2CC-D630E23CAA59}" type="pres">
      <dgm:prSet presAssocID="{5876D10A-4929-428B-B9F3-D10FC18E1A99}" presName="space" presStyleCnt="0"/>
      <dgm:spPr/>
    </dgm:pt>
    <dgm:pt modelId="{27B16B4E-4317-4C2D-B4FC-D8F57E24C713}" type="pres">
      <dgm:prSet presAssocID="{36D35D92-278E-4ACB-9EC2-BF53EAA3F7AD}" presName="composite" presStyleCnt="0"/>
      <dgm:spPr/>
    </dgm:pt>
    <dgm:pt modelId="{6537701B-EDEC-4825-BFC5-51B88037E846}" type="pres">
      <dgm:prSet presAssocID="{36D35D92-278E-4ACB-9EC2-BF53EAA3F7AD}" presName="LShape" presStyleLbl="alignNode1" presStyleIdx="4" presStyleCnt="9"/>
      <dgm:spPr/>
    </dgm:pt>
    <dgm:pt modelId="{3F771EBD-8464-4179-94A2-C695CD0BFFB6}" type="pres">
      <dgm:prSet presAssocID="{36D35D92-278E-4ACB-9EC2-BF53EAA3F7AD}" presName="ParentText" presStyleLbl="revTx" presStyleIdx="2" presStyleCnt="5">
        <dgm:presLayoutVars>
          <dgm:chMax val="0"/>
          <dgm:chPref val="0"/>
          <dgm:bulletEnabled val="1"/>
        </dgm:presLayoutVars>
      </dgm:prSet>
      <dgm:spPr/>
    </dgm:pt>
    <dgm:pt modelId="{033B771C-C80C-429F-BAEF-EA9FC1BA4783}" type="pres">
      <dgm:prSet presAssocID="{36D35D92-278E-4ACB-9EC2-BF53EAA3F7AD}" presName="Triangle" presStyleLbl="alignNode1" presStyleIdx="5" presStyleCnt="9"/>
      <dgm:spPr/>
    </dgm:pt>
    <dgm:pt modelId="{A9643ED8-7FC9-48C6-A2B5-0E962F542C61}" type="pres">
      <dgm:prSet presAssocID="{07070284-A23C-4004-B175-CAA3CBE8D4B4}" presName="sibTrans" presStyleCnt="0"/>
      <dgm:spPr/>
    </dgm:pt>
    <dgm:pt modelId="{6C49492D-09FA-45F7-A68B-E9385A8C4EE4}" type="pres">
      <dgm:prSet presAssocID="{07070284-A23C-4004-B175-CAA3CBE8D4B4}" presName="space" presStyleCnt="0"/>
      <dgm:spPr/>
    </dgm:pt>
    <dgm:pt modelId="{9F67B707-AE11-4996-8E97-ECF87B30166B}" type="pres">
      <dgm:prSet presAssocID="{7625E780-E345-4DFB-BEAB-AAD06255CDBB}" presName="composite" presStyleCnt="0"/>
      <dgm:spPr/>
    </dgm:pt>
    <dgm:pt modelId="{B2720048-6751-432A-A7FA-B0814EF780C2}" type="pres">
      <dgm:prSet presAssocID="{7625E780-E345-4DFB-BEAB-AAD06255CDBB}" presName="LShape" presStyleLbl="alignNode1" presStyleIdx="6" presStyleCnt="9"/>
      <dgm:spPr/>
    </dgm:pt>
    <dgm:pt modelId="{7754FE17-2672-4387-8ED1-38274B4A5118}" type="pres">
      <dgm:prSet presAssocID="{7625E780-E345-4DFB-BEAB-AAD06255CDBB}" presName="ParentText" presStyleLbl="revTx" presStyleIdx="3" presStyleCnt="5">
        <dgm:presLayoutVars>
          <dgm:chMax val="0"/>
          <dgm:chPref val="0"/>
          <dgm:bulletEnabled val="1"/>
        </dgm:presLayoutVars>
      </dgm:prSet>
      <dgm:spPr/>
    </dgm:pt>
    <dgm:pt modelId="{D452600A-106D-4D2F-85D0-B2BD44CB92EF}" type="pres">
      <dgm:prSet presAssocID="{7625E780-E345-4DFB-BEAB-AAD06255CDBB}" presName="Triangle" presStyleLbl="alignNode1" presStyleIdx="7" presStyleCnt="9"/>
      <dgm:spPr/>
    </dgm:pt>
    <dgm:pt modelId="{A3B579D5-7FE3-44E0-ABBE-C95693065FCB}" type="pres">
      <dgm:prSet presAssocID="{CF94B888-C8A8-45B9-930F-6519953D0636}" presName="sibTrans" presStyleCnt="0"/>
      <dgm:spPr/>
    </dgm:pt>
    <dgm:pt modelId="{9E3114E6-A871-4C9F-964B-0ECF18E68AFB}" type="pres">
      <dgm:prSet presAssocID="{CF94B888-C8A8-45B9-930F-6519953D0636}" presName="space" presStyleCnt="0"/>
      <dgm:spPr/>
    </dgm:pt>
    <dgm:pt modelId="{DA0344F4-E80D-460D-9974-BF0ED3F85FF0}" type="pres">
      <dgm:prSet presAssocID="{EE98B449-F868-4B83-BD2E-D3C2C7574C77}" presName="composite" presStyleCnt="0"/>
      <dgm:spPr/>
    </dgm:pt>
    <dgm:pt modelId="{BCE224F4-4E60-402B-94B2-2CFFC251A399}" type="pres">
      <dgm:prSet presAssocID="{EE98B449-F868-4B83-BD2E-D3C2C7574C77}" presName="LShape" presStyleLbl="alignNode1" presStyleIdx="8" presStyleCnt="9"/>
      <dgm:spPr/>
    </dgm:pt>
    <dgm:pt modelId="{BE5173F0-7505-42AA-90F5-28DDA7A1E898}" type="pres">
      <dgm:prSet presAssocID="{EE98B449-F868-4B83-BD2E-D3C2C7574C77}" presName="ParentText" presStyleLbl="revTx" presStyleIdx="4" presStyleCnt="5">
        <dgm:presLayoutVars>
          <dgm:chMax val="0"/>
          <dgm:chPref val="0"/>
          <dgm:bulletEnabled val="1"/>
        </dgm:presLayoutVars>
      </dgm:prSet>
      <dgm:spPr/>
    </dgm:pt>
  </dgm:ptLst>
  <dgm:cxnLst>
    <dgm:cxn modelId="{92CA4C10-4582-4C1B-9433-FB3821025D6B}" type="presOf" srcId="{36D35D92-278E-4ACB-9EC2-BF53EAA3F7AD}" destId="{3F771EBD-8464-4179-94A2-C695CD0BFFB6}" srcOrd="0" destOrd="0" presId="urn:microsoft.com/office/officeart/2009/3/layout/StepUpProcess"/>
    <dgm:cxn modelId="{38C8811F-7986-4A6C-8FDF-8F242ADA6C50}" srcId="{F9E2DADA-AB50-446B-BB44-581435861963}" destId="{28E8991B-54A9-42A4-916D-B0BEDAA525B9}" srcOrd="0" destOrd="0" parTransId="{F0826BA2-570C-436C-BAE1-454C4424D75E}" sibTransId="{C50A9722-184C-4E51-B2AD-26DF8C4C049A}"/>
    <dgm:cxn modelId="{08EA1032-669E-477B-8A9C-CB569FCEBAEF}" srcId="{F9E2DADA-AB50-446B-BB44-581435861963}" destId="{2FF76555-4BB7-4365-BEC5-4FA784D6B83D}" srcOrd="1" destOrd="0" parTransId="{4F3D02F9-1C3D-4ED6-86BA-E1E7EB4ADC6B}" sibTransId="{5876D10A-4929-428B-B9F3-D10FC18E1A99}"/>
    <dgm:cxn modelId="{EB6BF877-5011-4E50-A1B0-0FEAC002E256}" srcId="{F9E2DADA-AB50-446B-BB44-581435861963}" destId="{EE98B449-F868-4B83-BD2E-D3C2C7574C77}" srcOrd="4" destOrd="0" parTransId="{F6ED9D7C-83AD-4FD8-A598-6453359882D8}" sibTransId="{48CBDC69-A6C8-48C6-A5AE-775C5C7D067F}"/>
    <dgm:cxn modelId="{81947F82-C7ED-4F53-9539-334FABA6DCCF}" type="presOf" srcId="{F9E2DADA-AB50-446B-BB44-581435861963}" destId="{941C6D18-842B-41DC-9AE7-2A34DB52C4F0}" srcOrd="0" destOrd="0" presId="urn:microsoft.com/office/officeart/2009/3/layout/StepUpProcess"/>
    <dgm:cxn modelId="{61DEAB8B-B76F-4B87-A40E-1EA9EBB2DC1D}" srcId="{F9E2DADA-AB50-446B-BB44-581435861963}" destId="{36D35D92-278E-4ACB-9EC2-BF53EAA3F7AD}" srcOrd="2" destOrd="0" parTransId="{3C88CB11-E411-48B3-BAF6-43FEF50DA510}" sibTransId="{07070284-A23C-4004-B175-CAA3CBE8D4B4}"/>
    <dgm:cxn modelId="{122B5790-5854-4650-84C2-60A71DB63204}" type="presOf" srcId="{EE98B449-F868-4B83-BD2E-D3C2C7574C77}" destId="{BE5173F0-7505-42AA-90F5-28DDA7A1E898}" srcOrd="0" destOrd="0" presId="urn:microsoft.com/office/officeart/2009/3/layout/StepUpProcess"/>
    <dgm:cxn modelId="{4F917A9F-6D22-4F8D-A299-0C9D2E369D13}" srcId="{F9E2DADA-AB50-446B-BB44-581435861963}" destId="{7625E780-E345-4DFB-BEAB-AAD06255CDBB}" srcOrd="3" destOrd="0" parTransId="{0393A95E-B211-4DD8-B1BC-3885CDA74774}" sibTransId="{CF94B888-C8A8-45B9-930F-6519953D0636}"/>
    <dgm:cxn modelId="{B6052AB8-F27D-4C76-B382-8F2B4A7EB3A5}" type="presOf" srcId="{28E8991B-54A9-42A4-916D-B0BEDAA525B9}" destId="{62C4F986-ECA0-4AC5-A015-F4E543F430FF}" srcOrd="0" destOrd="0" presId="urn:microsoft.com/office/officeart/2009/3/layout/StepUpProcess"/>
    <dgm:cxn modelId="{391E79E1-14CD-4847-89F5-15D3DB59C930}" type="presOf" srcId="{2FF76555-4BB7-4365-BEC5-4FA784D6B83D}" destId="{5F5EC4BB-06D8-4B8E-A4D7-DFD8EB96C6AB}" srcOrd="0" destOrd="0" presId="urn:microsoft.com/office/officeart/2009/3/layout/StepUpProcess"/>
    <dgm:cxn modelId="{A4D0F9F0-FC83-4BC3-9090-9B1ADFEF4106}" type="presOf" srcId="{7625E780-E345-4DFB-BEAB-AAD06255CDBB}" destId="{7754FE17-2672-4387-8ED1-38274B4A5118}" srcOrd="0" destOrd="0" presId="urn:microsoft.com/office/officeart/2009/3/layout/StepUpProcess"/>
    <dgm:cxn modelId="{E7A74326-1CBD-417B-B9D7-AB2BCFE3A6F1}" type="presParOf" srcId="{941C6D18-842B-41DC-9AE7-2A34DB52C4F0}" destId="{6ED06F8A-484C-448A-86B9-70E50651802D}" srcOrd="0" destOrd="0" presId="urn:microsoft.com/office/officeart/2009/3/layout/StepUpProcess"/>
    <dgm:cxn modelId="{658BCBAD-67A2-47BC-A033-DDD0221DE00E}" type="presParOf" srcId="{6ED06F8A-484C-448A-86B9-70E50651802D}" destId="{F27B925D-EE2F-40DF-9A46-167046BFBB69}" srcOrd="0" destOrd="0" presId="urn:microsoft.com/office/officeart/2009/3/layout/StepUpProcess"/>
    <dgm:cxn modelId="{E169AB48-A5E8-4CCD-AF56-70BFFF4D5E46}" type="presParOf" srcId="{6ED06F8A-484C-448A-86B9-70E50651802D}" destId="{62C4F986-ECA0-4AC5-A015-F4E543F430FF}" srcOrd="1" destOrd="0" presId="urn:microsoft.com/office/officeart/2009/3/layout/StepUpProcess"/>
    <dgm:cxn modelId="{B6F296B0-2210-4C12-89FC-0528D0F6631F}" type="presParOf" srcId="{6ED06F8A-484C-448A-86B9-70E50651802D}" destId="{076B1128-EAAC-4C5A-81FB-E33A42E013C1}" srcOrd="2" destOrd="0" presId="urn:microsoft.com/office/officeart/2009/3/layout/StepUpProcess"/>
    <dgm:cxn modelId="{4E86AE54-3758-477B-B891-B1555FD01DD3}" type="presParOf" srcId="{941C6D18-842B-41DC-9AE7-2A34DB52C4F0}" destId="{3411C63C-1E30-4E20-8FE7-71B8DB02907E}" srcOrd="1" destOrd="0" presId="urn:microsoft.com/office/officeart/2009/3/layout/StepUpProcess"/>
    <dgm:cxn modelId="{07D360B6-9E41-4D6F-AFC0-E99D70D37E32}" type="presParOf" srcId="{3411C63C-1E30-4E20-8FE7-71B8DB02907E}" destId="{8B3AF17B-826F-498B-A3BC-16C40FA8617C}" srcOrd="0" destOrd="0" presId="urn:microsoft.com/office/officeart/2009/3/layout/StepUpProcess"/>
    <dgm:cxn modelId="{0B2247C2-21BB-4F20-AA6D-BCC5F9F0E5FF}" type="presParOf" srcId="{941C6D18-842B-41DC-9AE7-2A34DB52C4F0}" destId="{D7216CD3-0AE3-4FBA-BCF8-BD49498AD430}" srcOrd="2" destOrd="0" presId="urn:microsoft.com/office/officeart/2009/3/layout/StepUpProcess"/>
    <dgm:cxn modelId="{E14EDA5D-B066-4C9D-8168-37A0985A180E}" type="presParOf" srcId="{D7216CD3-0AE3-4FBA-BCF8-BD49498AD430}" destId="{A60D1017-AEAA-4F91-BFFF-558898937165}" srcOrd="0" destOrd="0" presId="urn:microsoft.com/office/officeart/2009/3/layout/StepUpProcess"/>
    <dgm:cxn modelId="{605F4C0D-754C-4C29-B58E-5DBBEF2298E2}" type="presParOf" srcId="{D7216CD3-0AE3-4FBA-BCF8-BD49498AD430}" destId="{5F5EC4BB-06D8-4B8E-A4D7-DFD8EB96C6AB}" srcOrd="1" destOrd="0" presId="urn:microsoft.com/office/officeart/2009/3/layout/StepUpProcess"/>
    <dgm:cxn modelId="{BE12199D-22DD-447E-BB6E-2F373512B386}" type="presParOf" srcId="{D7216CD3-0AE3-4FBA-BCF8-BD49498AD430}" destId="{0822BE3E-146C-4D06-9691-0F7BFEC32EE7}" srcOrd="2" destOrd="0" presId="urn:microsoft.com/office/officeart/2009/3/layout/StepUpProcess"/>
    <dgm:cxn modelId="{E5EA1F8E-4DF4-4E07-A6CF-D7923376D77A}" type="presParOf" srcId="{941C6D18-842B-41DC-9AE7-2A34DB52C4F0}" destId="{0B44EDF8-50C3-46F5-9765-044FE664921A}" srcOrd="3" destOrd="0" presId="urn:microsoft.com/office/officeart/2009/3/layout/StepUpProcess"/>
    <dgm:cxn modelId="{F1D1286A-217D-4FE3-A6E0-1384738C961D}" type="presParOf" srcId="{0B44EDF8-50C3-46F5-9765-044FE664921A}" destId="{D5203F4D-EAC3-4413-A2CC-D630E23CAA59}" srcOrd="0" destOrd="0" presId="urn:microsoft.com/office/officeart/2009/3/layout/StepUpProcess"/>
    <dgm:cxn modelId="{9351DCEC-545B-4439-9D6F-32D13DC3CEAF}" type="presParOf" srcId="{941C6D18-842B-41DC-9AE7-2A34DB52C4F0}" destId="{27B16B4E-4317-4C2D-B4FC-D8F57E24C713}" srcOrd="4" destOrd="0" presId="urn:microsoft.com/office/officeart/2009/3/layout/StepUpProcess"/>
    <dgm:cxn modelId="{7BDA41F6-2765-4536-8FE7-BF5A56285F7C}" type="presParOf" srcId="{27B16B4E-4317-4C2D-B4FC-D8F57E24C713}" destId="{6537701B-EDEC-4825-BFC5-51B88037E846}" srcOrd="0" destOrd="0" presId="urn:microsoft.com/office/officeart/2009/3/layout/StepUpProcess"/>
    <dgm:cxn modelId="{5269B10B-B2A9-4D4D-A2BB-AECE8EFB1F88}" type="presParOf" srcId="{27B16B4E-4317-4C2D-B4FC-D8F57E24C713}" destId="{3F771EBD-8464-4179-94A2-C695CD0BFFB6}" srcOrd="1" destOrd="0" presId="urn:microsoft.com/office/officeart/2009/3/layout/StepUpProcess"/>
    <dgm:cxn modelId="{30787054-0C4B-4CB4-99C0-A5548F3F914B}" type="presParOf" srcId="{27B16B4E-4317-4C2D-B4FC-D8F57E24C713}" destId="{033B771C-C80C-429F-BAEF-EA9FC1BA4783}" srcOrd="2" destOrd="0" presId="urn:microsoft.com/office/officeart/2009/3/layout/StepUpProcess"/>
    <dgm:cxn modelId="{885040A5-31D6-46D0-A37E-A54C748446E3}" type="presParOf" srcId="{941C6D18-842B-41DC-9AE7-2A34DB52C4F0}" destId="{A9643ED8-7FC9-48C6-A2B5-0E962F542C61}" srcOrd="5" destOrd="0" presId="urn:microsoft.com/office/officeart/2009/3/layout/StepUpProcess"/>
    <dgm:cxn modelId="{B6FE939F-3A5B-4ED5-8378-400A2351D6F8}" type="presParOf" srcId="{A9643ED8-7FC9-48C6-A2B5-0E962F542C61}" destId="{6C49492D-09FA-45F7-A68B-E9385A8C4EE4}" srcOrd="0" destOrd="0" presId="urn:microsoft.com/office/officeart/2009/3/layout/StepUpProcess"/>
    <dgm:cxn modelId="{9D9E748D-DF27-4A09-980F-C48B75AF58A0}" type="presParOf" srcId="{941C6D18-842B-41DC-9AE7-2A34DB52C4F0}" destId="{9F67B707-AE11-4996-8E97-ECF87B30166B}" srcOrd="6" destOrd="0" presId="urn:microsoft.com/office/officeart/2009/3/layout/StepUpProcess"/>
    <dgm:cxn modelId="{13AAEA70-4649-407D-8EA1-DA0E8D3D3C06}" type="presParOf" srcId="{9F67B707-AE11-4996-8E97-ECF87B30166B}" destId="{B2720048-6751-432A-A7FA-B0814EF780C2}" srcOrd="0" destOrd="0" presId="urn:microsoft.com/office/officeart/2009/3/layout/StepUpProcess"/>
    <dgm:cxn modelId="{1D69367E-5AEA-424E-9DE1-0BB34F7993A7}" type="presParOf" srcId="{9F67B707-AE11-4996-8E97-ECF87B30166B}" destId="{7754FE17-2672-4387-8ED1-38274B4A5118}" srcOrd="1" destOrd="0" presId="urn:microsoft.com/office/officeart/2009/3/layout/StepUpProcess"/>
    <dgm:cxn modelId="{EDB950D2-99C6-4837-AE85-EDAFBF19AB19}" type="presParOf" srcId="{9F67B707-AE11-4996-8E97-ECF87B30166B}" destId="{D452600A-106D-4D2F-85D0-B2BD44CB92EF}" srcOrd="2" destOrd="0" presId="urn:microsoft.com/office/officeart/2009/3/layout/StepUpProcess"/>
    <dgm:cxn modelId="{D489DDF3-F177-42DD-847E-CD512CDD6942}" type="presParOf" srcId="{941C6D18-842B-41DC-9AE7-2A34DB52C4F0}" destId="{A3B579D5-7FE3-44E0-ABBE-C95693065FCB}" srcOrd="7" destOrd="0" presId="urn:microsoft.com/office/officeart/2009/3/layout/StepUpProcess"/>
    <dgm:cxn modelId="{B4392340-B701-4CD2-B748-7D2172B0F9AE}" type="presParOf" srcId="{A3B579D5-7FE3-44E0-ABBE-C95693065FCB}" destId="{9E3114E6-A871-4C9F-964B-0ECF18E68AFB}" srcOrd="0" destOrd="0" presId="urn:microsoft.com/office/officeart/2009/3/layout/StepUpProcess"/>
    <dgm:cxn modelId="{C075AFD9-3A8C-4E12-A47A-7AFD2DB73916}" type="presParOf" srcId="{941C6D18-842B-41DC-9AE7-2A34DB52C4F0}" destId="{DA0344F4-E80D-460D-9974-BF0ED3F85FF0}" srcOrd="8" destOrd="0" presId="urn:microsoft.com/office/officeart/2009/3/layout/StepUpProcess"/>
    <dgm:cxn modelId="{EA420486-7E18-47E8-8594-22EB1AB349F9}" type="presParOf" srcId="{DA0344F4-E80D-460D-9974-BF0ED3F85FF0}" destId="{BCE224F4-4E60-402B-94B2-2CFFC251A399}" srcOrd="0" destOrd="0" presId="urn:microsoft.com/office/officeart/2009/3/layout/StepUpProcess"/>
    <dgm:cxn modelId="{6AEFE6AE-07AD-4B50-B239-50B556DA75C5}" type="presParOf" srcId="{DA0344F4-E80D-460D-9974-BF0ED3F85FF0}" destId="{BE5173F0-7505-42AA-90F5-28DDA7A1E89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B925D-EE2F-40DF-9A46-167046BFBB69}">
      <dsp:nvSpPr>
        <dsp:cNvPr id="0" name=""/>
        <dsp:cNvSpPr/>
      </dsp:nvSpPr>
      <dsp:spPr>
        <a:xfrm rot="5400000">
          <a:off x="433604" y="1925608"/>
          <a:ext cx="1290287" cy="2147008"/>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C4F986-ECA0-4AC5-A015-F4E543F430FF}">
      <dsp:nvSpPr>
        <dsp:cNvPr id="0" name=""/>
        <dsp:cNvSpPr/>
      </dsp:nvSpPr>
      <dsp:spPr>
        <a:xfrm>
          <a:off x="218223" y="2567101"/>
          <a:ext cx="1938331" cy="169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Income acquisition</a:t>
          </a:r>
          <a:endParaRPr lang="en-GB" sz="2300" kern="1200" dirty="0"/>
        </a:p>
      </dsp:txBody>
      <dsp:txXfrm>
        <a:off x="218223" y="2567101"/>
        <a:ext cx="1938331" cy="1699061"/>
      </dsp:txXfrm>
    </dsp:sp>
    <dsp:sp modelId="{076B1128-EAAC-4C5A-81FB-E33A42E013C1}">
      <dsp:nvSpPr>
        <dsp:cNvPr id="0" name=""/>
        <dsp:cNvSpPr/>
      </dsp:nvSpPr>
      <dsp:spPr>
        <a:xfrm>
          <a:off x="1790832" y="1767543"/>
          <a:ext cx="365722" cy="365722"/>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0D1017-AEAA-4F91-BFFF-558898937165}">
      <dsp:nvSpPr>
        <dsp:cNvPr id="0" name=""/>
        <dsp:cNvSpPr/>
      </dsp:nvSpPr>
      <dsp:spPr>
        <a:xfrm rot="5400000">
          <a:off x="2806501" y="1338432"/>
          <a:ext cx="1290287" cy="2147008"/>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5EC4BB-06D8-4B8E-A4D7-DFD8EB96C6AB}">
      <dsp:nvSpPr>
        <dsp:cNvPr id="0" name=""/>
        <dsp:cNvSpPr/>
      </dsp:nvSpPr>
      <dsp:spPr>
        <a:xfrm>
          <a:off x="2591120" y="1979926"/>
          <a:ext cx="1938331" cy="169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Engagement and communications</a:t>
          </a:r>
          <a:endParaRPr lang="en-GB" sz="2300" kern="1200" dirty="0"/>
        </a:p>
      </dsp:txBody>
      <dsp:txXfrm>
        <a:off x="2591120" y="1979926"/>
        <a:ext cx="1938331" cy="1699061"/>
      </dsp:txXfrm>
    </dsp:sp>
    <dsp:sp modelId="{0822BE3E-146C-4D06-9691-0F7BFEC32EE7}">
      <dsp:nvSpPr>
        <dsp:cNvPr id="0" name=""/>
        <dsp:cNvSpPr/>
      </dsp:nvSpPr>
      <dsp:spPr>
        <a:xfrm>
          <a:off x="4163729" y="1180367"/>
          <a:ext cx="365722" cy="365722"/>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37701B-EDEC-4825-BFC5-51B88037E846}">
      <dsp:nvSpPr>
        <dsp:cNvPr id="0" name=""/>
        <dsp:cNvSpPr/>
      </dsp:nvSpPr>
      <dsp:spPr>
        <a:xfrm rot="5400000">
          <a:off x="5179398" y="751257"/>
          <a:ext cx="1290287" cy="2147008"/>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71EBD-8464-4179-94A2-C695CD0BFFB6}">
      <dsp:nvSpPr>
        <dsp:cNvPr id="0" name=""/>
        <dsp:cNvSpPr/>
      </dsp:nvSpPr>
      <dsp:spPr>
        <a:xfrm>
          <a:off x="4964017" y="1392750"/>
          <a:ext cx="1938331" cy="169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Strategies, innovation</a:t>
          </a:r>
          <a:endParaRPr lang="en-GB" sz="2300" kern="1200" dirty="0"/>
        </a:p>
      </dsp:txBody>
      <dsp:txXfrm>
        <a:off x="4964017" y="1392750"/>
        <a:ext cx="1938331" cy="1699061"/>
      </dsp:txXfrm>
    </dsp:sp>
    <dsp:sp modelId="{033B771C-C80C-429F-BAEF-EA9FC1BA4783}">
      <dsp:nvSpPr>
        <dsp:cNvPr id="0" name=""/>
        <dsp:cNvSpPr/>
      </dsp:nvSpPr>
      <dsp:spPr>
        <a:xfrm>
          <a:off x="6536625" y="593192"/>
          <a:ext cx="365722" cy="365722"/>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720048-6751-432A-A7FA-B0814EF780C2}">
      <dsp:nvSpPr>
        <dsp:cNvPr id="0" name=""/>
        <dsp:cNvSpPr/>
      </dsp:nvSpPr>
      <dsp:spPr>
        <a:xfrm rot="5400000">
          <a:off x="7552294" y="164081"/>
          <a:ext cx="1290287" cy="2147008"/>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4FE17-2672-4387-8ED1-38274B4A5118}">
      <dsp:nvSpPr>
        <dsp:cNvPr id="0" name=""/>
        <dsp:cNvSpPr/>
      </dsp:nvSpPr>
      <dsp:spPr>
        <a:xfrm>
          <a:off x="7336913" y="805574"/>
          <a:ext cx="1938331" cy="169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Relationship management</a:t>
          </a:r>
          <a:endParaRPr lang="en-GB" sz="2300" kern="1200" dirty="0"/>
        </a:p>
      </dsp:txBody>
      <dsp:txXfrm>
        <a:off x="7336913" y="805574"/>
        <a:ext cx="1938331" cy="1699061"/>
      </dsp:txXfrm>
    </dsp:sp>
    <dsp:sp modelId="{D452600A-106D-4D2F-85D0-B2BD44CB92EF}">
      <dsp:nvSpPr>
        <dsp:cNvPr id="0" name=""/>
        <dsp:cNvSpPr/>
      </dsp:nvSpPr>
      <dsp:spPr>
        <a:xfrm>
          <a:off x="8909522" y="6016"/>
          <a:ext cx="365722" cy="365722"/>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224F4-4E60-402B-94B2-2CFFC251A399}">
      <dsp:nvSpPr>
        <dsp:cNvPr id="0" name=""/>
        <dsp:cNvSpPr/>
      </dsp:nvSpPr>
      <dsp:spPr>
        <a:xfrm rot="5400000">
          <a:off x="9925191" y="-423093"/>
          <a:ext cx="1290287" cy="2147008"/>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5173F0-7505-42AA-90F5-28DDA7A1E898}">
      <dsp:nvSpPr>
        <dsp:cNvPr id="0" name=""/>
        <dsp:cNvSpPr/>
      </dsp:nvSpPr>
      <dsp:spPr>
        <a:xfrm>
          <a:off x="9709810" y="218399"/>
          <a:ext cx="1938331" cy="169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Enabling environment</a:t>
          </a:r>
          <a:endParaRPr lang="en-GB" sz="2300" kern="1200" dirty="0"/>
        </a:p>
      </dsp:txBody>
      <dsp:txXfrm>
        <a:off x="9709810" y="218399"/>
        <a:ext cx="1938331" cy="169906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2E2678-72E1-7E46-B067-EDE22C07B80F}" type="datetimeFigureOut">
              <a:rPr lang="en-US" smtClean="0"/>
              <a:t>10/21/2020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B9862A-C43F-5C4D-A9D3-BAC1A38741CD}" type="slidenum">
              <a:rPr lang="en-US" smtClean="0"/>
              <a:t>‹N°›</a:t>
            </a:fld>
            <a:endParaRPr lang="en-US"/>
          </a:p>
        </p:txBody>
      </p:sp>
    </p:spTree>
    <p:extLst>
      <p:ext uri="{BB962C8B-B14F-4D97-AF65-F5344CB8AC3E}">
        <p14:creationId xmlns:p14="http://schemas.microsoft.com/office/powerpoint/2010/main" val="521408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CDA76-1926-8744-9989-F41125C3BC00}" type="datetimeFigureOut">
              <a:rPr lang="en-US" smtClean="0"/>
              <a:t>10/21/2020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6C5B2-41DD-BF4F-9067-4283D7F96C1E}" type="slidenum">
              <a:rPr lang="en-US" smtClean="0"/>
              <a:t>‹N°›</a:t>
            </a:fld>
            <a:endParaRPr lang="en-US"/>
          </a:p>
        </p:txBody>
      </p:sp>
    </p:spTree>
    <p:extLst>
      <p:ext uri="{BB962C8B-B14F-4D97-AF65-F5344CB8AC3E}">
        <p14:creationId xmlns:p14="http://schemas.microsoft.com/office/powerpoint/2010/main" val="204131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ustainabledevelopment.un.org/partnership/?p=2574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Support from Mexico and South Africa</a:t>
            </a:r>
          </a:p>
          <a:p>
            <a:endParaRPr lang="fr-FR" dirty="0"/>
          </a:p>
        </p:txBody>
      </p:sp>
      <p:sp>
        <p:nvSpPr>
          <p:cNvPr id="4" name="Espace réservé du numéro de diapositive 3"/>
          <p:cNvSpPr>
            <a:spLocks noGrp="1"/>
          </p:cNvSpPr>
          <p:nvPr>
            <p:ph type="sldNum" sz="quarter" idx="5"/>
          </p:nvPr>
        </p:nvSpPr>
        <p:spPr/>
        <p:txBody>
          <a:bodyPr/>
          <a:lstStyle/>
          <a:p>
            <a:fld id="{D856C5B2-41DD-BF4F-9067-4283D7F96C1E}" type="slidenum">
              <a:rPr lang="en-US" smtClean="0"/>
              <a:t>1</a:t>
            </a:fld>
            <a:endParaRPr lang="en-US"/>
          </a:p>
        </p:txBody>
      </p:sp>
    </p:spTree>
    <p:extLst>
      <p:ext uri="{BB962C8B-B14F-4D97-AF65-F5344CB8AC3E}">
        <p14:creationId xmlns:p14="http://schemas.microsoft.com/office/powerpoint/2010/main" val="2047202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UN-Habitat would like to acknowledge the work with the Chilean BOA Auditors who completed their term following the 2019 Financial Statement Audit and we have been working with the Chinese BOA who have commenced their term.</a:t>
            </a:r>
            <a:br>
              <a:rPr lang="en-US" dirty="0"/>
            </a:br>
            <a:endParaRPr lang="en-US" dirty="0"/>
          </a:p>
          <a:p>
            <a:pPr marL="228600" indent="-228600">
              <a:buAutoNum type="arabicPeriod"/>
            </a:pPr>
            <a:r>
              <a:rPr lang="en-US" dirty="0"/>
              <a:t>UN-Habitat acknowledges that we have a capacity issue in the area of internal oversight and audit. We have one dedicated Accountant / Former Auditor overseeing the annual audits of the BOA, OIOS, EU Verifications, and periodic Joint Inspection Unit reviews.  The staff in MACS provide on-going support complimented by our accounting service provider UNON, but given the breath of our operations we were </a:t>
            </a:r>
            <a:r>
              <a:rPr lang="en-US" dirty="0" err="1"/>
              <a:t>endeavouring</a:t>
            </a:r>
            <a:r>
              <a:rPr lang="en-US" dirty="0"/>
              <a:t> to strengthen this area, but the funding is currently not available.</a:t>
            </a:r>
            <a:br>
              <a:rPr lang="en-US" dirty="0"/>
            </a:br>
            <a:endParaRPr lang="en-US" dirty="0"/>
          </a:p>
          <a:p>
            <a:pPr marL="228600" indent="-228600">
              <a:buAutoNum type="arabicPeriod"/>
            </a:pPr>
            <a:r>
              <a:rPr lang="en-US" dirty="0"/>
              <a:t>UN-Habitat would like to update the members of the Executive Board (Ad Hoc Working Group on Programmatic, Budgetary, and Administrative matters on the key findings of the BOA:</a:t>
            </a:r>
            <a:br>
              <a:rPr lang="en-US" dirty="0"/>
            </a:br>
            <a:endParaRPr lang="en-US" dirty="0"/>
          </a:p>
          <a:p>
            <a:pPr marL="685800" lvl="1" indent="-228600">
              <a:buFont typeface="+mj-lt"/>
              <a:buAutoNum type="alphaLcPeriod"/>
            </a:pPr>
            <a:r>
              <a:rPr lang="en-US" dirty="0"/>
              <a:t>We have taken action to ensure all contribution agreements signed by those with Delegation of Authority transmit the agreements in a timely manner to MACS. Additionally, we have updated our year-end review procedure with UNON a secondary check to ensure full compliance with IPSAS revenue recognition;</a:t>
            </a:r>
            <a:br>
              <a:rPr lang="en-US" dirty="0"/>
            </a:br>
            <a:endParaRPr lang="en-US" dirty="0"/>
          </a:p>
          <a:p>
            <a:pPr marL="685800" lvl="1" indent="-228600">
              <a:buFont typeface="+mj-lt"/>
              <a:buAutoNum type="alphaLcPeriod"/>
            </a:pPr>
            <a:r>
              <a:rPr lang="en-US" dirty="0"/>
              <a:t>We have through the restructuring of Programme Management Officers / Assistants to MACS have re-emphasized the importance of reviewing all Implementing Partner delivery and reporting schedules to ensure any necessary amendments are enacted in a timely manner. We do not have there have been some exceptions during the COVID-19 pandemic of amendments being requested as the agreement terms have ended.</a:t>
            </a:r>
            <a:br>
              <a:rPr lang="en-US" dirty="0"/>
            </a:br>
            <a:endParaRPr lang="en-US" dirty="0"/>
          </a:p>
          <a:p>
            <a:pPr marL="685800" lvl="1" indent="-228600">
              <a:buFont typeface="+mj-lt"/>
              <a:buAutoNum type="alphaLcPeriod"/>
            </a:pPr>
            <a:r>
              <a:rPr lang="en-US" dirty="0"/>
              <a:t>We are updating our internal procedures on the thresholds for community agreements as part of our working on programme / project operational guidance. </a:t>
            </a:r>
            <a:br>
              <a:rPr lang="en-US" dirty="0"/>
            </a:br>
            <a:endParaRPr lang="en-US" dirty="0"/>
          </a:p>
          <a:p>
            <a:pPr marL="685800" lvl="1" indent="-228600">
              <a:buFont typeface="+mj-lt"/>
              <a:buAutoNum type="alphaLcPeriod"/>
            </a:pPr>
            <a:r>
              <a:rPr lang="en-US" dirty="0"/>
              <a:t>MACS has strengthened our Human Resources Unit in a limited manner to address the issues of personnel provided through service providers. We also note there are specific security issues related to our service providers for Afghanistan and Iraq that have limited our options.</a:t>
            </a:r>
            <a:br>
              <a:rPr lang="en-US" dirty="0"/>
            </a:br>
            <a:endParaRPr lang="en-US" dirty="0"/>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dirty="0"/>
              <a:t>The overtime / compensatory time off issue was a result of two main issues: Support provided to the First UN-Habitat Assembly and fact on Friday’s in Kenyan there is a shortened work-day, which impacts the application of CTO prior to OT. UN-Habitat has worked with both UNON our servicer provider and UNHQ: </a:t>
            </a:r>
            <a:r>
              <a:rPr lang="en-US" b="0" i="0" dirty="0">
                <a:effectLst/>
                <a:latin typeface="Times New Roman" panose="02020603050405020304" pitchFamily="18" charset="0"/>
              </a:rPr>
              <a:t>UNON is awaiting the updated Administrative Instruction (AI) from UN Headquarters on working hours, overtime and compensatory time off before altering the current Information Circular.</a:t>
            </a:r>
          </a:p>
          <a:p>
            <a:pPr marL="685800" lvl="1" indent="-228600">
              <a:buFont typeface="+mj-lt"/>
              <a:buAutoNum type="alphaLcPeriod"/>
            </a:pPr>
            <a:endParaRPr lang="en-US" dirty="0"/>
          </a:p>
          <a:p>
            <a:pPr marL="685800" lvl="1" indent="-228600">
              <a:buAutoNum type="alphaLcPeriod"/>
            </a:pPr>
            <a:endParaRPr lang="en-GB" dirty="0"/>
          </a:p>
        </p:txBody>
      </p:sp>
      <p:sp>
        <p:nvSpPr>
          <p:cNvPr id="4" name="Slide Number Placeholder 3"/>
          <p:cNvSpPr>
            <a:spLocks noGrp="1"/>
          </p:cNvSpPr>
          <p:nvPr>
            <p:ph type="sldNum" sz="quarter" idx="5"/>
          </p:nvPr>
        </p:nvSpPr>
        <p:spPr/>
        <p:txBody>
          <a:bodyPr/>
          <a:lstStyle/>
          <a:p>
            <a:fld id="{D856C5B2-41DD-BF4F-9067-4283D7F96C1E}" type="slidenum">
              <a:rPr lang="en-US" smtClean="0"/>
              <a:t>13</a:t>
            </a:fld>
            <a:endParaRPr lang="en-US"/>
          </a:p>
        </p:txBody>
      </p:sp>
    </p:spTree>
    <p:extLst>
      <p:ext uri="{BB962C8B-B14F-4D97-AF65-F5344CB8AC3E}">
        <p14:creationId xmlns:p14="http://schemas.microsoft.com/office/powerpoint/2010/main" val="2801604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8763816-ABB5-3845-9E89-9EB4922FAA09}" type="slidenum">
              <a:rPr lang="x-none" smtClean="0"/>
              <a:t>14</a:t>
            </a:fld>
            <a:endParaRPr lang="x-none"/>
          </a:p>
        </p:txBody>
      </p:sp>
    </p:spTree>
    <p:extLst>
      <p:ext uri="{BB962C8B-B14F-4D97-AF65-F5344CB8AC3E}">
        <p14:creationId xmlns:p14="http://schemas.microsoft.com/office/powerpoint/2010/main" val="1369259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w Cen MT" panose="020B0602020104020603" pitchFamily="34" charset="0"/>
              </a:rPr>
              <a:t>Global programme office/thematic hub </a:t>
            </a:r>
            <a:r>
              <a:rPr lang="en-US" b="0" i="0" u="sng" dirty="0">
                <a:solidFill>
                  <a:srgbClr val="660099"/>
                </a:solidFill>
                <a:effectLst/>
                <a:latin typeface="Roboto"/>
                <a:hlinkClick r:id="rId3"/>
              </a:rPr>
              <a:t>(Global Water Operators' Partnerships Alliance (GWOPA)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w Cen MT" panose="020B0602020104020603" pitchFamily="34" charset="0"/>
              </a:rPr>
              <a:t> </a:t>
            </a:r>
          </a:p>
          <a:p>
            <a:r>
              <a:rPr lang="en-GB" dirty="0"/>
              <a:t> </a:t>
            </a:r>
          </a:p>
        </p:txBody>
      </p:sp>
      <p:sp>
        <p:nvSpPr>
          <p:cNvPr id="4" name="Slide Number Placeholder 3"/>
          <p:cNvSpPr>
            <a:spLocks noGrp="1"/>
          </p:cNvSpPr>
          <p:nvPr>
            <p:ph type="sldNum" sz="quarter" idx="5"/>
          </p:nvPr>
        </p:nvSpPr>
        <p:spPr/>
        <p:txBody>
          <a:bodyPr/>
          <a:lstStyle/>
          <a:p>
            <a:fld id="{D856C5B2-41DD-BF4F-9067-4283D7F96C1E}" type="slidenum">
              <a:rPr lang="en-US" smtClean="0"/>
              <a:t>16</a:t>
            </a:fld>
            <a:endParaRPr lang="en-US"/>
          </a:p>
        </p:txBody>
      </p:sp>
    </p:spTree>
    <p:extLst>
      <p:ext uri="{BB962C8B-B14F-4D97-AF65-F5344CB8AC3E}">
        <p14:creationId xmlns:p14="http://schemas.microsoft.com/office/powerpoint/2010/main" val="3439224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8763816-ABB5-3845-9E89-9EB4922FAA09}" type="slidenum">
              <a:rPr lang="x-none" smtClean="0"/>
              <a:t>20</a:t>
            </a:fld>
            <a:endParaRPr lang="x-none"/>
          </a:p>
        </p:txBody>
      </p:sp>
    </p:spTree>
    <p:extLst>
      <p:ext uri="{BB962C8B-B14F-4D97-AF65-F5344CB8AC3E}">
        <p14:creationId xmlns:p14="http://schemas.microsoft.com/office/powerpoint/2010/main" val="4186764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320" y="4258818"/>
            <a:ext cx="6318504" cy="3742182"/>
          </a:xfrm>
        </p:spPr>
        <p:txBody>
          <a:bodyPr/>
          <a:lstStyle/>
          <a:p>
            <a:r>
              <a:rPr lang="en-US" dirty="0"/>
              <a:t>The main objective of the resource mobilization strategy is to enhance predictable, flexible and long-term funding to implement approved activities in UN-Habitat’s strategic plan.  Special focus is given to core funding  where a significant shortfall between the approved budget remains.</a:t>
            </a:r>
          </a:p>
          <a:p>
            <a:endParaRPr lang="en-US" dirty="0"/>
          </a:p>
          <a:p>
            <a:r>
              <a:rPr lang="en-US" dirty="0"/>
              <a:t>Our resource mobilization actions ensure that funds raised are aligned to our strategic plan and implementation of global urban agenda, national development strategies as agreed through the UN Resident Coordinator System and our with governments,  and following the principles of the UN Funding Compact agreed between the Secretary General and Member States in 2019.</a:t>
            </a:r>
          </a:p>
          <a:p>
            <a:endParaRPr lang="en-US" dirty="0"/>
          </a:p>
          <a:p>
            <a:r>
              <a:rPr lang="en-US" dirty="0"/>
              <a:t>We shall continue to work towards strategic relations with development partners to achieve transformative change through multi-year programmes, funded, where possible by multiple donors so that we can leverage their resources and deliver at scale.</a:t>
            </a:r>
          </a:p>
          <a:p>
            <a:endParaRPr lang="en-US" dirty="0"/>
          </a:p>
          <a:p>
            <a:r>
              <a:rPr lang="en-US" dirty="0"/>
              <a:t>In addition to increasing the level of financial support for urban programmes the strategy is aimed is at diversifying the number and types of donors to minimize risk and secure broad ownership of our mandate. To do this we shall look at innovative approaches including domestic fundraising in emerging economies and greater use of technology to enhance support for urban initiatives</a:t>
            </a:r>
          </a:p>
          <a:p>
            <a:endParaRPr lang="en-US" dirty="0"/>
          </a:p>
          <a:p>
            <a:r>
              <a:rPr lang="en-US" dirty="0"/>
              <a:t>Finally, we shall continue to strive to be results focused, efficient, transparent and accountable to maximize value for tax payers’ money.</a:t>
            </a:r>
            <a:endParaRPr lang="en-GB" dirty="0"/>
          </a:p>
        </p:txBody>
      </p:sp>
      <p:sp>
        <p:nvSpPr>
          <p:cNvPr id="4" name="Slide Number Placeholder 3"/>
          <p:cNvSpPr>
            <a:spLocks noGrp="1"/>
          </p:cNvSpPr>
          <p:nvPr>
            <p:ph type="sldNum" sz="quarter" idx="5"/>
          </p:nvPr>
        </p:nvSpPr>
        <p:spPr/>
        <p:txBody>
          <a:bodyPr/>
          <a:lstStyle/>
          <a:p>
            <a:fld id="{D856C5B2-41DD-BF4F-9067-4283D7F96C1E}" type="slidenum">
              <a:rPr lang="en-US" smtClean="0"/>
              <a:t>21</a:t>
            </a:fld>
            <a:endParaRPr lang="en-US"/>
          </a:p>
        </p:txBody>
      </p:sp>
    </p:spTree>
    <p:extLst>
      <p:ext uri="{BB962C8B-B14F-4D97-AF65-F5344CB8AC3E}">
        <p14:creationId xmlns:p14="http://schemas.microsoft.com/office/powerpoint/2010/main" val="2393037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4592" y="4290821"/>
            <a:ext cx="6547104" cy="4394391"/>
          </a:xfrm>
        </p:spPr>
        <p:txBody>
          <a:bodyPr/>
          <a:lstStyle/>
          <a:p>
            <a:r>
              <a:rPr lang="en-US" sz="1150" dirty="0"/>
              <a:t>The proposed strategy has gone through reviews by Member States and their proposed changes have been incorporated in the latest version shared with you.  </a:t>
            </a:r>
          </a:p>
          <a:p>
            <a:endParaRPr lang="en-US" sz="1150" dirty="0"/>
          </a:p>
          <a:p>
            <a:r>
              <a:rPr lang="en-US" sz="1150" dirty="0"/>
              <a:t>Based on the strategy, an action plan for 2020-2021 was drawn up.  Achievements so far include over USD 130 million mobilized for earmarked programmes including support for Covid-19 – we appeal for your support to bridge the gap between the USD 4 million received in core funds against the annual target of USD 18.9 million.</a:t>
            </a:r>
          </a:p>
          <a:p>
            <a:endParaRPr lang="en-US" sz="1150" dirty="0"/>
          </a:p>
          <a:p>
            <a:r>
              <a:rPr lang="en-US" sz="1150" dirty="0"/>
              <a:t>To enhance our understanding with regional specificities and requirements, the Executive Director has held dialogues with Regional Groups and continues to engage with Member States and other development partners on a bilateral basis, and a donor focal point system has been established to ensure we maintain close and good relations with development partners and respond to their needs.</a:t>
            </a:r>
          </a:p>
          <a:p>
            <a:endParaRPr lang="en-US" sz="1150" dirty="0"/>
          </a:p>
          <a:p>
            <a:r>
              <a:rPr lang="en-US" sz="1150" dirty="0"/>
              <a:t>To improve communications, monthly income statements are now sent to Member States, starting this month, our Urban Impact quarterly brief is shared with some 14,000 partners including 800 donors, providing updates on the impact of the work that the collaboration with our partners makes possible worldwide. </a:t>
            </a:r>
          </a:p>
          <a:p>
            <a:endParaRPr lang="en-US" sz="1150" dirty="0"/>
          </a:p>
          <a:p>
            <a:r>
              <a:rPr lang="en-US" sz="1150" dirty="0"/>
              <a:t>To diversify our donor base, strategies and initiatives on enhancing engagement with the private sector, foundations, local governments and online donations is under development.   </a:t>
            </a:r>
          </a:p>
          <a:p>
            <a:endParaRPr lang="en-US" sz="1150" dirty="0"/>
          </a:p>
          <a:p>
            <a:r>
              <a:rPr lang="en-US" sz="1150" dirty="0"/>
              <a:t>And strengthen the capacity of our staff standard operating procedures and enhanced systems support the efforts continue to be updated and improved.</a:t>
            </a:r>
            <a:endParaRPr lang="en-GB" sz="1150" dirty="0"/>
          </a:p>
        </p:txBody>
      </p:sp>
      <p:sp>
        <p:nvSpPr>
          <p:cNvPr id="4" name="Slide Number Placeholder 3"/>
          <p:cNvSpPr>
            <a:spLocks noGrp="1"/>
          </p:cNvSpPr>
          <p:nvPr>
            <p:ph type="sldNum" sz="quarter" idx="5"/>
          </p:nvPr>
        </p:nvSpPr>
        <p:spPr/>
        <p:txBody>
          <a:bodyPr/>
          <a:lstStyle/>
          <a:p>
            <a:fld id="{D856C5B2-41DD-BF4F-9067-4283D7F96C1E}" type="slidenum">
              <a:rPr lang="en-US" smtClean="0"/>
              <a:t>22</a:t>
            </a:fld>
            <a:endParaRPr lang="en-US"/>
          </a:p>
        </p:txBody>
      </p:sp>
    </p:spTree>
    <p:extLst>
      <p:ext uri="{BB962C8B-B14F-4D97-AF65-F5344CB8AC3E}">
        <p14:creationId xmlns:p14="http://schemas.microsoft.com/office/powerpoint/2010/main" val="4258690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6344" y="4400550"/>
            <a:ext cx="5961888" cy="3600450"/>
          </a:xfrm>
        </p:spPr>
        <p:txBody>
          <a:bodyPr/>
          <a:lstStyle/>
          <a:p>
            <a:r>
              <a:rPr lang="en-US" dirty="0"/>
              <a:t>Moving forward, we continue to prioritize increasing the level of core funding because this allows the organization to remain a center of excellence on urban matters and to develop global norms and policy which is the basis of the support we are able to offer countries in terms of development of national and local policies and urban programmes to help them achieve the urban dimensions of the SDGs</a:t>
            </a:r>
          </a:p>
          <a:p>
            <a:endParaRPr lang="en-US" dirty="0"/>
          </a:p>
          <a:p>
            <a:r>
              <a:rPr lang="en-US" dirty="0"/>
              <a:t>In view of the challenges in securing totally unearmarked funding due to some national policies, we are developing soft earmarked packages to enable Member States to provide support at thematic level or to strengthen our regional structures so that we can better serve Member States</a:t>
            </a:r>
          </a:p>
          <a:p>
            <a:endParaRPr lang="en-US" dirty="0"/>
          </a:p>
          <a:p>
            <a:r>
              <a:rPr lang="en-US" dirty="0"/>
              <a:t>We are also making efforts to better demonstrate value for money and the impact of our work by improving our compliance with the International Aid Transparency Initiative by linking our work with the global urban agenda  and further the enhance the capacity of our staff.</a:t>
            </a:r>
          </a:p>
          <a:p>
            <a:endParaRPr lang="en-US" dirty="0"/>
          </a:p>
          <a:p>
            <a:r>
              <a:rPr lang="en-US" dirty="0"/>
              <a:t>We appeal for your support to enhance investment and financial support for deliver of our strategic plan and achievement of urban agenda so that together we can improve the quality of life for all in an </a:t>
            </a:r>
            <a:r>
              <a:rPr lang="en-US"/>
              <a:t>urbanizing world.</a:t>
            </a:r>
            <a:endParaRPr lang="en-GB" dirty="0"/>
          </a:p>
        </p:txBody>
      </p:sp>
      <p:sp>
        <p:nvSpPr>
          <p:cNvPr id="4" name="Slide Number Placeholder 3"/>
          <p:cNvSpPr>
            <a:spLocks noGrp="1"/>
          </p:cNvSpPr>
          <p:nvPr>
            <p:ph type="sldNum" sz="quarter" idx="5"/>
          </p:nvPr>
        </p:nvSpPr>
        <p:spPr/>
        <p:txBody>
          <a:bodyPr/>
          <a:lstStyle/>
          <a:p>
            <a:fld id="{D856C5B2-41DD-BF4F-9067-4283D7F96C1E}" type="slidenum">
              <a:rPr lang="en-US" smtClean="0"/>
              <a:t>23</a:t>
            </a:fld>
            <a:endParaRPr lang="en-US"/>
          </a:p>
        </p:txBody>
      </p:sp>
    </p:spTree>
    <p:extLst>
      <p:ext uri="{BB962C8B-B14F-4D97-AF65-F5344CB8AC3E}">
        <p14:creationId xmlns:p14="http://schemas.microsoft.com/office/powerpoint/2010/main" val="4009027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8763816-ABB5-3845-9E89-9EB4922FAA09}" type="slidenum">
              <a:rPr lang="x-none" smtClean="0"/>
              <a:t>24</a:t>
            </a:fld>
            <a:endParaRPr lang="x-none"/>
          </a:p>
        </p:txBody>
      </p:sp>
    </p:spTree>
    <p:extLst>
      <p:ext uri="{BB962C8B-B14F-4D97-AF65-F5344CB8AC3E}">
        <p14:creationId xmlns:p14="http://schemas.microsoft.com/office/powerpoint/2010/main" val="413003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6344" y="4400550"/>
            <a:ext cx="5961888" cy="3600450"/>
          </a:xfrm>
        </p:spPr>
        <p:txBody>
          <a:bodyPr/>
          <a:lstStyle/>
          <a:p>
            <a:r>
              <a:rPr lang="en-US" dirty="0"/>
              <a:t>Moving forward, we continue to prioritize increasing the level of core funding because this allows the organization to remain a center of excellence on urban matters and to develop global norms and policy which is the basis of the support we are able to offer countries in terms of development of national and local policies and urban programmes to help them achieve the urban dimensions of the SDGs</a:t>
            </a:r>
          </a:p>
          <a:p>
            <a:endParaRPr lang="en-US" dirty="0"/>
          </a:p>
          <a:p>
            <a:r>
              <a:rPr lang="en-US" dirty="0"/>
              <a:t>In view of the challenges in securing totally unearmarked funding due to some national policies, we are developing soft earmarked packages to enable Member States to provide support at thematic level or to strengthen our regional structures so that we can better serve Member States</a:t>
            </a:r>
          </a:p>
          <a:p>
            <a:endParaRPr lang="en-US" dirty="0"/>
          </a:p>
          <a:p>
            <a:r>
              <a:rPr lang="en-US" dirty="0"/>
              <a:t>We are also making efforts to better demonstrate value for money and the impact of our work by improving our compliance with the International Aid Transparency Initiative by linking our work with the global urban agenda  and further the enhance the capacity of our staff.</a:t>
            </a:r>
          </a:p>
          <a:p>
            <a:endParaRPr lang="en-US" dirty="0"/>
          </a:p>
          <a:p>
            <a:r>
              <a:rPr lang="en-US" dirty="0"/>
              <a:t>We appeal for your support to enhance investment and financial support for deliver of our strategic plan and achievement of urban agenda so that together we can improve the quality of life for all in an </a:t>
            </a:r>
            <a:r>
              <a:rPr lang="en-US"/>
              <a:t>urbanizing world.</a:t>
            </a:r>
            <a:endParaRPr lang="en-GB" dirty="0"/>
          </a:p>
        </p:txBody>
      </p:sp>
      <p:sp>
        <p:nvSpPr>
          <p:cNvPr id="4" name="Slide Number Placeholder 3"/>
          <p:cNvSpPr>
            <a:spLocks noGrp="1"/>
          </p:cNvSpPr>
          <p:nvPr>
            <p:ph type="sldNum" sz="quarter" idx="5"/>
          </p:nvPr>
        </p:nvSpPr>
        <p:spPr/>
        <p:txBody>
          <a:bodyPr/>
          <a:lstStyle/>
          <a:p>
            <a:fld id="{D856C5B2-41DD-BF4F-9067-4283D7F96C1E}" type="slidenum">
              <a:rPr lang="en-US" smtClean="0"/>
              <a:t>25</a:t>
            </a:fld>
            <a:endParaRPr lang="en-US"/>
          </a:p>
        </p:txBody>
      </p:sp>
    </p:spTree>
    <p:extLst>
      <p:ext uri="{BB962C8B-B14F-4D97-AF65-F5344CB8AC3E}">
        <p14:creationId xmlns:p14="http://schemas.microsoft.com/office/powerpoint/2010/main" val="4008934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6344" y="4400550"/>
            <a:ext cx="5961888" cy="3600450"/>
          </a:xfrm>
        </p:spPr>
        <p:txBody>
          <a:bodyPr/>
          <a:lstStyle/>
          <a:p>
            <a:r>
              <a:rPr lang="en-US" dirty="0"/>
              <a:t>Moving forward, we continue to prioritize increasing the level of core funding because this allows the organization to remain a center of excellence on urban matters and to develop global norms and policy which is the basis of the support we are able to offer countries in terms of development of national and local policies and urban programmes to help them achieve the urban dimensions of the SDGs</a:t>
            </a:r>
          </a:p>
          <a:p>
            <a:endParaRPr lang="en-US" dirty="0"/>
          </a:p>
          <a:p>
            <a:r>
              <a:rPr lang="en-US" dirty="0"/>
              <a:t>In view of the challenges in securing totally unearmarked funding due to some national policies, we are developing soft earmarked packages to enable Member States to provide support at thematic level or to strengthen our regional structures so that we can better serve Member States</a:t>
            </a:r>
          </a:p>
          <a:p>
            <a:endParaRPr lang="en-US" dirty="0"/>
          </a:p>
          <a:p>
            <a:r>
              <a:rPr lang="en-US" dirty="0"/>
              <a:t>We are also making efforts to better demonstrate value for money and the impact of our work by improving our compliance with the International Aid Transparency Initiative by linking our work with the global urban agenda  and further the enhance the capacity of our staff.</a:t>
            </a:r>
          </a:p>
          <a:p>
            <a:endParaRPr lang="en-US" dirty="0"/>
          </a:p>
          <a:p>
            <a:r>
              <a:rPr lang="en-US" dirty="0"/>
              <a:t>We appeal for your support to enhance investment and financial support for deliver of our strategic plan and achievement of urban agenda so that together we can improve the quality of life for all in an </a:t>
            </a:r>
            <a:r>
              <a:rPr lang="en-US"/>
              <a:t>urbanizing world.</a:t>
            </a:r>
            <a:endParaRPr lang="en-GB" dirty="0"/>
          </a:p>
        </p:txBody>
      </p:sp>
      <p:sp>
        <p:nvSpPr>
          <p:cNvPr id="4" name="Slide Number Placeholder 3"/>
          <p:cNvSpPr>
            <a:spLocks noGrp="1"/>
          </p:cNvSpPr>
          <p:nvPr>
            <p:ph type="sldNum" sz="quarter" idx="5"/>
          </p:nvPr>
        </p:nvSpPr>
        <p:spPr/>
        <p:txBody>
          <a:bodyPr/>
          <a:lstStyle/>
          <a:p>
            <a:fld id="{D856C5B2-41DD-BF4F-9067-4283D7F96C1E}" type="slidenum">
              <a:rPr lang="en-US" smtClean="0"/>
              <a:t>26</a:t>
            </a:fld>
            <a:endParaRPr lang="en-US"/>
          </a:p>
        </p:txBody>
      </p:sp>
    </p:spTree>
    <p:extLst>
      <p:ext uri="{BB962C8B-B14F-4D97-AF65-F5344CB8AC3E}">
        <p14:creationId xmlns:p14="http://schemas.microsoft.com/office/powerpoint/2010/main" val="394508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56C5B2-41DD-BF4F-9067-4283D7F96C1E}" type="slidenum">
              <a:rPr lang="en-US" smtClean="0"/>
              <a:t>2</a:t>
            </a:fld>
            <a:endParaRPr lang="en-US"/>
          </a:p>
        </p:txBody>
      </p:sp>
    </p:spTree>
    <p:extLst>
      <p:ext uri="{BB962C8B-B14F-4D97-AF65-F5344CB8AC3E}">
        <p14:creationId xmlns:p14="http://schemas.microsoft.com/office/powerpoint/2010/main" val="2572958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6344" y="4400550"/>
            <a:ext cx="5961888" cy="3600450"/>
          </a:xfrm>
        </p:spPr>
        <p:txBody>
          <a:bodyPr/>
          <a:lstStyle/>
          <a:p>
            <a:r>
              <a:rPr lang="en-US" dirty="0"/>
              <a:t>Moving forward, we continue to prioritize increasing the level of core funding because this allows the organization to remain a center of excellence on urban matters and to develop global norms and policy which is the basis of the support we are able to offer countries in terms of development of national and local policies and urban programmes to help them achieve the urban dimensions of the SDGs</a:t>
            </a:r>
          </a:p>
          <a:p>
            <a:endParaRPr lang="en-US" dirty="0"/>
          </a:p>
          <a:p>
            <a:r>
              <a:rPr lang="en-US" dirty="0"/>
              <a:t>In view of the challenges in securing totally unearmarked funding due to some national policies, we are developing soft earmarked packages to enable Member States to provide support at thematic level or to strengthen our regional structures so that we can better serve Member States</a:t>
            </a:r>
          </a:p>
          <a:p>
            <a:endParaRPr lang="en-US" dirty="0"/>
          </a:p>
          <a:p>
            <a:r>
              <a:rPr lang="en-US" dirty="0"/>
              <a:t>We are also making efforts to better demonstrate value for money and the impact of our work by improving our compliance with the International Aid Transparency Initiative by linking our work with the global urban agenda  and further the enhance the capacity of our staff.</a:t>
            </a:r>
          </a:p>
          <a:p>
            <a:endParaRPr lang="en-US" dirty="0"/>
          </a:p>
          <a:p>
            <a:r>
              <a:rPr lang="en-US" dirty="0"/>
              <a:t>We appeal for your support to enhance investment and financial support for deliver of our strategic plan and achievement of urban agenda so that together we can improve the quality of life for all in an </a:t>
            </a:r>
            <a:r>
              <a:rPr lang="en-US"/>
              <a:t>urbanizing world.</a:t>
            </a:r>
            <a:endParaRPr lang="en-GB" dirty="0"/>
          </a:p>
        </p:txBody>
      </p:sp>
      <p:sp>
        <p:nvSpPr>
          <p:cNvPr id="4" name="Slide Number Placeholder 3"/>
          <p:cNvSpPr>
            <a:spLocks noGrp="1"/>
          </p:cNvSpPr>
          <p:nvPr>
            <p:ph type="sldNum" sz="quarter" idx="5"/>
          </p:nvPr>
        </p:nvSpPr>
        <p:spPr/>
        <p:txBody>
          <a:bodyPr/>
          <a:lstStyle/>
          <a:p>
            <a:fld id="{D856C5B2-41DD-BF4F-9067-4283D7F96C1E}" type="slidenum">
              <a:rPr lang="en-US" smtClean="0"/>
              <a:t>27</a:t>
            </a:fld>
            <a:endParaRPr lang="en-US"/>
          </a:p>
        </p:txBody>
      </p:sp>
    </p:spTree>
    <p:extLst>
      <p:ext uri="{BB962C8B-B14F-4D97-AF65-F5344CB8AC3E}">
        <p14:creationId xmlns:p14="http://schemas.microsoft.com/office/powerpoint/2010/main" val="385954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6344" y="4400550"/>
            <a:ext cx="5961888" cy="3600450"/>
          </a:xfrm>
        </p:spPr>
        <p:txBody>
          <a:bodyPr/>
          <a:lstStyle/>
          <a:p>
            <a:r>
              <a:rPr lang="en-US" dirty="0"/>
              <a:t>Moving forward, we continue to prioritize increasing the level of core funding because this allows the organization to remain a center of excellence on urban matters and to develop global norms and policy which is the basis of the support we are able to offer countries in terms of development of national and local policies and urban programmes to help them achieve the urban dimensions of the SDGs</a:t>
            </a:r>
          </a:p>
          <a:p>
            <a:endParaRPr lang="en-US" dirty="0"/>
          </a:p>
          <a:p>
            <a:r>
              <a:rPr lang="en-US" dirty="0"/>
              <a:t>In view of the challenges in securing totally unearmarked funding due to some national policies, we are developing soft earmarked packages to enable Member States to provide support at thematic level or to strengthen our regional structures so that we can better serve Member States</a:t>
            </a:r>
          </a:p>
          <a:p>
            <a:endParaRPr lang="en-US" dirty="0"/>
          </a:p>
          <a:p>
            <a:r>
              <a:rPr lang="en-US" dirty="0"/>
              <a:t>We are also making efforts to better demonstrate value for money and the impact of our work by improving our compliance with the International Aid Transparency Initiative by linking our work with the global urban agenda  and further the enhance the capacity of our staff.</a:t>
            </a:r>
          </a:p>
          <a:p>
            <a:endParaRPr lang="en-US" dirty="0"/>
          </a:p>
          <a:p>
            <a:r>
              <a:rPr lang="en-US" dirty="0"/>
              <a:t>We appeal for your support to enhance investment and financial support for deliver of our strategic plan and achievement of urban agenda so that together we can improve the quality of life for all in an </a:t>
            </a:r>
            <a:r>
              <a:rPr lang="en-US"/>
              <a:t>urbanizing world.</a:t>
            </a:r>
            <a:endParaRPr lang="en-GB" dirty="0"/>
          </a:p>
        </p:txBody>
      </p:sp>
      <p:sp>
        <p:nvSpPr>
          <p:cNvPr id="4" name="Slide Number Placeholder 3"/>
          <p:cNvSpPr>
            <a:spLocks noGrp="1"/>
          </p:cNvSpPr>
          <p:nvPr>
            <p:ph type="sldNum" sz="quarter" idx="5"/>
          </p:nvPr>
        </p:nvSpPr>
        <p:spPr/>
        <p:txBody>
          <a:bodyPr/>
          <a:lstStyle/>
          <a:p>
            <a:fld id="{D856C5B2-41DD-BF4F-9067-4283D7F96C1E}" type="slidenum">
              <a:rPr lang="en-US" smtClean="0"/>
              <a:t>28</a:t>
            </a:fld>
            <a:endParaRPr lang="en-US"/>
          </a:p>
        </p:txBody>
      </p:sp>
    </p:spTree>
    <p:extLst>
      <p:ext uri="{BB962C8B-B14F-4D97-AF65-F5344CB8AC3E}">
        <p14:creationId xmlns:p14="http://schemas.microsoft.com/office/powerpoint/2010/main" val="243805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8763816-ABB5-3845-9E89-9EB4922FAA09}" type="slidenum">
              <a:rPr lang="x-none" smtClean="0"/>
              <a:t>5</a:t>
            </a:fld>
            <a:endParaRPr lang="x-none"/>
          </a:p>
        </p:txBody>
      </p:sp>
    </p:spTree>
    <p:extLst>
      <p:ext uri="{BB962C8B-B14F-4D97-AF65-F5344CB8AC3E}">
        <p14:creationId xmlns:p14="http://schemas.microsoft.com/office/powerpoint/2010/main" val="418676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Approved by the General Assembly, the regular budget appropriation to UN-Habitat is provided under section 15 (Human settlements). In 2020, the final appropriation amounted to $12.5 million in the form of an authorization to expend against specific items within a set envelope. Approximately, 93 per cent of the $5.3 million expenditure recorded by 30 June 2020 relates to staff costs. </a:t>
            </a:r>
            <a:br>
              <a:rPr lang="en-US" dirty="0"/>
            </a:br>
            <a:br>
              <a:rPr lang="en-US" dirty="0"/>
            </a:br>
            <a:r>
              <a:rPr lang="en-US" sz="1800" dirty="0">
                <a:effectLst/>
                <a:latin typeface="Times New Roman" panose="02020603050405020304" pitchFamily="18" charset="0"/>
                <a:ea typeface="Arial Unicode MS"/>
              </a:rPr>
              <a:t>Approved by the General Assembly, the regular budget appropriation to UN-Habitat is provided under section 15 (Human settlements). In 2020, the final appropriation amounted to $12.5 million in the form of an </a:t>
            </a:r>
            <a:r>
              <a:rPr lang="en-US" sz="1800" dirty="0" err="1">
                <a:effectLst/>
                <a:latin typeface="Times New Roman" panose="02020603050405020304" pitchFamily="18" charset="0"/>
                <a:ea typeface="Arial Unicode MS"/>
              </a:rPr>
              <a:t>authorisation</a:t>
            </a:r>
            <a:r>
              <a:rPr lang="en-US" sz="1800" dirty="0">
                <a:effectLst/>
                <a:latin typeface="Times New Roman" panose="02020603050405020304" pitchFamily="18" charset="0"/>
                <a:ea typeface="Arial Unicode MS"/>
              </a:rPr>
              <a:t> to expend against specific items within a set envelope. Approximately, 94 per cent of the $8.9 million expenditure recorded by 30 September 2020 relates to staff costs. The UN Controller, has implemented liquidity restrictions, including a recruitment freeze on the vacant Regular Budget posts, and reduction in non-post costs of $810,000. </a:t>
            </a:r>
            <a:br>
              <a:rPr lang="en-US" sz="1800" dirty="0">
                <a:effectLst/>
                <a:latin typeface="Times New Roman" panose="02020603050405020304" pitchFamily="18" charset="0"/>
                <a:ea typeface="Arial Unicode MS"/>
              </a:rPr>
            </a:br>
            <a:br>
              <a:rPr lang="en-US" sz="1800" dirty="0">
                <a:effectLst/>
                <a:latin typeface="Times New Roman" panose="02020603050405020304" pitchFamily="18" charset="0"/>
                <a:ea typeface="Arial Unicode MS"/>
              </a:rPr>
            </a:br>
            <a:endParaRPr lang="en-US" dirty="0"/>
          </a:p>
          <a:p>
            <a:pPr marL="228600" indent="-228600">
              <a:buAutoNum type="arabicPeriod"/>
            </a:pPr>
            <a:r>
              <a:rPr lang="en-US" dirty="0"/>
              <a:t>Foundation non-earmarked will be covered separately. </a:t>
            </a:r>
          </a:p>
          <a:p>
            <a:pPr marL="228600" indent="-228600">
              <a:buAutoNum type="arabicPeriod"/>
            </a:pPr>
            <a:endParaRPr lang="en-US" dirty="0"/>
          </a:p>
          <a:p>
            <a:pPr marL="228600" indent="-228600">
              <a:buAutoNum type="arabicPeriod"/>
            </a:pPr>
            <a:r>
              <a:rPr lang="en-US" dirty="0"/>
              <a:t>The approved budget for Foundation earmarked resources for 2020 is $63.5 million. The proportional budget relating to the reporting period is $31.7 million (equivalent to half of the approved budget for the year). As at 30 June 2020, the total revenue from Foundation earmarked voluntary contributions was $8.4 million from various donors. Total net revenue after refunds to donors and other prior year revenue adjustments amounted to $5.6 million, </a:t>
            </a:r>
            <a:br>
              <a:rPr lang="en-US" dirty="0"/>
            </a:br>
            <a:br>
              <a:rPr lang="en-US" dirty="0"/>
            </a:br>
            <a:r>
              <a:rPr lang="en-US" sz="1800" dirty="0">
                <a:effectLst/>
                <a:latin typeface="Times New Roman" panose="02020603050405020304" pitchFamily="18" charset="0"/>
                <a:ea typeface="Arial Unicode MS"/>
              </a:rPr>
              <a:t>The approved budget for Foundation earmarked resources for 2020 is $63.5 million. The proportional budget relating to the reporting period is $47.6 million (equivalent to nine months of the approved budget for the year). As at 30 September 2020, the total revenue from Foundation earmarked voluntary contributions was $32.1 million from various donors, as listed in annex III to the present report. Total net revenue after refunds to donors and other prior year revenue adjustments amounted to $29.2 million</a:t>
            </a:r>
            <a:br>
              <a:rPr lang="en-US" dirty="0"/>
            </a:br>
            <a:endParaRPr lang="en-US" dirty="0"/>
          </a:p>
          <a:p>
            <a:pPr marL="228600" indent="-228600">
              <a:buAutoNum type="arabicPeriod"/>
            </a:pPr>
            <a:r>
              <a:rPr lang="en-US" dirty="0"/>
              <a:t>The approved budget for technical cooperation for 2020 is $147.4 million. The budget for the reporting period amounted to $73.7 million (equivalent to half of the estimated budget for the year). As at 30 June 2020, the total revenue received was $35.6 million which included voluntary contributions of $32.0 million</a:t>
            </a:r>
            <a:br>
              <a:rPr lang="en-US" dirty="0"/>
            </a:br>
            <a:br>
              <a:rPr lang="en-US" dirty="0"/>
            </a:br>
            <a:r>
              <a:rPr lang="en-US" sz="1800" dirty="0">
                <a:effectLst/>
                <a:latin typeface="Times New Roman" panose="02020603050405020304" pitchFamily="18" charset="0"/>
                <a:ea typeface="Arial Unicode MS"/>
              </a:rPr>
              <a:t>The approved budget for technical cooperation for 2020 is $147.4 million. The budget for the reporting period amounted to $110.5 million (equivalent to nine months of the estimated budget for the year). As at 30 September 2020, the total revenue received was $90.5 million which included voluntary contributions of $86.8 million </a:t>
            </a:r>
            <a:br>
              <a:rPr lang="en-US" dirty="0"/>
            </a:b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2020 programme support budget approved by the Executive Director totaled $10.6 million. Programme support revenue as at 30 June 2020, excluding all other revenue, amounted to $5.9 million, against expenditure for the same period of $5.3 million, of which 42.8 per cent was used to fund posts. </a:t>
            </a:r>
            <a:br>
              <a:rPr lang="en-US" dirty="0"/>
            </a:br>
            <a:br>
              <a:rPr lang="en-US" dirty="0"/>
            </a:br>
            <a:r>
              <a:rPr lang="en-US" sz="1800" u="none" strike="noStrike" kern="0" spc="0"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The 2020 programme support budget approved by the Executive Director totaled $10.6 million. Programme support revenue as at 30 September 2020, excluding all other revenue, amounted to $7.7 million, against expenditure for the same period of $6.5 million, of which 47 per cent has been used to fund posts.</a:t>
            </a:r>
            <a:endParaRPr lang="en-GB" sz="1800" u="none" strike="noStrike" kern="0" spc="0" dirty="0">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0" indent="0">
              <a:buNone/>
            </a:pPr>
            <a:endParaRPr lang="en-GB" dirty="0"/>
          </a:p>
        </p:txBody>
      </p:sp>
      <p:sp>
        <p:nvSpPr>
          <p:cNvPr id="4" name="Slide Number Placeholder 3"/>
          <p:cNvSpPr>
            <a:spLocks noGrp="1"/>
          </p:cNvSpPr>
          <p:nvPr>
            <p:ph type="sldNum" sz="quarter" idx="5"/>
          </p:nvPr>
        </p:nvSpPr>
        <p:spPr/>
        <p:txBody>
          <a:bodyPr/>
          <a:lstStyle/>
          <a:p>
            <a:fld id="{D856C5B2-41DD-BF4F-9067-4283D7F96C1E}" type="slidenum">
              <a:rPr lang="en-US" smtClean="0"/>
              <a:t>6</a:t>
            </a:fld>
            <a:endParaRPr lang="en-US"/>
          </a:p>
        </p:txBody>
      </p:sp>
    </p:spTree>
    <p:extLst>
      <p:ext uri="{BB962C8B-B14F-4D97-AF65-F5344CB8AC3E}">
        <p14:creationId xmlns:p14="http://schemas.microsoft.com/office/powerpoint/2010/main" val="2164595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UN-Habitat would like to acknowledge the top 10 earmarked contributors to both the normative work (Sweden soft-earmarked contribution and operational projects that benefit end beneficiaries globally.</a:t>
            </a:r>
            <a:endParaRPr lang="en-GB" dirty="0"/>
          </a:p>
        </p:txBody>
      </p:sp>
      <p:sp>
        <p:nvSpPr>
          <p:cNvPr id="4" name="Slide Number Placeholder 3"/>
          <p:cNvSpPr>
            <a:spLocks noGrp="1"/>
          </p:cNvSpPr>
          <p:nvPr>
            <p:ph type="sldNum" sz="quarter" idx="5"/>
          </p:nvPr>
        </p:nvSpPr>
        <p:spPr/>
        <p:txBody>
          <a:bodyPr/>
          <a:lstStyle/>
          <a:p>
            <a:fld id="{D856C5B2-41DD-BF4F-9067-4283D7F96C1E}" type="slidenum">
              <a:rPr lang="en-US" smtClean="0"/>
              <a:t>8</a:t>
            </a:fld>
            <a:endParaRPr lang="en-US"/>
          </a:p>
        </p:txBody>
      </p:sp>
    </p:spTree>
    <p:extLst>
      <p:ext uri="{BB962C8B-B14F-4D97-AF65-F5344CB8AC3E}">
        <p14:creationId xmlns:p14="http://schemas.microsoft.com/office/powerpoint/2010/main" val="403826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UN-Habitat would like to acknowledge all the contributors to the normative work of the organization, which is key to maintain multilateralism</a:t>
            </a:r>
          </a:p>
          <a:p>
            <a:endParaRPr lang="en-US" dirty="0"/>
          </a:p>
          <a:p>
            <a:r>
              <a:rPr lang="en-US" b="1" i="0" dirty="0">
                <a:solidFill>
                  <a:srgbClr val="FFFFFF"/>
                </a:solidFill>
                <a:effectLst/>
                <a:latin typeface="ProximaNova"/>
              </a:rPr>
              <a:t>UN-Habitat promotes transformative change in cities and human settlements through knowledge, policy advice, technical assistance and collaborative action to leave no one and no place behind.</a:t>
            </a:r>
            <a:endParaRPr lang="en-GB" dirty="0"/>
          </a:p>
        </p:txBody>
      </p:sp>
      <p:sp>
        <p:nvSpPr>
          <p:cNvPr id="4" name="Slide Number Placeholder 3"/>
          <p:cNvSpPr>
            <a:spLocks noGrp="1"/>
          </p:cNvSpPr>
          <p:nvPr>
            <p:ph type="sldNum" sz="quarter" idx="5"/>
          </p:nvPr>
        </p:nvSpPr>
        <p:spPr/>
        <p:txBody>
          <a:bodyPr/>
          <a:lstStyle/>
          <a:p>
            <a:fld id="{D856C5B2-41DD-BF4F-9067-4283D7F96C1E}" type="slidenum">
              <a:rPr lang="en-US" smtClean="0"/>
              <a:t>9</a:t>
            </a:fld>
            <a:endParaRPr lang="en-US"/>
          </a:p>
        </p:txBody>
      </p:sp>
    </p:spTree>
    <p:extLst>
      <p:ext uri="{BB962C8B-B14F-4D97-AF65-F5344CB8AC3E}">
        <p14:creationId xmlns:p14="http://schemas.microsoft.com/office/powerpoint/2010/main" val="3044219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rial Unicode MS"/>
              </a:rPr>
              <a:t>Traditionally, the main source of Foundation non-earmarked revenue was non-earmarked contributions from Member States. The non-earmarked fund constitutes the main source of funding for the implementation of the UN-Habitat strategic plan for mandated normative work, required executive direction and management, and a baseline level of programme support.</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ea typeface="Arial Unicode MS"/>
              </a:rPr>
              <a:t>The approved budget for this reporting period is $14.2 million (equivalent to nine months of the approved budget for 2020 of $18.9 million). Total voluntary contributions received as at 30 September 2020 amounted to $1.5 million, while expenditures for the same period </a:t>
            </a:r>
            <a:r>
              <a:rPr lang="en-US" sz="1800" dirty="0" err="1">
                <a:effectLst/>
                <a:latin typeface="Times New Roman" panose="02020603050405020304" pitchFamily="18" charset="0"/>
                <a:ea typeface="Arial Unicode MS"/>
              </a:rPr>
              <a:t>totalled</a:t>
            </a:r>
            <a:r>
              <a:rPr lang="en-US" sz="1800" dirty="0">
                <a:effectLst/>
                <a:latin typeface="Times New Roman" panose="02020603050405020304" pitchFamily="18" charset="0"/>
                <a:ea typeface="Arial Unicode MS"/>
              </a:rPr>
              <a:t> $5.6 million. The expenditures included $4.2 million on position costs and $1.4 million on operating expenditures, resulting in a net operational deficit of $4.1 million, and a requirement to cover operational expenditures for normative work using a short-term loan from the programme support cost fund.</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ea typeface="Arial Unicode MS"/>
              </a:rPr>
              <a:t>A remaining statutory operational reserve of $1.9 million, as currently </a:t>
            </a:r>
            <a:r>
              <a:rPr lang="en-US" sz="1800" dirty="0" err="1">
                <a:effectLst/>
                <a:latin typeface="Times New Roman" panose="02020603050405020304" pitchFamily="18" charset="0"/>
                <a:ea typeface="Arial Unicode MS"/>
              </a:rPr>
              <a:t>authorised</a:t>
            </a:r>
            <a:r>
              <a:rPr lang="en-US" sz="1800" dirty="0">
                <a:effectLst/>
                <a:latin typeface="Times New Roman" panose="02020603050405020304" pitchFamily="18" charset="0"/>
                <a:ea typeface="Arial Unicode MS"/>
              </a:rPr>
              <a:t>, is based on 10 per cent of the $18.9 million approved budget for 2020.</a:t>
            </a:r>
          </a:p>
          <a:p>
            <a:endParaRPr lang="en-US" sz="1800" b="1" dirty="0">
              <a:effectLst/>
              <a:latin typeface="Times New Roman" panose="02020603050405020304" pitchFamily="18" charset="0"/>
              <a:ea typeface="Arial Unicode MS"/>
            </a:endParaRPr>
          </a:p>
          <a:p>
            <a:r>
              <a:rPr lang="en-US" sz="1800" b="1" dirty="0">
                <a:effectLst/>
                <a:latin typeface="Times New Roman" panose="02020603050405020304" pitchFamily="18" charset="0"/>
                <a:ea typeface="Arial Unicode MS"/>
              </a:rPr>
              <a:t>Please be advised the Foundation non-earmarked Fund ended September 2020 with a negative cash position of $8k. UN-Habitat processed a short-term loan based on a pledge letter to cover the fund for October 2020. The loan is being repaid based on the contributions received in October 2020.</a:t>
            </a:r>
          </a:p>
          <a:p>
            <a:endParaRPr lang="en-US" sz="1800" b="1" dirty="0">
              <a:effectLst/>
              <a:latin typeface="Times New Roman" panose="02020603050405020304" pitchFamily="18" charset="0"/>
            </a:endParaRPr>
          </a:p>
          <a:p>
            <a:r>
              <a:rPr lang="en-US" sz="1800" b="1" dirty="0">
                <a:effectLst/>
                <a:latin typeface="Times New Roman" panose="02020603050405020304" pitchFamily="18" charset="0"/>
              </a:rPr>
              <a:t>However, should all currently pledged contributions be received by 31 December 2020, the Foundation non-earmarked fund will end 2020 with a cash balance of less than $750k. We will revert to this matter in the context of agenda item 5 on the 2021 work programme and proposed budget.</a:t>
            </a:r>
            <a:endParaRPr lang="en-GB" dirty="0"/>
          </a:p>
        </p:txBody>
      </p:sp>
      <p:sp>
        <p:nvSpPr>
          <p:cNvPr id="4" name="Slide Number Placeholder 3"/>
          <p:cNvSpPr>
            <a:spLocks noGrp="1"/>
          </p:cNvSpPr>
          <p:nvPr>
            <p:ph type="sldNum" sz="quarter" idx="5"/>
          </p:nvPr>
        </p:nvSpPr>
        <p:spPr/>
        <p:txBody>
          <a:bodyPr/>
          <a:lstStyle/>
          <a:p>
            <a:fld id="{D856C5B2-41DD-BF4F-9067-4283D7F96C1E}" type="slidenum">
              <a:rPr lang="en-US" smtClean="0"/>
              <a:t>10</a:t>
            </a:fld>
            <a:endParaRPr lang="en-US"/>
          </a:p>
        </p:txBody>
      </p:sp>
    </p:spTree>
    <p:extLst>
      <p:ext uri="{BB962C8B-B14F-4D97-AF65-F5344CB8AC3E}">
        <p14:creationId xmlns:p14="http://schemas.microsoft.com/office/powerpoint/2010/main" val="402588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8763816-ABB5-3845-9E89-9EB4922FAA09}" type="slidenum">
              <a:rPr lang="x-none" smtClean="0"/>
              <a:t>11</a:t>
            </a:fld>
            <a:endParaRPr lang="x-none"/>
          </a:p>
        </p:txBody>
      </p:sp>
    </p:spTree>
    <p:extLst>
      <p:ext uri="{BB962C8B-B14F-4D97-AF65-F5344CB8AC3E}">
        <p14:creationId xmlns:p14="http://schemas.microsoft.com/office/powerpoint/2010/main" val="98155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700" spc="20" dirty="0">
                <a:effectLst/>
                <a:latin typeface="Times New Roman" panose="02020603050405020304" pitchFamily="18" charset="0"/>
                <a:ea typeface="Calibri" panose="020F0502020204030204" pitchFamily="34" charset="0"/>
              </a:rPr>
              <a:t>The United Nations Human Settlements Programme (UN-Habitat) is mandated by the General Assembly to promote socially and environmentally sustainable towns and cities. It is the focal point for all urbanization and human settlement matters within the United Nations system.</a:t>
            </a:r>
          </a:p>
          <a:p>
            <a:endParaRPr lang="en-GB" sz="1800" kern="700" spc="20" dirty="0">
              <a:effectLst/>
              <a:latin typeface="Times New Roman" panose="02020603050405020304" pitchFamily="18" charset="0"/>
              <a:ea typeface="Calibri" panose="020F0502020204030204" pitchFamily="34" charset="0"/>
            </a:endParaRPr>
          </a:p>
          <a:p>
            <a:r>
              <a:rPr lang="en-GB" sz="1800" kern="700" spc="20" dirty="0">
                <a:effectLst/>
                <a:latin typeface="Times New Roman" panose="02020603050405020304" pitchFamily="18" charset="0"/>
                <a:ea typeface="Calibri" panose="020F0502020204030204" pitchFamily="34" charset="0"/>
              </a:rPr>
              <a:t>The Board of Auditors audited the financial statements and reviewed the operations of UN-Habitat for the year ended 31 December 2019. The audit was carried out at UN-Habitat headquarters in Nairobi from 7 to 30 October 2019; at the Regional Office for Asia and the Pacific in Fukuoka, Japan, from 25 November to 12 December 2019; at the Myanmar country office in Yangon, from 25 November to 13 December 2019; and at the Philippines country office in Manila and the Sri Lanka country office in Colombo, both from 13 to 30 January 2020. </a:t>
            </a:r>
            <a:endParaRPr lang="en-US" sz="1800" kern="700" spc="20" dirty="0">
              <a:effectLst/>
              <a:latin typeface="Times New Roman" panose="02020603050405020304" pitchFamily="18" charset="0"/>
              <a:ea typeface="Calibri" panose="020F0502020204030204" pitchFamily="34" charset="0"/>
            </a:endParaRPr>
          </a:p>
          <a:p>
            <a:endParaRPr lang="en-US" sz="1800" kern="700" spc="20" dirty="0">
              <a:effectLst/>
              <a:latin typeface="Times New Roman" panose="02020603050405020304" pitchFamily="18" charset="0"/>
              <a:ea typeface="Calibri" panose="020F0502020204030204" pitchFamily="34" charset="0"/>
            </a:endParaRPr>
          </a:p>
          <a:p>
            <a:r>
              <a:rPr lang="en-GB" sz="1800" kern="700" spc="20" dirty="0">
                <a:effectLst/>
                <a:latin typeface="Times New Roman" panose="02020603050405020304" pitchFamily="18" charset="0"/>
                <a:ea typeface="Calibri" panose="020F0502020204030204" pitchFamily="34" charset="0"/>
              </a:rPr>
              <a:t>Since 13 April 2020, the Board has conducted the audit remotely owing to the coronavirus disease (COVID-19) pandemic. This included the final audit of the financial statements. </a:t>
            </a:r>
            <a:endParaRPr lang="en-US" sz="1800" kern="700" spc="20" dirty="0">
              <a:effectLst/>
              <a:latin typeface="Times New Roman" panose="02020603050405020304" pitchFamily="18"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856C5B2-41DD-BF4F-9067-4283D7F96C1E}" type="slidenum">
              <a:rPr lang="en-US" smtClean="0"/>
              <a:t>12</a:t>
            </a:fld>
            <a:endParaRPr lang="en-US"/>
          </a:p>
        </p:txBody>
      </p:sp>
    </p:spTree>
    <p:extLst>
      <p:ext uri="{BB962C8B-B14F-4D97-AF65-F5344CB8AC3E}">
        <p14:creationId xmlns:p14="http://schemas.microsoft.com/office/powerpoint/2010/main" val="2097502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1"/>
            <a:ext cx="12191999" cy="4315676"/>
          </a:xfrm>
        </p:spPr>
        <p:txBody>
          <a:bodyPr/>
          <a:lstStyle>
            <a:lvl1pPr>
              <a:lnSpc>
                <a:spcPct val="100000"/>
              </a:lnSpc>
              <a:spcBef>
                <a:spcPts val="0"/>
              </a:spcBef>
              <a:spcAft>
                <a:spcPts val="0"/>
              </a:spcAft>
              <a:defRPr sz="2000" b="0" i="1" baseline="0">
                <a:solidFill>
                  <a:schemeClr val="bg1">
                    <a:lumMod val="50000"/>
                  </a:schemeClr>
                </a:solidFill>
                <a:latin typeface="Calibri Light" panose="020F0302020204030204" pitchFamily="34" charset="0"/>
                <a:cs typeface="Calibri Light" panose="020F0302020204030204" pitchFamily="34" charset="0"/>
              </a:defRPr>
            </a:lvl1pPr>
          </a:lstStyle>
          <a:p>
            <a:r>
              <a:rPr lang="en-US" dirty="0"/>
              <a:t>Drag relevant picture/photo to </a:t>
            </a:r>
          </a:p>
          <a:p>
            <a:r>
              <a:rPr lang="en-US" dirty="0"/>
              <a:t>placeholder or click icon to add</a:t>
            </a:r>
          </a:p>
        </p:txBody>
      </p:sp>
      <p:sp>
        <p:nvSpPr>
          <p:cNvPr id="3" name="Subtitle 2"/>
          <p:cNvSpPr>
            <a:spLocks noGrp="1"/>
          </p:cNvSpPr>
          <p:nvPr>
            <p:ph type="subTitle" idx="1" hasCustomPrompt="1"/>
          </p:nvPr>
        </p:nvSpPr>
        <p:spPr>
          <a:xfrm>
            <a:off x="8610600" y="4865732"/>
            <a:ext cx="3124199" cy="976224"/>
          </a:xfrm>
        </p:spPr>
        <p:txBody>
          <a:bodyPr lIns="91440" rIns="91440" anchor="ctr">
            <a:normAutofit/>
          </a:bodyPr>
          <a:lstStyle>
            <a:lvl1pPr marL="0" indent="0" algn="l">
              <a:lnSpc>
                <a:spcPct val="100000"/>
              </a:lnSpc>
              <a:spcBef>
                <a:spcPts val="0"/>
              </a:spcBef>
              <a:buNone/>
              <a:defRPr sz="1800" b="0" i="0" baseline="0">
                <a:solidFill>
                  <a:srgbClr val="0498DA"/>
                </a:solidFill>
                <a:latin typeface="Calibri" panose="020F0502020204030204" pitchFamily="34" charset="0"/>
                <a:cs typeface="Calibri" panose="020F0502020204030204" pitchFamily="34" charset="0"/>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Presenter’s </a:t>
            </a:r>
            <a:r>
              <a:rPr lang="en-US" altLang="zh-CN" dirty="0"/>
              <a:t>Name</a:t>
            </a:r>
            <a:br>
              <a:rPr lang="en-US" altLang="zh-CN" dirty="0"/>
            </a:br>
            <a:r>
              <a:rPr lang="en-US" altLang="zh-CN" dirty="0"/>
              <a:t>Title</a:t>
            </a:r>
            <a:r>
              <a:rPr lang="zh-CN" altLang="en-US" dirty="0"/>
              <a:t> </a:t>
            </a:r>
            <a:br>
              <a:rPr lang="en-US" altLang="zh-CN" dirty="0"/>
            </a:br>
            <a:r>
              <a:rPr lang="en-US" altLang="zh-CN" dirty="0"/>
              <a:t>Office</a:t>
            </a:r>
            <a:br>
              <a:rPr lang="en-US" altLang="zh-CN" dirty="0"/>
            </a:br>
            <a:r>
              <a:rPr lang="en-US" altLang="zh-CN" dirty="0"/>
              <a:t>Email</a:t>
            </a:r>
            <a:endParaRPr lang="en-US" dirty="0"/>
          </a:p>
        </p:txBody>
      </p:sp>
      <p:cxnSp>
        <p:nvCxnSpPr>
          <p:cNvPr id="8" name="Straight Connector 7"/>
          <p:cNvCxnSpPr>
            <a:cxnSpLocks/>
          </p:cNvCxnSpPr>
          <p:nvPr/>
        </p:nvCxnSpPr>
        <p:spPr>
          <a:xfrm flipV="1">
            <a:off x="8272543" y="4878388"/>
            <a:ext cx="0" cy="963568"/>
          </a:xfrm>
          <a:prstGeom prst="line">
            <a:avLst/>
          </a:prstGeom>
          <a:ln w="19050">
            <a:solidFill>
              <a:srgbClr val="0498DA"/>
            </a:solidFill>
          </a:ln>
        </p:spPr>
        <p:style>
          <a:lnRef idx="1">
            <a:schemeClr val="accent1"/>
          </a:lnRef>
          <a:fillRef idx="0">
            <a:schemeClr val="accent1"/>
          </a:fillRef>
          <a:effectRef idx="0">
            <a:schemeClr val="accent1"/>
          </a:effectRef>
          <a:fontRef idx="minor">
            <a:schemeClr val="tx1"/>
          </a:fontRef>
        </p:style>
      </p:cxnSp>
      <p:sp>
        <p:nvSpPr>
          <p:cNvPr id="11" name="Text Placeholder 15"/>
          <p:cNvSpPr>
            <a:spLocks noGrp="1"/>
          </p:cNvSpPr>
          <p:nvPr>
            <p:ph type="body" sz="quarter" idx="14" hasCustomPrompt="1"/>
          </p:nvPr>
        </p:nvSpPr>
        <p:spPr>
          <a:xfrm>
            <a:off x="6155703" y="4103959"/>
            <a:ext cx="5593380" cy="139798"/>
          </a:xfrm>
        </p:spPr>
        <p:txBody>
          <a:bodyPr anchor="b" anchorCtr="0">
            <a:normAutofit/>
          </a:bodyPr>
          <a:lstStyle>
            <a:lvl1pPr marL="0" algn="r" defTabSz="914400" rtl="0" eaLnBrk="1" latinLnBrk="0" hangingPunct="1">
              <a:defRPr lang="en-GB" sz="1000" b="1" i="1" kern="1200" dirty="0">
                <a:solidFill>
                  <a:schemeClr val="bg1"/>
                </a:solidFill>
                <a:latin typeface="Calibri" panose="020F0502020204030204" pitchFamily="34" charset="0"/>
                <a:ea typeface="+mn-ea"/>
                <a:cs typeface="Calibri" panose="020F0502020204030204" pitchFamily="34" charset="0"/>
              </a:defRPr>
            </a:lvl1pPr>
          </a:lstStyle>
          <a:p>
            <a:pPr lvl="0"/>
            <a:r>
              <a:rPr lang="en-GB" dirty="0"/>
              <a:t>Description of Photo</a:t>
            </a:r>
          </a:p>
        </p:txBody>
      </p:sp>
      <p:sp>
        <p:nvSpPr>
          <p:cNvPr id="22" name="Title 21">
            <a:extLst>
              <a:ext uri="{FF2B5EF4-FFF2-40B4-BE49-F238E27FC236}">
                <a16:creationId xmlns:a16="http://schemas.microsoft.com/office/drawing/2014/main" id="{185B0DF9-4A47-5144-8A68-D4B67F0DF019}"/>
              </a:ext>
            </a:extLst>
          </p:cNvPr>
          <p:cNvSpPr>
            <a:spLocks noGrp="1"/>
          </p:cNvSpPr>
          <p:nvPr>
            <p:ph type="title" hasCustomPrompt="1"/>
          </p:nvPr>
        </p:nvSpPr>
        <p:spPr>
          <a:xfrm>
            <a:off x="442914" y="4865732"/>
            <a:ext cx="7500936" cy="963568"/>
          </a:xfrm>
        </p:spPr>
        <p:txBody>
          <a:bodyPr anchor="ctr"/>
          <a:lstStyle>
            <a:lvl1pPr algn="r">
              <a:defRPr b="1" i="0" cap="none">
                <a:latin typeface="Calibri" panose="020F0502020204030204" pitchFamily="34" charset="0"/>
                <a:cs typeface="Calibri" panose="020F0502020204030204" pitchFamily="34" charset="0"/>
              </a:defRPr>
            </a:lvl1pPr>
          </a:lstStyle>
          <a:p>
            <a:r>
              <a:rPr lang="en-GB" dirty="0"/>
              <a:t>Click to Edit Master Title Style (maximum 2 lines)</a:t>
            </a:r>
            <a:endParaRPr lang="en-KE" dirty="0"/>
          </a:p>
        </p:txBody>
      </p:sp>
      <p:pic>
        <p:nvPicPr>
          <p:cNvPr id="12" name="Graphic 11">
            <a:extLst>
              <a:ext uri="{FF2B5EF4-FFF2-40B4-BE49-F238E27FC236}">
                <a16:creationId xmlns:a16="http://schemas.microsoft.com/office/drawing/2014/main" id="{D9609F50-2630-9D40-81AB-6CB3F3448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86750" y="6224537"/>
            <a:ext cx="3462337" cy="413534"/>
          </a:xfrm>
          <a:prstGeom prst="rect">
            <a:avLst/>
          </a:prstGeom>
        </p:spPr>
      </p:pic>
    </p:spTree>
    <p:extLst>
      <p:ext uri="{BB962C8B-B14F-4D97-AF65-F5344CB8AC3E}">
        <p14:creationId xmlns:p14="http://schemas.microsoft.com/office/powerpoint/2010/main" val="129450734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AB801A-2FC6-184F-B8A1-7475E4D87B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664731"/>
            <a:ext cx="12192001" cy="1190942"/>
          </a:xfrm>
          <a:prstGeom prst="rect">
            <a:avLst/>
          </a:prstGeom>
        </p:spPr>
      </p:pic>
      <p:sp>
        <p:nvSpPr>
          <p:cNvPr id="6" name="Title 4">
            <a:extLst>
              <a:ext uri="{FF2B5EF4-FFF2-40B4-BE49-F238E27FC236}">
                <a16:creationId xmlns:a16="http://schemas.microsoft.com/office/drawing/2014/main" id="{35ED270F-A9BE-7149-9486-BCD652384933}"/>
              </a:ext>
            </a:extLst>
          </p:cNvPr>
          <p:cNvSpPr txBox="1">
            <a:spLocks/>
          </p:cNvSpPr>
          <p:nvPr userDrawn="1"/>
        </p:nvSpPr>
        <p:spPr>
          <a:xfrm>
            <a:off x="442913" y="1419420"/>
            <a:ext cx="11304051" cy="965005"/>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10000" dirty="0">
                <a:solidFill>
                  <a:srgbClr val="14B9E7"/>
                </a:solidFill>
                <a:latin typeface="Calibri" panose="020F0502020204030204" pitchFamily="34" charset="0"/>
                <a:cs typeface="Calibri" panose="020F0502020204030204" pitchFamily="34" charset="0"/>
              </a:rPr>
              <a:t>Thank you!</a:t>
            </a:r>
            <a:endParaRPr lang="en-KE" sz="10000" dirty="0">
              <a:solidFill>
                <a:srgbClr val="14B9E7"/>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D822AE9-C8CE-8740-86BB-865F697D3633}"/>
              </a:ext>
            </a:extLst>
          </p:cNvPr>
          <p:cNvSpPr txBox="1"/>
          <p:nvPr userDrawn="1"/>
        </p:nvSpPr>
        <p:spPr>
          <a:xfrm>
            <a:off x="374108" y="4157212"/>
            <a:ext cx="4826542" cy="707886"/>
          </a:xfrm>
          <a:prstGeom prst="rect">
            <a:avLst/>
          </a:prstGeom>
          <a:noFill/>
        </p:spPr>
        <p:txBody>
          <a:bodyPr wrap="square" rtlCol="0">
            <a:spAutoFit/>
          </a:bodyPr>
          <a:lstStyle/>
          <a:p>
            <a:pPr algn="l"/>
            <a:r>
              <a:rPr lang="en-KE" sz="4000" b="0" i="0" dirty="0">
                <a:solidFill>
                  <a:srgbClr val="00B2E3"/>
                </a:solidFill>
                <a:latin typeface="Calibri Light" panose="020F0302020204030204" pitchFamily="34" charset="0"/>
                <a:cs typeface="Calibri Light" panose="020F0302020204030204" pitchFamily="34" charset="0"/>
              </a:rPr>
              <a:t>www.unhabitat.org</a:t>
            </a:r>
          </a:p>
        </p:txBody>
      </p:sp>
      <p:pic>
        <p:nvPicPr>
          <p:cNvPr id="12" name="Graphic 11">
            <a:extLst>
              <a:ext uri="{FF2B5EF4-FFF2-40B4-BE49-F238E27FC236}">
                <a16:creationId xmlns:a16="http://schemas.microsoft.com/office/drawing/2014/main" id="{708B3D8C-8E98-714E-BE68-59C08D72B48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00899" y="4329114"/>
            <a:ext cx="4588929" cy="548092"/>
          </a:xfrm>
          <a:prstGeom prst="rect">
            <a:avLst/>
          </a:prstGeom>
        </p:spPr>
      </p:pic>
    </p:spTree>
    <p:extLst>
      <p:ext uri="{BB962C8B-B14F-4D97-AF65-F5344CB8AC3E}">
        <p14:creationId xmlns:p14="http://schemas.microsoft.com/office/powerpoint/2010/main" val="111458301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D3F2FB7-C9CD-4663-8FA3-8C3A18667671}"/>
              </a:ext>
            </a:extLst>
          </p:cNvPr>
          <p:cNvSpPr>
            <a:spLocks noGrp="1"/>
          </p:cNvSpPr>
          <p:nvPr>
            <p:ph type="title" hasCustomPrompt="1"/>
          </p:nvPr>
        </p:nvSpPr>
        <p:spPr>
          <a:xfrm>
            <a:off x="442911" y="260349"/>
            <a:ext cx="11306173" cy="539751"/>
          </a:xfrm>
          <a:prstGeom prst="rect">
            <a:avLst/>
          </a:prstGeom>
        </p:spPr>
        <p:txBody>
          <a:bodyPr anchor="b">
            <a:normAutofit/>
          </a:bodyPr>
          <a:lstStyle>
            <a:lvl1pPr>
              <a:defRPr lang="en-US" sz="3600" b="1" i="0" kern="1200" cap="none" spc="100" baseline="0" dirty="0">
                <a:solidFill>
                  <a:srgbClr val="0098D9"/>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r>
              <a:rPr lang="en-US" altLang="zh-CN" dirty="0"/>
              <a:t>Slide</a:t>
            </a:r>
            <a:r>
              <a:rPr lang="zh-CN" altLang="en-US" dirty="0"/>
              <a:t> </a:t>
            </a:r>
            <a:r>
              <a:rPr lang="en-US" altLang="zh-CN" dirty="0"/>
              <a:t>Title</a:t>
            </a:r>
            <a:endParaRPr lang="en-US" dirty="0"/>
          </a:p>
        </p:txBody>
      </p:sp>
      <p:sp>
        <p:nvSpPr>
          <p:cNvPr id="8" name="Content Placeholder 2">
            <a:extLst>
              <a:ext uri="{FF2B5EF4-FFF2-40B4-BE49-F238E27FC236}">
                <a16:creationId xmlns:a16="http://schemas.microsoft.com/office/drawing/2014/main" id="{9D40D719-4AFD-4F94-BC3D-57BD25A566A4}"/>
              </a:ext>
            </a:extLst>
          </p:cNvPr>
          <p:cNvSpPr>
            <a:spLocks noGrp="1"/>
          </p:cNvSpPr>
          <p:nvPr>
            <p:ph idx="1"/>
          </p:nvPr>
        </p:nvSpPr>
        <p:spPr>
          <a:xfrm>
            <a:off x="442913" y="2384425"/>
            <a:ext cx="11306173" cy="3444875"/>
          </a:xfrm>
          <a:prstGeom prst="rect">
            <a:avLst/>
          </a:prstGeom>
        </p:spPr>
        <p:txBody>
          <a:bodyPr anchor="t"/>
          <a:lstStyle>
            <a:lvl1pPr algn="l" defTabSz="914400" rtl="0" eaLnBrk="1" latinLnBrk="0" hangingPunct="1">
              <a:lnSpc>
                <a:spcPct val="90000"/>
              </a:lnSpc>
              <a:buClr>
                <a:schemeClr val="tx1"/>
              </a:buClr>
              <a:defRPr lang="en-US" sz="2400" kern="1200" smtClean="0">
                <a:solidFill>
                  <a:schemeClr val="tx1"/>
                </a:solidFill>
                <a:latin typeface="Calibri" panose="020F0502020204030204" pitchFamily="34" charset="0"/>
                <a:ea typeface="+mn-ea"/>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a:extLst>
              <a:ext uri="{FF2B5EF4-FFF2-40B4-BE49-F238E27FC236}">
                <a16:creationId xmlns:a16="http://schemas.microsoft.com/office/drawing/2014/main" id="{D78B8B6D-A8DE-46FA-A28C-8DE031482E48}"/>
              </a:ext>
            </a:extLst>
          </p:cNvPr>
          <p:cNvSpPr>
            <a:spLocks noGrp="1"/>
          </p:cNvSpPr>
          <p:nvPr>
            <p:ph type="body" sz="quarter" idx="13" hasCustomPrompt="1"/>
          </p:nvPr>
        </p:nvSpPr>
        <p:spPr>
          <a:xfrm>
            <a:off x="442912" y="1689177"/>
            <a:ext cx="11306173" cy="325361"/>
          </a:xfrm>
          <a:prstGeom prst="rect">
            <a:avLst/>
          </a:prstGeom>
        </p:spPr>
        <p:txBody>
          <a:bodyPr lIns="0" tIns="0" rIns="0" bIns="0" anchor="t">
            <a:noAutofit/>
          </a:bodyPr>
          <a:lstStyle>
            <a:lvl1pPr algn="l">
              <a:defRPr sz="3200" baseline="0">
                <a:latin typeface="Calibri" panose="020F0502020204030204" pitchFamily="34" charset="0"/>
                <a:cs typeface="Calibri" panose="020F0502020204030204" pitchFamily="34" charset="0"/>
              </a:defRPr>
            </a:lvl1pPr>
            <a:lvl2pPr algn="r">
              <a:defRPr sz="3600">
                <a:latin typeface="+mj-lt"/>
              </a:defRPr>
            </a:lvl2pPr>
            <a:lvl3pPr algn="r">
              <a:defRPr sz="2800">
                <a:latin typeface="+mj-lt"/>
              </a:defRPr>
            </a:lvl3pPr>
            <a:lvl4pPr algn="r">
              <a:defRPr sz="2800">
                <a:latin typeface="+mj-lt"/>
              </a:defRPr>
            </a:lvl4pPr>
            <a:lvl5pPr algn="r">
              <a:defRPr sz="2800">
                <a:latin typeface="+mj-lt"/>
              </a:defRPr>
            </a:lvl5pPr>
          </a:lstStyle>
          <a:p>
            <a:pPr lvl="0"/>
            <a:r>
              <a:rPr lang="en-US" dirty="0"/>
              <a:t>Click to </a:t>
            </a:r>
            <a:r>
              <a:rPr lang="en-US" altLang="zh-CN" dirty="0"/>
              <a:t>Edit</a:t>
            </a:r>
            <a:r>
              <a:rPr lang="zh-CN" altLang="en-US" dirty="0"/>
              <a:t> </a:t>
            </a:r>
            <a:r>
              <a:rPr lang="en-US" altLang="zh-CN" dirty="0"/>
              <a:t>Sub-Title</a:t>
            </a:r>
            <a:endParaRPr lang="en-US" dirty="0"/>
          </a:p>
        </p:txBody>
      </p:sp>
      <p:sp>
        <p:nvSpPr>
          <p:cNvPr id="10" name="Date Placeholder 3">
            <a:extLst>
              <a:ext uri="{FF2B5EF4-FFF2-40B4-BE49-F238E27FC236}">
                <a16:creationId xmlns:a16="http://schemas.microsoft.com/office/drawing/2014/main" id="{9249937C-CA8E-4370-B3EA-8300342364C1}"/>
              </a:ext>
            </a:extLst>
          </p:cNvPr>
          <p:cNvSpPr>
            <a:spLocks noGrp="1"/>
          </p:cNvSpPr>
          <p:nvPr>
            <p:ph type="dt" sz="half" idx="10"/>
          </p:nvPr>
        </p:nvSpPr>
        <p:spPr>
          <a:xfrm>
            <a:off x="1083182" y="6165850"/>
            <a:ext cx="1660018" cy="431800"/>
          </a:xfrm>
          <a:prstGeom prst="rect">
            <a:avLst/>
          </a:prstGeom>
        </p:spPr>
        <p:txBody>
          <a:bodyPr vert="horz" lIns="0" tIns="0" rIns="0" bIns="0" rtlCol="0" anchor="b"/>
          <a:lstStyle>
            <a:lvl1pPr algn="l">
              <a:defRPr sz="1000" b="0" i="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fld id="{7560C48C-D0CA-44A9-80CB-A0357885C17C}" type="datetime1">
              <a:rPr lang="en-GB" smtClean="0"/>
              <a:t>21/10/2020</a:t>
            </a:fld>
            <a:endParaRPr lang="en-US" dirty="0"/>
          </a:p>
        </p:txBody>
      </p:sp>
      <p:sp>
        <p:nvSpPr>
          <p:cNvPr id="11" name="Footer Placeholder 4">
            <a:extLst>
              <a:ext uri="{FF2B5EF4-FFF2-40B4-BE49-F238E27FC236}">
                <a16:creationId xmlns:a16="http://schemas.microsoft.com/office/drawing/2014/main" id="{04826187-36F1-4AC6-ACE5-8339337C520A}"/>
              </a:ext>
            </a:extLst>
          </p:cNvPr>
          <p:cNvSpPr>
            <a:spLocks noGrp="1"/>
          </p:cNvSpPr>
          <p:nvPr>
            <p:ph type="ftr" sz="quarter" idx="3"/>
          </p:nvPr>
        </p:nvSpPr>
        <p:spPr>
          <a:xfrm>
            <a:off x="2849758" y="6165850"/>
            <a:ext cx="4259395" cy="431800"/>
          </a:xfrm>
          <a:prstGeom prst="rect">
            <a:avLst/>
          </a:prstGeom>
        </p:spPr>
        <p:txBody>
          <a:bodyPr vert="horz" wrap="square" lIns="0" tIns="0" rIns="0" bIns="0" rtlCol="0" anchor="b"/>
          <a:lstStyle>
            <a:lvl1pPr algn="l">
              <a:defRPr sz="1000" b="0" i="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EXECUTIVE BOARD 2020, SESSION 2</a:t>
            </a:r>
            <a:endParaRPr lang="en-US" dirty="0"/>
          </a:p>
        </p:txBody>
      </p:sp>
      <p:sp>
        <p:nvSpPr>
          <p:cNvPr id="12" name="Slide Number Placeholder 5">
            <a:extLst>
              <a:ext uri="{FF2B5EF4-FFF2-40B4-BE49-F238E27FC236}">
                <a16:creationId xmlns:a16="http://schemas.microsoft.com/office/drawing/2014/main" id="{5DB3B024-87F4-4557-B966-906BE04A96EC}"/>
              </a:ext>
            </a:extLst>
          </p:cNvPr>
          <p:cNvSpPr>
            <a:spLocks noGrp="1"/>
          </p:cNvSpPr>
          <p:nvPr>
            <p:ph type="sldNum" sz="quarter" idx="4"/>
          </p:nvPr>
        </p:nvSpPr>
        <p:spPr>
          <a:xfrm>
            <a:off x="442913" y="6165850"/>
            <a:ext cx="536639" cy="431800"/>
          </a:xfrm>
          <a:prstGeom prst="rect">
            <a:avLst/>
          </a:prstGeom>
        </p:spPr>
        <p:txBody>
          <a:bodyPr vert="horz" wrap="square" lIns="0" tIns="0" rIns="0" bIns="0" rtlCol="0" anchor="b"/>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‹N°›</a:t>
            </a:fld>
            <a:r>
              <a:rPr lang="en-US" dirty="0"/>
              <a:t>   |</a:t>
            </a:r>
          </a:p>
        </p:txBody>
      </p:sp>
      <p:pic>
        <p:nvPicPr>
          <p:cNvPr id="14" name="Graphic 13">
            <a:extLst>
              <a:ext uri="{FF2B5EF4-FFF2-40B4-BE49-F238E27FC236}">
                <a16:creationId xmlns:a16="http://schemas.microsoft.com/office/drawing/2014/main" id="{6CBE10DC-A6D4-4B22-8D17-3E510EC662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86750" y="6224537"/>
            <a:ext cx="3462337" cy="413534"/>
          </a:xfrm>
          <a:prstGeom prst="rect">
            <a:avLst/>
          </a:prstGeom>
        </p:spPr>
      </p:pic>
    </p:spTree>
    <p:extLst>
      <p:ext uri="{BB962C8B-B14F-4D97-AF65-F5344CB8AC3E}">
        <p14:creationId xmlns:p14="http://schemas.microsoft.com/office/powerpoint/2010/main" val="1157820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5230A3-DFCA-EF4C-BE24-ED7D3DD5E445}"/>
              </a:ext>
            </a:extLst>
          </p:cNvPr>
          <p:cNvSpPr>
            <a:spLocks noGrp="1"/>
          </p:cNvSpPr>
          <p:nvPr>
            <p:ph type="dt" sz="half" idx="10"/>
          </p:nvPr>
        </p:nvSpPr>
        <p:spPr>
          <a:xfrm>
            <a:off x="838200" y="6356350"/>
            <a:ext cx="2743200" cy="365125"/>
          </a:xfrm>
          <a:prstGeom prst="rect">
            <a:avLst/>
          </a:prstGeom>
        </p:spPr>
        <p:txBody>
          <a:bodyPr/>
          <a:lstStyle/>
          <a:p>
            <a:fld id="{2A5217C5-1181-44EA-9E73-A953EEBD7161}" type="datetime1">
              <a:rPr lang="en-GB" smtClean="0"/>
              <a:t>21/10/2020</a:t>
            </a:fld>
            <a:endParaRPr lang="x-none"/>
          </a:p>
        </p:txBody>
      </p:sp>
      <p:sp>
        <p:nvSpPr>
          <p:cNvPr id="3" name="Footer Placeholder 2">
            <a:extLst>
              <a:ext uri="{FF2B5EF4-FFF2-40B4-BE49-F238E27FC236}">
                <a16:creationId xmlns:a16="http://schemas.microsoft.com/office/drawing/2014/main" id="{F239CDE4-DE50-C140-8247-A7A8A1812180}"/>
              </a:ext>
            </a:extLst>
          </p:cNvPr>
          <p:cNvSpPr>
            <a:spLocks noGrp="1"/>
          </p:cNvSpPr>
          <p:nvPr>
            <p:ph type="ftr" sz="quarter" idx="11"/>
          </p:nvPr>
        </p:nvSpPr>
        <p:spPr>
          <a:xfrm>
            <a:off x="4038600" y="6356350"/>
            <a:ext cx="4114800" cy="365125"/>
          </a:xfrm>
          <a:prstGeom prst="rect">
            <a:avLst/>
          </a:prstGeom>
        </p:spPr>
        <p:txBody>
          <a:bodyPr/>
          <a:lstStyle/>
          <a:p>
            <a:r>
              <a:rPr lang="en-US"/>
              <a:t>EXECUTIVE BOARD 2020, SESSION 2</a:t>
            </a:r>
            <a:endParaRPr lang="x-none"/>
          </a:p>
        </p:txBody>
      </p:sp>
      <p:sp>
        <p:nvSpPr>
          <p:cNvPr id="4" name="Slide Number Placeholder 3">
            <a:extLst>
              <a:ext uri="{FF2B5EF4-FFF2-40B4-BE49-F238E27FC236}">
                <a16:creationId xmlns:a16="http://schemas.microsoft.com/office/drawing/2014/main" id="{A6BEE4D4-D6FB-B94F-A075-457D8D7A54FC}"/>
              </a:ext>
            </a:extLst>
          </p:cNvPr>
          <p:cNvSpPr>
            <a:spLocks noGrp="1"/>
          </p:cNvSpPr>
          <p:nvPr>
            <p:ph type="sldNum" sz="quarter" idx="12"/>
          </p:nvPr>
        </p:nvSpPr>
        <p:spPr>
          <a:xfrm>
            <a:off x="8610600" y="6356350"/>
            <a:ext cx="2743200" cy="365125"/>
          </a:xfrm>
          <a:prstGeom prst="rect">
            <a:avLst/>
          </a:prstGeom>
        </p:spPr>
        <p:txBody>
          <a:bodyPr/>
          <a:lstStyle/>
          <a:p>
            <a:fld id="{E13898BE-C0CA-504E-BBD9-8A5444675426}" type="slidenum">
              <a:rPr lang="x-none" smtClean="0"/>
              <a:t>‹N°›</a:t>
            </a:fld>
            <a:endParaRPr lang="x-none"/>
          </a:p>
        </p:txBody>
      </p:sp>
    </p:spTree>
    <p:extLst>
      <p:ext uri="{BB962C8B-B14F-4D97-AF65-F5344CB8AC3E}">
        <p14:creationId xmlns:p14="http://schemas.microsoft.com/office/powerpoint/2010/main" val="295395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c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82291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B822A7AF-0E83-B145-BEF9-845330648656}"/>
              </a:ext>
            </a:extLst>
          </p:cNvPr>
          <p:cNvSpPr>
            <a:spLocks noGrp="1"/>
          </p:cNvSpPr>
          <p:nvPr>
            <p:ph type="title" hasCustomPrompt="1"/>
          </p:nvPr>
        </p:nvSpPr>
        <p:spPr>
          <a:xfrm>
            <a:off x="442913" y="260350"/>
            <a:ext cx="5400673" cy="939800"/>
          </a:xfrm>
        </p:spPr>
        <p:txBody>
          <a:bodyPr>
            <a:noAutofit/>
          </a:bodyPr>
          <a:lstStyle>
            <a:lvl1pPr>
              <a:lnSpc>
                <a:spcPct val="80000"/>
              </a:lnSpc>
              <a:defRPr sz="3600" b="1" cap="none">
                <a:solidFill>
                  <a:srgbClr val="00B2E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B1D81D9-99FD-6E41-9BB4-BCAFBA3C5DC0}"/>
              </a:ext>
            </a:extLst>
          </p:cNvPr>
          <p:cNvSpPr>
            <a:spLocks noGrp="1"/>
          </p:cNvSpPr>
          <p:nvPr>
            <p:ph idx="1"/>
          </p:nvPr>
        </p:nvSpPr>
        <p:spPr>
          <a:xfrm>
            <a:off x="6348413" y="0"/>
            <a:ext cx="5843587" cy="5829300"/>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endParaRPr lang="en-US" dirty="0"/>
          </a:p>
        </p:txBody>
      </p:sp>
      <p:sp>
        <p:nvSpPr>
          <p:cNvPr id="4" name="Date Placeholder 3">
            <a:extLst>
              <a:ext uri="{FF2B5EF4-FFF2-40B4-BE49-F238E27FC236}">
                <a16:creationId xmlns:a16="http://schemas.microsoft.com/office/drawing/2014/main" id="{9ABBC0EA-DB5D-0946-946C-C033C9CF15E8}"/>
              </a:ext>
            </a:extLst>
          </p:cNvPr>
          <p:cNvSpPr>
            <a:spLocks noGrp="1"/>
          </p:cNvSpPr>
          <p:nvPr>
            <p:ph type="dt" sz="half" idx="10"/>
          </p:nvPr>
        </p:nvSpPr>
        <p:spPr>
          <a:xfrm>
            <a:off x="1083182" y="6165850"/>
            <a:ext cx="1660018" cy="431800"/>
          </a:xfrm>
          <a:prstGeom prst="rect">
            <a:avLst/>
          </a:prstGeom>
        </p:spPr>
        <p:txBody>
          <a:bodyPr vert="horz" lIns="0" tIns="0" rIns="0" bIns="0" rtlCol="0" anchor="b"/>
          <a:lstStyle>
            <a:lvl1pPr algn="l">
              <a:defRPr sz="1000" b="0" i="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fld id="{3BFE53ED-5144-46AB-A1BA-F48E2E2CD798}" type="datetime1">
              <a:rPr lang="en-GB" smtClean="0"/>
              <a:t>21/10/2020</a:t>
            </a:fld>
            <a:endParaRPr lang="en-US" dirty="0"/>
          </a:p>
        </p:txBody>
      </p:sp>
      <p:sp>
        <p:nvSpPr>
          <p:cNvPr id="5" name="Footer Placeholder 4">
            <a:extLst>
              <a:ext uri="{FF2B5EF4-FFF2-40B4-BE49-F238E27FC236}">
                <a16:creationId xmlns:a16="http://schemas.microsoft.com/office/drawing/2014/main" id="{DA579CE4-6D7F-B44A-85ED-21D774F8125E}"/>
              </a:ext>
            </a:extLst>
          </p:cNvPr>
          <p:cNvSpPr>
            <a:spLocks noGrp="1"/>
          </p:cNvSpPr>
          <p:nvPr>
            <p:ph type="ftr" sz="quarter" idx="3"/>
          </p:nvPr>
        </p:nvSpPr>
        <p:spPr>
          <a:xfrm>
            <a:off x="2849758" y="6165850"/>
            <a:ext cx="4259395" cy="431800"/>
          </a:xfrm>
          <a:prstGeom prst="rect">
            <a:avLst/>
          </a:prstGeom>
        </p:spPr>
        <p:txBody>
          <a:bodyPr vert="horz" wrap="square" lIns="0" tIns="0" rIns="0" bIns="0" rtlCol="0" anchor="b"/>
          <a:lstStyle>
            <a:lvl1pPr algn="l">
              <a:defRPr sz="1000" b="0" i="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EXECUTIVE BOARD 2020, SESSION 2</a:t>
            </a:r>
            <a:endParaRPr lang="en-US" dirty="0"/>
          </a:p>
        </p:txBody>
      </p:sp>
      <p:sp>
        <p:nvSpPr>
          <p:cNvPr id="6" name="Slide Number Placeholder 5">
            <a:extLst>
              <a:ext uri="{FF2B5EF4-FFF2-40B4-BE49-F238E27FC236}">
                <a16:creationId xmlns:a16="http://schemas.microsoft.com/office/drawing/2014/main" id="{4099AA7C-B3A8-6D4D-BB57-BE139A9D82C7}"/>
              </a:ext>
            </a:extLst>
          </p:cNvPr>
          <p:cNvSpPr>
            <a:spLocks noGrp="1"/>
          </p:cNvSpPr>
          <p:nvPr>
            <p:ph type="sldNum" sz="quarter" idx="4"/>
          </p:nvPr>
        </p:nvSpPr>
        <p:spPr>
          <a:xfrm>
            <a:off x="442913" y="6165850"/>
            <a:ext cx="536639" cy="431800"/>
          </a:xfrm>
          <a:prstGeom prst="rect">
            <a:avLst/>
          </a:prstGeom>
        </p:spPr>
        <p:txBody>
          <a:bodyPr vert="horz" wrap="square" lIns="0" tIns="0" rIns="0" bIns="0" rtlCol="0" anchor="b"/>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‹N°›</a:t>
            </a:fld>
            <a:r>
              <a:rPr lang="en-US" dirty="0"/>
              <a:t>   |</a:t>
            </a:r>
          </a:p>
        </p:txBody>
      </p:sp>
      <p:sp>
        <p:nvSpPr>
          <p:cNvPr id="7" name="Content Placeholder 2">
            <a:extLst>
              <a:ext uri="{FF2B5EF4-FFF2-40B4-BE49-F238E27FC236}">
                <a16:creationId xmlns:a16="http://schemas.microsoft.com/office/drawing/2014/main" id="{6ECA5F65-7037-6549-B586-55D87B202196}"/>
              </a:ext>
            </a:extLst>
          </p:cNvPr>
          <p:cNvSpPr>
            <a:spLocks noGrp="1"/>
          </p:cNvSpPr>
          <p:nvPr>
            <p:ph idx="11"/>
          </p:nvPr>
        </p:nvSpPr>
        <p:spPr>
          <a:xfrm>
            <a:off x="447675" y="1665288"/>
            <a:ext cx="5395911" cy="4164012"/>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BE631EF3-1D80-6443-8293-F0C9E94E70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86750" y="6224537"/>
            <a:ext cx="3462337" cy="413534"/>
          </a:xfrm>
          <a:prstGeom prst="rect">
            <a:avLst/>
          </a:prstGeom>
        </p:spPr>
      </p:pic>
    </p:spTree>
    <p:extLst>
      <p:ext uri="{BB962C8B-B14F-4D97-AF65-F5344CB8AC3E}">
        <p14:creationId xmlns:p14="http://schemas.microsoft.com/office/powerpoint/2010/main" val="408712414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42911" y="260349"/>
            <a:ext cx="11306173" cy="539751"/>
          </a:xfrm>
        </p:spPr>
        <p:txBody>
          <a:bodyPr anchor="b">
            <a:normAutofit/>
          </a:bodyPr>
          <a:lstStyle>
            <a:lvl1pPr>
              <a:defRPr lang="en-US" sz="3600" b="1" i="0" kern="1200" cap="none" spc="100" baseline="0" dirty="0">
                <a:solidFill>
                  <a:srgbClr val="0098D9"/>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r>
              <a:rPr lang="en-US" altLang="zh-CN" dirty="0"/>
              <a:t>Slide</a:t>
            </a:r>
            <a:r>
              <a:rPr lang="zh-CN" altLang="en-US" dirty="0"/>
              <a:t> </a:t>
            </a:r>
            <a:r>
              <a:rPr lang="en-US" altLang="zh-CN" dirty="0"/>
              <a:t>Title</a:t>
            </a:r>
            <a:endParaRPr lang="en-US" dirty="0"/>
          </a:p>
        </p:txBody>
      </p:sp>
      <p:sp>
        <p:nvSpPr>
          <p:cNvPr id="8" name="Content Placeholder 2"/>
          <p:cNvSpPr>
            <a:spLocks noGrp="1"/>
          </p:cNvSpPr>
          <p:nvPr>
            <p:ph idx="1"/>
          </p:nvPr>
        </p:nvSpPr>
        <p:spPr>
          <a:xfrm>
            <a:off x="442913" y="2384425"/>
            <a:ext cx="11306173" cy="3444875"/>
          </a:xfrm>
        </p:spPr>
        <p:txBody>
          <a:bodyPr anchor="t"/>
          <a:lstStyle>
            <a:lvl1pPr algn="l" defTabSz="914400" rtl="0" eaLnBrk="1" latinLnBrk="0" hangingPunct="1">
              <a:lnSpc>
                <a:spcPct val="90000"/>
              </a:lnSpc>
              <a:buClr>
                <a:schemeClr val="tx1"/>
              </a:buClr>
              <a:defRPr lang="en-US" sz="2400" kern="1200" smtClean="0">
                <a:solidFill>
                  <a:schemeClr val="tx1"/>
                </a:solidFill>
                <a:latin typeface="Calibri" panose="020F0502020204030204" pitchFamily="34" charset="0"/>
                <a:ea typeface="+mn-ea"/>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hasCustomPrompt="1"/>
          </p:nvPr>
        </p:nvSpPr>
        <p:spPr>
          <a:xfrm>
            <a:off x="442912" y="1689177"/>
            <a:ext cx="11306173" cy="325361"/>
          </a:xfrm>
        </p:spPr>
        <p:txBody>
          <a:bodyPr lIns="0" tIns="0" rIns="0" bIns="0" anchor="t">
            <a:noAutofit/>
          </a:bodyPr>
          <a:lstStyle>
            <a:lvl1pPr algn="l">
              <a:defRPr sz="3200" baseline="0">
                <a:latin typeface="Calibri" panose="020F0502020204030204" pitchFamily="34" charset="0"/>
                <a:cs typeface="Calibri" panose="020F0502020204030204" pitchFamily="34" charset="0"/>
              </a:defRPr>
            </a:lvl1pPr>
            <a:lvl2pPr algn="r">
              <a:defRPr sz="3600">
                <a:latin typeface="+mj-lt"/>
              </a:defRPr>
            </a:lvl2pPr>
            <a:lvl3pPr algn="r">
              <a:defRPr sz="2800">
                <a:latin typeface="+mj-lt"/>
              </a:defRPr>
            </a:lvl3pPr>
            <a:lvl4pPr algn="r">
              <a:defRPr sz="2800">
                <a:latin typeface="+mj-lt"/>
              </a:defRPr>
            </a:lvl4pPr>
            <a:lvl5pPr algn="r">
              <a:defRPr sz="2800">
                <a:latin typeface="+mj-lt"/>
              </a:defRPr>
            </a:lvl5pPr>
          </a:lstStyle>
          <a:p>
            <a:pPr lvl="0"/>
            <a:r>
              <a:rPr lang="en-US" dirty="0"/>
              <a:t>Click to </a:t>
            </a:r>
            <a:r>
              <a:rPr lang="en-US" altLang="zh-CN" dirty="0"/>
              <a:t>Edit</a:t>
            </a:r>
            <a:r>
              <a:rPr lang="zh-CN" altLang="en-US" dirty="0"/>
              <a:t> </a:t>
            </a:r>
            <a:r>
              <a:rPr lang="en-US" altLang="zh-CN" dirty="0"/>
              <a:t>Sub-Title</a:t>
            </a:r>
            <a:endParaRPr lang="en-US" dirty="0"/>
          </a:p>
        </p:txBody>
      </p:sp>
      <p:sp>
        <p:nvSpPr>
          <p:cNvPr id="14" name="Date Placeholder 3">
            <a:extLst>
              <a:ext uri="{FF2B5EF4-FFF2-40B4-BE49-F238E27FC236}">
                <a16:creationId xmlns:a16="http://schemas.microsoft.com/office/drawing/2014/main" id="{77109083-2A98-414E-9B16-D57673C705F3}"/>
              </a:ext>
            </a:extLst>
          </p:cNvPr>
          <p:cNvSpPr>
            <a:spLocks noGrp="1"/>
          </p:cNvSpPr>
          <p:nvPr>
            <p:ph type="dt" sz="half" idx="10"/>
          </p:nvPr>
        </p:nvSpPr>
        <p:spPr>
          <a:xfrm>
            <a:off x="1083182" y="6165850"/>
            <a:ext cx="1660018" cy="431800"/>
          </a:xfrm>
          <a:prstGeom prst="rect">
            <a:avLst/>
          </a:prstGeom>
        </p:spPr>
        <p:txBody>
          <a:bodyPr vert="horz" lIns="0" tIns="0" rIns="0" bIns="0" rtlCol="0" anchor="b"/>
          <a:lstStyle>
            <a:lvl1pPr algn="l">
              <a:defRPr sz="1000" b="0" i="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fld id="{6E556801-8A2A-4EF9-8821-393F6FE2EBD3}" type="datetime1">
              <a:rPr lang="en-GB" smtClean="0"/>
              <a:t>21/10/2020</a:t>
            </a:fld>
            <a:endParaRPr lang="en-US" dirty="0"/>
          </a:p>
        </p:txBody>
      </p:sp>
      <p:sp>
        <p:nvSpPr>
          <p:cNvPr id="15" name="Footer Placeholder 4">
            <a:extLst>
              <a:ext uri="{FF2B5EF4-FFF2-40B4-BE49-F238E27FC236}">
                <a16:creationId xmlns:a16="http://schemas.microsoft.com/office/drawing/2014/main" id="{5401CBDE-1913-D64B-A7F8-029EFFCC10DE}"/>
              </a:ext>
            </a:extLst>
          </p:cNvPr>
          <p:cNvSpPr>
            <a:spLocks noGrp="1"/>
          </p:cNvSpPr>
          <p:nvPr>
            <p:ph type="ftr" sz="quarter" idx="3"/>
          </p:nvPr>
        </p:nvSpPr>
        <p:spPr>
          <a:xfrm>
            <a:off x="2849758" y="6165850"/>
            <a:ext cx="4259395" cy="431800"/>
          </a:xfrm>
          <a:prstGeom prst="rect">
            <a:avLst/>
          </a:prstGeom>
        </p:spPr>
        <p:txBody>
          <a:bodyPr vert="horz" wrap="square" lIns="0" tIns="0" rIns="0" bIns="0" rtlCol="0" anchor="b"/>
          <a:lstStyle>
            <a:lvl1pPr algn="l">
              <a:defRPr sz="1000" b="0" i="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EXECUTIVE BOARD 2020, SESSION 2</a:t>
            </a:r>
            <a:endParaRPr lang="en-US" dirty="0"/>
          </a:p>
        </p:txBody>
      </p:sp>
      <p:sp>
        <p:nvSpPr>
          <p:cNvPr id="16" name="Slide Number Placeholder 5">
            <a:extLst>
              <a:ext uri="{FF2B5EF4-FFF2-40B4-BE49-F238E27FC236}">
                <a16:creationId xmlns:a16="http://schemas.microsoft.com/office/drawing/2014/main" id="{B89E44D2-0B1A-EC4F-B48A-2C844F51374A}"/>
              </a:ext>
            </a:extLst>
          </p:cNvPr>
          <p:cNvSpPr>
            <a:spLocks noGrp="1"/>
          </p:cNvSpPr>
          <p:nvPr>
            <p:ph type="sldNum" sz="quarter" idx="4"/>
          </p:nvPr>
        </p:nvSpPr>
        <p:spPr>
          <a:xfrm>
            <a:off x="442913" y="6165850"/>
            <a:ext cx="536639" cy="431800"/>
          </a:xfrm>
          <a:prstGeom prst="rect">
            <a:avLst/>
          </a:prstGeom>
        </p:spPr>
        <p:txBody>
          <a:bodyPr vert="horz" wrap="square" lIns="0" tIns="0" rIns="0" bIns="0" rtlCol="0" anchor="b"/>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‹N°›</a:t>
            </a:fld>
            <a:r>
              <a:rPr lang="en-US" dirty="0"/>
              <a:t>   |</a:t>
            </a:r>
          </a:p>
        </p:txBody>
      </p:sp>
    </p:spTree>
    <p:extLst>
      <p:ext uri="{BB962C8B-B14F-4D97-AF65-F5344CB8AC3E}">
        <p14:creationId xmlns:p14="http://schemas.microsoft.com/office/powerpoint/2010/main" val="114649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912" y="1665288"/>
            <a:ext cx="5400675" cy="41640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8412" y="1677988"/>
            <a:ext cx="5400675" cy="41513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6DA881AB-952D-F644-99D5-790D86C4FC0A}"/>
              </a:ext>
            </a:extLst>
          </p:cNvPr>
          <p:cNvSpPr>
            <a:spLocks noGrp="1"/>
          </p:cNvSpPr>
          <p:nvPr>
            <p:ph type="dt" sz="half" idx="10"/>
          </p:nvPr>
        </p:nvSpPr>
        <p:spPr>
          <a:xfrm>
            <a:off x="1083182" y="6165850"/>
            <a:ext cx="1660018" cy="431800"/>
          </a:xfrm>
          <a:prstGeom prst="rect">
            <a:avLst/>
          </a:prstGeom>
        </p:spPr>
        <p:txBody>
          <a:bodyPr vert="horz" lIns="0" tIns="0" rIns="0" bIns="0" rtlCol="0" anchor="b"/>
          <a:lstStyle>
            <a:lvl1pPr algn="l">
              <a:defRPr sz="1000" b="0" i="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fld id="{4D414411-96A4-4BC1-9822-5989B11304BC}" type="datetime1">
              <a:rPr lang="en-GB" smtClean="0"/>
              <a:t>21/10/2020</a:t>
            </a:fld>
            <a:endParaRPr lang="en-US" dirty="0"/>
          </a:p>
        </p:txBody>
      </p:sp>
      <p:sp>
        <p:nvSpPr>
          <p:cNvPr id="13" name="Footer Placeholder 4">
            <a:extLst>
              <a:ext uri="{FF2B5EF4-FFF2-40B4-BE49-F238E27FC236}">
                <a16:creationId xmlns:a16="http://schemas.microsoft.com/office/drawing/2014/main" id="{9E6CE3A9-D324-EC4B-971F-3CFAC9CBF939}"/>
              </a:ext>
            </a:extLst>
          </p:cNvPr>
          <p:cNvSpPr>
            <a:spLocks noGrp="1"/>
          </p:cNvSpPr>
          <p:nvPr>
            <p:ph type="ftr" sz="quarter" idx="3"/>
          </p:nvPr>
        </p:nvSpPr>
        <p:spPr>
          <a:xfrm>
            <a:off x="2849758" y="6165850"/>
            <a:ext cx="4259395" cy="431800"/>
          </a:xfrm>
          <a:prstGeom prst="rect">
            <a:avLst/>
          </a:prstGeom>
        </p:spPr>
        <p:txBody>
          <a:bodyPr vert="horz" wrap="square" lIns="0" tIns="0" rIns="0" bIns="0" rtlCol="0" anchor="b"/>
          <a:lstStyle>
            <a:lvl1pPr algn="l">
              <a:defRPr sz="1000" b="0" i="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EXECUTIVE BOARD 2020, SESSION 2</a:t>
            </a:r>
            <a:endParaRPr lang="en-US" dirty="0"/>
          </a:p>
        </p:txBody>
      </p:sp>
      <p:sp>
        <p:nvSpPr>
          <p:cNvPr id="14" name="Slide Number Placeholder 5">
            <a:extLst>
              <a:ext uri="{FF2B5EF4-FFF2-40B4-BE49-F238E27FC236}">
                <a16:creationId xmlns:a16="http://schemas.microsoft.com/office/drawing/2014/main" id="{2608D945-CA71-9D47-94AE-20DAB7B4F93A}"/>
              </a:ext>
            </a:extLst>
          </p:cNvPr>
          <p:cNvSpPr>
            <a:spLocks noGrp="1"/>
          </p:cNvSpPr>
          <p:nvPr>
            <p:ph type="sldNum" sz="quarter" idx="4"/>
          </p:nvPr>
        </p:nvSpPr>
        <p:spPr>
          <a:xfrm>
            <a:off x="442913" y="6165850"/>
            <a:ext cx="536639" cy="431800"/>
          </a:xfrm>
          <a:prstGeom prst="rect">
            <a:avLst/>
          </a:prstGeom>
        </p:spPr>
        <p:txBody>
          <a:bodyPr vert="horz" wrap="square" lIns="0" tIns="0" rIns="0" bIns="0" rtlCol="0" anchor="b"/>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‹N°›</a:t>
            </a:fld>
            <a:r>
              <a:rPr lang="en-US" dirty="0"/>
              <a:t>   |</a:t>
            </a:r>
          </a:p>
        </p:txBody>
      </p:sp>
      <p:sp>
        <p:nvSpPr>
          <p:cNvPr id="8" name="Title 1">
            <a:extLst>
              <a:ext uri="{FF2B5EF4-FFF2-40B4-BE49-F238E27FC236}">
                <a16:creationId xmlns:a16="http://schemas.microsoft.com/office/drawing/2014/main" id="{BC706251-10B6-1C42-BA2C-4ADE7A48538C}"/>
              </a:ext>
            </a:extLst>
          </p:cNvPr>
          <p:cNvSpPr>
            <a:spLocks noGrp="1"/>
          </p:cNvSpPr>
          <p:nvPr>
            <p:ph type="title" hasCustomPrompt="1"/>
          </p:nvPr>
        </p:nvSpPr>
        <p:spPr>
          <a:xfrm>
            <a:off x="442911" y="260349"/>
            <a:ext cx="11306173" cy="539751"/>
          </a:xfrm>
        </p:spPr>
        <p:txBody>
          <a:bodyPr anchor="b">
            <a:normAutofit/>
          </a:bodyPr>
          <a:lstStyle>
            <a:lvl1pPr>
              <a:defRPr lang="en-US" sz="3600" b="1" i="0" kern="1200" cap="none" spc="100" baseline="0" dirty="0">
                <a:solidFill>
                  <a:srgbClr val="0098D9"/>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r>
              <a:rPr lang="en-US" altLang="zh-CN" dirty="0"/>
              <a:t>Slide</a:t>
            </a:r>
            <a:r>
              <a:rPr lang="zh-CN" altLang="en-US" dirty="0"/>
              <a:t> </a:t>
            </a:r>
            <a:r>
              <a:rPr lang="en-US" altLang="zh-CN" dirty="0"/>
              <a:t>Title</a:t>
            </a:r>
            <a:endParaRPr lang="en-US" dirty="0"/>
          </a:p>
        </p:txBody>
      </p:sp>
    </p:spTree>
    <p:extLst>
      <p:ext uri="{BB962C8B-B14F-4D97-AF65-F5344CB8AC3E}">
        <p14:creationId xmlns:p14="http://schemas.microsoft.com/office/powerpoint/2010/main" val="212891090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3" y="1090610"/>
            <a:ext cx="5424553" cy="358775"/>
          </a:xfrm>
        </p:spPr>
        <p:txBody>
          <a:bodyPr lIns="0" rIns="0" anchor="b" anchorCtr="0">
            <a:noAutofit/>
          </a:bodyPr>
          <a:lstStyle>
            <a:lvl1pPr marL="0" indent="0">
              <a:spcBef>
                <a:spcPts val="0"/>
              </a:spcBef>
              <a:spcAft>
                <a:spcPts val="0"/>
              </a:spcAft>
              <a:buNone/>
              <a:defRPr sz="2400" b="1" cap="none" baseline="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2913" y="1679577"/>
            <a:ext cx="5395150" cy="41640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53938" y="1090610"/>
            <a:ext cx="5395150" cy="358775"/>
          </a:xfrm>
        </p:spPr>
        <p:txBody>
          <a:bodyPr lIns="0" rIns="0" anchor="b" anchorCtr="0">
            <a:noAutofit/>
          </a:bodyPr>
          <a:lstStyle>
            <a:lvl1pPr marL="0" indent="0">
              <a:spcBef>
                <a:spcPts val="0"/>
              </a:spcBef>
              <a:spcAft>
                <a:spcPts val="0"/>
              </a:spcAft>
              <a:buNone/>
              <a:defRPr lang="en-US" sz="2400" b="1" i="0" kern="1200" cap="none" baseline="0" dirty="0">
                <a:solidFill>
                  <a:schemeClr val="accent1"/>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353938" y="1679577"/>
            <a:ext cx="5395150" cy="41640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a:extLst>
              <a:ext uri="{FF2B5EF4-FFF2-40B4-BE49-F238E27FC236}">
                <a16:creationId xmlns:a16="http://schemas.microsoft.com/office/drawing/2014/main" id="{12EA2735-A2E1-234E-A32D-1DE5950D8128}"/>
              </a:ext>
            </a:extLst>
          </p:cNvPr>
          <p:cNvSpPr>
            <a:spLocks noGrp="1"/>
          </p:cNvSpPr>
          <p:nvPr>
            <p:ph type="dt" sz="half" idx="10"/>
          </p:nvPr>
        </p:nvSpPr>
        <p:spPr>
          <a:xfrm>
            <a:off x="1083182" y="6165850"/>
            <a:ext cx="1660018" cy="431800"/>
          </a:xfrm>
          <a:prstGeom prst="rect">
            <a:avLst/>
          </a:prstGeom>
        </p:spPr>
        <p:txBody>
          <a:bodyPr vert="horz" lIns="0" tIns="0" rIns="0" bIns="0" rtlCol="0" anchor="b"/>
          <a:lstStyle>
            <a:lvl1pPr algn="l">
              <a:defRPr sz="1000" b="0" i="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fld id="{A99C1B66-1E80-428E-9271-8B5CE2EB7AAD}" type="datetime1">
              <a:rPr lang="en-GB" smtClean="0"/>
              <a:t>21/10/2020</a:t>
            </a:fld>
            <a:endParaRPr lang="en-US" dirty="0"/>
          </a:p>
        </p:txBody>
      </p:sp>
      <p:sp>
        <p:nvSpPr>
          <p:cNvPr id="16" name="Footer Placeholder 4">
            <a:extLst>
              <a:ext uri="{FF2B5EF4-FFF2-40B4-BE49-F238E27FC236}">
                <a16:creationId xmlns:a16="http://schemas.microsoft.com/office/drawing/2014/main" id="{FCFC87E6-3081-074A-B917-8678F0D989CA}"/>
              </a:ext>
            </a:extLst>
          </p:cNvPr>
          <p:cNvSpPr>
            <a:spLocks noGrp="1"/>
          </p:cNvSpPr>
          <p:nvPr>
            <p:ph type="ftr" sz="quarter" idx="11"/>
          </p:nvPr>
        </p:nvSpPr>
        <p:spPr>
          <a:xfrm>
            <a:off x="2849758" y="6165850"/>
            <a:ext cx="4259395" cy="431800"/>
          </a:xfrm>
          <a:prstGeom prst="rect">
            <a:avLst/>
          </a:prstGeom>
        </p:spPr>
        <p:txBody>
          <a:bodyPr vert="horz" wrap="square" lIns="0" tIns="0" rIns="0" bIns="0" rtlCol="0" anchor="b"/>
          <a:lstStyle>
            <a:lvl1pPr algn="l">
              <a:defRPr sz="1000" b="0" i="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EXECUTIVE BOARD 2020, SESSION 2</a:t>
            </a:r>
            <a:endParaRPr lang="en-US" dirty="0"/>
          </a:p>
        </p:txBody>
      </p:sp>
      <p:sp>
        <p:nvSpPr>
          <p:cNvPr id="17" name="Slide Number Placeholder 5">
            <a:extLst>
              <a:ext uri="{FF2B5EF4-FFF2-40B4-BE49-F238E27FC236}">
                <a16:creationId xmlns:a16="http://schemas.microsoft.com/office/drawing/2014/main" id="{8CA50E96-F8D8-8042-8466-DEFE5D426FD4}"/>
              </a:ext>
            </a:extLst>
          </p:cNvPr>
          <p:cNvSpPr>
            <a:spLocks noGrp="1"/>
          </p:cNvSpPr>
          <p:nvPr>
            <p:ph type="sldNum" sz="quarter" idx="12"/>
          </p:nvPr>
        </p:nvSpPr>
        <p:spPr>
          <a:xfrm>
            <a:off x="442913" y="6165850"/>
            <a:ext cx="536639" cy="431800"/>
          </a:xfrm>
          <a:prstGeom prst="rect">
            <a:avLst/>
          </a:prstGeom>
        </p:spPr>
        <p:txBody>
          <a:bodyPr vert="horz" wrap="square" lIns="0" tIns="0" rIns="0" bIns="0" rtlCol="0" anchor="b"/>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‹N°›</a:t>
            </a:fld>
            <a:r>
              <a:rPr lang="en-US" dirty="0"/>
              <a:t>   |</a:t>
            </a:r>
          </a:p>
        </p:txBody>
      </p:sp>
      <p:sp>
        <p:nvSpPr>
          <p:cNvPr id="10" name="Title 1">
            <a:extLst>
              <a:ext uri="{FF2B5EF4-FFF2-40B4-BE49-F238E27FC236}">
                <a16:creationId xmlns:a16="http://schemas.microsoft.com/office/drawing/2014/main" id="{3753D1DD-9567-994B-8263-52D2BD6D5808}"/>
              </a:ext>
            </a:extLst>
          </p:cNvPr>
          <p:cNvSpPr>
            <a:spLocks noGrp="1"/>
          </p:cNvSpPr>
          <p:nvPr>
            <p:ph type="title" hasCustomPrompt="1"/>
          </p:nvPr>
        </p:nvSpPr>
        <p:spPr>
          <a:xfrm>
            <a:off x="442911" y="260349"/>
            <a:ext cx="11306173" cy="539751"/>
          </a:xfrm>
        </p:spPr>
        <p:txBody>
          <a:bodyPr anchor="b">
            <a:normAutofit/>
          </a:bodyPr>
          <a:lstStyle>
            <a:lvl1pPr>
              <a:defRPr lang="en-US" sz="3600" b="1" i="0" kern="1200" cap="none" spc="100" baseline="0" dirty="0">
                <a:solidFill>
                  <a:srgbClr val="0098D9"/>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r>
              <a:rPr lang="en-US" altLang="zh-CN" dirty="0"/>
              <a:t>Slide</a:t>
            </a:r>
            <a:r>
              <a:rPr lang="zh-CN" altLang="en-US" dirty="0"/>
              <a:t> </a:t>
            </a:r>
            <a:r>
              <a:rPr lang="en-US" altLang="zh-CN" dirty="0"/>
              <a:t>Title</a:t>
            </a:r>
            <a:endParaRPr lang="en-US" dirty="0"/>
          </a:p>
        </p:txBody>
      </p:sp>
    </p:spTree>
    <p:extLst>
      <p:ext uri="{BB962C8B-B14F-4D97-AF65-F5344CB8AC3E}">
        <p14:creationId xmlns:p14="http://schemas.microsoft.com/office/powerpoint/2010/main" val="138045363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A9A28861-F6C7-E349-B42B-DA336E7B0103}"/>
              </a:ext>
            </a:extLst>
          </p:cNvPr>
          <p:cNvSpPr>
            <a:spLocks noGrp="1"/>
          </p:cNvSpPr>
          <p:nvPr>
            <p:ph type="dt" sz="half" idx="10"/>
          </p:nvPr>
        </p:nvSpPr>
        <p:spPr>
          <a:xfrm>
            <a:off x="1083182" y="6165850"/>
            <a:ext cx="1660018" cy="431800"/>
          </a:xfrm>
          <a:prstGeom prst="rect">
            <a:avLst/>
          </a:prstGeom>
        </p:spPr>
        <p:txBody>
          <a:bodyPr vert="horz" lIns="0" tIns="0" rIns="0" bIns="0" rtlCol="0" anchor="b"/>
          <a:lstStyle>
            <a:lvl1pPr algn="l">
              <a:defRPr sz="1000" b="0" i="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fld id="{5B7D5515-4CBB-4F39-8348-19158E975FF7}" type="datetime1">
              <a:rPr lang="en-GB" smtClean="0"/>
              <a:t>21/10/2020</a:t>
            </a:fld>
            <a:endParaRPr lang="en-US" dirty="0"/>
          </a:p>
        </p:txBody>
      </p:sp>
      <p:sp>
        <p:nvSpPr>
          <p:cNvPr id="11" name="Footer Placeholder 4">
            <a:extLst>
              <a:ext uri="{FF2B5EF4-FFF2-40B4-BE49-F238E27FC236}">
                <a16:creationId xmlns:a16="http://schemas.microsoft.com/office/drawing/2014/main" id="{6C05A89A-D932-D642-B245-825BA9AF3BD5}"/>
              </a:ext>
            </a:extLst>
          </p:cNvPr>
          <p:cNvSpPr>
            <a:spLocks noGrp="1"/>
          </p:cNvSpPr>
          <p:nvPr>
            <p:ph type="ftr" sz="quarter" idx="3"/>
          </p:nvPr>
        </p:nvSpPr>
        <p:spPr>
          <a:xfrm>
            <a:off x="2849758" y="6165850"/>
            <a:ext cx="4259395" cy="431800"/>
          </a:xfrm>
          <a:prstGeom prst="rect">
            <a:avLst/>
          </a:prstGeom>
        </p:spPr>
        <p:txBody>
          <a:bodyPr vert="horz" wrap="square" lIns="0" tIns="0" rIns="0" bIns="0" rtlCol="0" anchor="b"/>
          <a:lstStyle>
            <a:lvl1pPr algn="l">
              <a:defRPr sz="1000" b="0" i="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EXECUTIVE BOARD 2020, SESSION 2</a:t>
            </a:r>
            <a:endParaRPr lang="en-US" dirty="0"/>
          </a:p>
        </p:txBody>
      </p:sp>
      <p:sp>
        <p:nvSpPr>
          <p:cNvPr id="12" name="Slide Number Placeholder 5">
            <a:extLst>
              <a:ext uri="{FF2B5EF4-FFF2-40B4-BE49-F238E27FC236}">
                <a16:creationId xmlns:a16="http://schemas.microsoft.com/office/drawing/2014/main" id="{65E65F97-9D70-4942-B28C-ADC150D62608}"/>
              </a:ext>
            </a:extLst>
          </p:cNvPr>
          <p:cNvSpPr>
            <a:spLocks noGrp="1"/>
          </p:cNvSpPr>
          <p:nvPr>
            <p:ph type="sldNum" sz="quarter" idx="4"/>
          </p:nvPr>
        </p:nvSpPr>
        <p:spPr>
          <a:xfrm>
            <a:off x="442913" y="6165850"/>
            <a:ext cx="536639" cy="431800"/>
          </a:xfrm>
          <a:prstGeom prst="rect">
            <a:avLst/>
          </a:prstGeom>
        </p:spPr>
        <p:txBody>
          <a:bodyPr vert="horz" wrap="square" lIns="0" tIns="0" rIns="0" bIns="0" rtlCol="0" anchor="b"/>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‹N°›</a:t>
            </a:fld>
            <a:r>
              <a:rPr lang="en-US" dirty="0"/>
              <a:t>   |</a:t>
            </a:r>
          </a:p>
        </p:txBody>
      </p:sp>
      <p:sp>
        <p:nvSpPr>
          <p:cNvPr id="6" name="Title 1">
            <a:extLst>
              <a:ext uri="{FF2B5EF4-FFF2-40B4-BE49-F238E27FC236}">
                <a16:creationId xmlns:a16="http://schemas.microsoft.com/office/drawing/2014/main" id="{A90C1B2F-2586-6043-9762-6F838ADECAFE}"/>
              </a:ext>
            </a:extLst>
          </p:cNvPr>
          <p:cNvSpPr>
            <a:spLocks noGrp="1"/>
          </p:cNvSpPr>
          <p:nvPr>
            <p:ph type="title" hasCustomPrompt="1"/>
          </p:nvPr>
        </p:nvSpPr>
        <p:spPr>
          <a:xfrm>
            <a:off x="442911" y="260349"/>
            <a:ext cx="11306173" cy="539751"/>
          </a:xfrm>
        </p:spPr>
        <p:txBody>
          <a:bodyPr anchor="b">
            <a:normAutofit/>
          </a:bodyPr>
          <a:lstStyle>
            <a:lvl1pPr>
              <a:defRPr lang="en-US" sz="3600" b="1" i="0" kern="1200" cap="none" spc="100" baseline="0" dirty="0">
                <a:solidFill>
                  <a:srgbClr val="0098D9"/>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r>
              <a:rPr lang="en-US" altLang="zh-CN" dirty="0"/>
              <a:t>Slide</a:t>
            </a:r>
            <a:r>
              <a:rPr lang="zh-CN" altLang="en-US" dirty="0"/>
              <a:t> </a:t>
            </a:r>
            <a:r>
              <a:rPr lang="en-US" altLang="zh-CN" dirty="0"/>
              <a:t>Title</a:t>
            </a:r>
            <a:endParaRPr lang="en-US" dirty="0"/>
          </a:p>
        </p:txBody>
      </p:sp>
    </p:spTree>
    <p:extLst>
      <p:ext uri="{BB962C8B-B14F-4D97-AF65-F5344CB8AC3E}">
        <p14:creationId xmlns:p14="http://schemas.microsoft.com/office/powerpoint/2010/main" val="201837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BFE8DC97-CCBC-3349-A8B0-9C7F4CC973A8}"/>
              </a:ext>
            </a:extLst>
          </p:cNvPr>
          <p:cNvSpPr>
            <a:spLocks noGrp="1"/>
          </p:cNvSpPr>
          <p:nvPr>
            <p:ph type="dt" sz="half" idx="10"/>
          </p:nvPr>
        </p:nvSpPr>
        <p:spPr>
          <a:xfrm>
            <a:off x="1083182" y="6165850"/>
            <a:ext cx="1660018" cy="431800"/>
          </a:xfrm>
          <a:prstGeom prst="rect">
            <a:avLst/>
          </a:prstGeom>
        </p:spPr>
        <p:txBody>
          <a:bodyPr vert="horz" lIns="0" tIns="0" rIns="0" bIns="0" rtlCol="0" anchor="b"/>
          <a:lstStyle>
            <a:lvl1pPr algn="l">
              <a:defRPr sz="1000" b="0" i="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fld id="{AF75CA40-4CFB-4346-8E0A-3DB0B6720FBB}" type="datetime1">
              <a:rPr lang="en-GB" smtClean="0"/>
              <a:t>21/10/2020</a:t>
            </a:fld>
            <a:endParaRPr lang="en-US" dirty="0"/>
          </a:p>
        </p:txBody>
      </p:sp>
      <p:sp>
        <p:nvSpPr>
          <p:cNvPr id="8" name="Footer Placeholder 4">
            <a:extLst>
              <a:ext uri="{FF2B5EF4-FFF2-40B4-BE49-F238E27FC236}">
                <a16:creationId xmlns:a16="http://schemas.microsoft.com/office/drawing/2014/main" id="{94979C76-CD11-FC48-AA30-A27F86421F0D}"/>
              </a:ext>
            </a:extLst>
          </p:cNvPr>
          <p:cNvSpPr>
            <a:spLocks noGrp="1"/>
          </p:cNvSpPr>
          <p:nvPr>
            <p:ph type="ftr" sz="quarter" idx="3"/>
          </p:nvPr>
        </p:nvSpPr>
        <p:spPr>
          <a:xfrm>
            <a:off x="2849758" y="6165850"/>
            <a:ext cx="4259395" cy="431800"/>
          </a:xfrm>
          <a:prstGeom prst="rect">
            <a:avLst/>
          </a:prstGeom>
        </p:spPr>
        <p:txBody>
          <a:bodyPr vert="horz" wrap="square" lIns="0" tIns="0" rIns="0" bIns="0" rtlCol="0" anchor="b"/>
          <a:lstStyle>
            <a:lvl1pPr algn="l">
              <a:defRPr sz="1000" b="0" i="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EXECUTIVE BOARD 2020, SESSION 2</a:t>
            </a:r>
            <a:endParaRPr lang="en-US" dirty="0"/>
          </a:p>
        </p:txBody>
      </p:sp>
      <p:sp>
        <p:nvSpPr>
          <p:cNvPr id="9" name="Slide Number Placeholder 5">
            <a:extLst>
              <a:ext uri="{FF2B5EF4-FFF2-40B4-BE49-F238E27FC236}">
                <a16:creationId xmlns:a16="http://schemas.microsoft.com/office/drawing/2014/main" id="{AE0468BE-0F6A-284A-8190-8BF3B9A72FA5}"/>
              </a:ext>
            </a:extLst>
          </p:cNvPr>
          <p:cNvSpPr>
            <a:spLocks noGrp="1"/>
          </p:cNvSpPr>
          <p:nvPr>
            <p:ph type="sldNum" sz="quarter" idx="4"/>
          </p:nvPr>
        </p:nvSpPr>
        <p:spPr>
          <a:xfrm>
            <a:off x="442913" y="6165850"/>
            <a:ext cx="536639" cy="431800"/>
          </a:xfrm>
          <a:prstGeom prst="rect">
            <a:avLst/>
          </a:prstGeom>
        </p:spPr>
        <p:txBody>
          <a:bodyPr vert="horz" wrap="square" lIns="0" tIns="0" rIns="0" bIns="0" rtlCol="0" anchor="b"/>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‹N°›</a:t>
            </a:fld>
            <a:r>
              <a:rPr lang="en-US" dirty="0"/>
              <a:t>   |</a:t>
            </a:r>
          </a:p>
        </p:txBody>
      </p:sp>
      <p:sp>
        <p:nvSpPr>
          <p:cNvPr id="10" name="Title 1">
            <a:extLst>
              <a:ext uri="{FF2B5EF4-FFF2-40B4-BE49-F238E27FC236}">
                <a16:creationId xmlns:a16="http://schemas.microsoft.com/office/drawing/2014/main" id="{7B451958-D8FA-7642-99C2-AA23FA9BA743}"/>
              </a:ext>
            </a:extLst>
          </p:cNvPr>
          <p:cNvSpPr>
            <a:spLocks noGrp="1"/>
          </p:cNvSpPr>
          <p:nvPr>
            <p:ph type="title" hasCustomPrompt="1"/>
          </p:nvPr>
        </p:nvSpPr>
        <p:spPr>
          <a:xfrm>
            <a:off x="442911" y="260349"/>
            <a:ext cx="11306173" cy="539751"/>
          </a:xfrm>
        </p:spPr>
        <p:txBody>
          <a:bodyPr anchor="b">
            <a:normAutofit/>
          </a:bodyPr>
          <a:lstStyle>
            <a:lvl1pPr>
              <a:defRPr lang="en-US" sz="3600" b="1" i="0" kern="1200" cap="none" spc="100" baseline="0" dirty="0">
                <a:solidFill>
                  <a:srgbClr val="0098D9"/>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r>
              <a:rPr lang="en-US" altLang="zh-CN" dirty="0"/>
              <a:t>Slide</a:t>
            </a:r>
            <a:r>
              <a:rPr lang="zh-CN" altLang="en-US" dirty="0"/>
              <a:t> </a:t>
            </a:r>
            <a:r>
              <a:rPr lang="en-US" altLang="zh-CN" dirty="0"/>
              <a:t>Title</a:t>
            </a:r>
            <a:endParaRPr lang="en-US" dirty="0"/>
          </a:p>
        </p:txBody>
      </p:sp>
    </p:spTree>
    <p:extLst>
      <p:ext uri="{BB962C8B-B14F-4D97-AF65-F5344CB8AC3E}">
        <p14:creationId xmlns:p14="http://schemas.microsoft.com/office/powerpoint/2010/main" val="92127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01113" y="762000"/>
            <a:ext cx="2847974" cy="5067300"/>
          </a:xfrm>
        </p:spPr>
        <p:txBody>
          <a:bodyPr vert="eaVert" lIns="0" tIns="0" rIns="0" bIns="0"/>
          <a:lstStyle>
            <a:lvl1pPr>
              <a:defRPr b="1" cap="none">
                <a:solidFill>
                  <a:srgbClr val="00B2E3"/>
                </a:solidFill>
              </a:defRPr>
            </a:lvl1pPr>
          </a:lstStyle>
          <a:p>
            <a:r>
              <a:rPr lang="en-US" dirty="0"/>
              <a:t>Click to Edit Master Title Style</a:t>
            </a:r>
          </a:p>
        </p:txBody>
      </p:sp>
      <p:sp>
        <p:nvSpPr>
          <p:cNvPr id="3" name="Vertical Text Placeholder 2"/>
          <p:cNvSpPr>
            <a:spLocks noGrp="1"/>
          </p:cNvSpPr>
          <p:nvPr>
            <p:ph type="body" orient="vert" idx="1"/>
          </p:nvPr>
        </p:nvSpPr>
        <p:spPr>
          <a:xfrm>
            <a:off x="442913" y="762000"/>
            <a:ext cx="8129588" cy="50673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6485F3A7-2702-A342-A1D7-C0FFD18CAF2E}"/>
              </a:ext>
            </a:extLst>
          </p:cNvPr>
          <p:cNvSpPr>
            <a:spLocks noGrp="1"/>
          </p:cNvSpPr>
          <p:nvPr>
            <p:ph type="dt" sz="half" idx="10"/>
          </p:nvPr>
        </p:nvSpPr>
        <p:spPr>
          <a:xfrm>
            <a:off x="1083182" y="6165850"/>
            <a:ext cx="1660018" cy="431800"/>
          </a:xfrm>
          <a:prstGeom prst="rect">
            <a:avLst/>
          </a:prstGeom>
        </p:spPr>
        <p:txBody>
          <a:bodyPr vert="horz" lIns="0" tIns="0" rIns="0" bIns="0" rtlCol="0" anchor="b"/>
          <a:lstStyle>
            <a:lvl1pPr algn="l">
              <a:defRPr sz="1000" b="0" i="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fld id="{3F637611-4DF0-4C00-A925-BF4CB1F80281}" type="datetime1">
              <a:rPr lang="en-GB" smtClean="0"/>
              <a:t>21/10/2020</a:t>
            </a:fld>
            <a:endParaRPr lang="en-US" dirty="0"/>
          </a:p>
        </p:txBody>
      </p:sp>
      <p:sp>
        <p:nvSpPr>
          <p:cNvPr id="9" name="Footer Placeholder 4">
            <a:extLst>
              <a:ext uri="{FF2B5EF4-FFF2-40B4-BE49-F238E27FC236}">
                <a16:creationId xmlns:a16="http://schemas.microsoft.com/office/drawing/2014/main" id="{28690776-5F46-4644-ABB9-95203FF01C32}"/>
              </a:ext>
            </a:extLst>
          </p:cNvPr>
          <p:cNvSpPr>
            <a:spLocks noGrp="1"/>
          </p:cNvSpPr>
          <p:nvPr>
            <p:ph type="ftr" sz="quarter" idx="3"/>
          </p:nvPr>
        </p:nvSpPr>
        <p:spPr>
          <a:xfrm>
            <a:off x="2849758" y="6165850"/>
            <a:ext cx="4259395" cy="431800"/>
          </a:xfrm>
          <a:prstGeom prst="rect">
            <a:avLst/>
          </a:prstGeom>
        </p:spPr>
        <p:txBody>
          <a:bodyPr vert="horz" wrap="square" lIns="0" tIns="0" rIns="0" bIns="0" rtlCol="0" anchor="b"/>
          <a:lstStyle>
            <a:lvl1pPr algn="l">
              <a:defRPr sz="1000" b="0" i="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EXECUTIVE BOARD 2020, SESSION 2</a:t>
            </a:r>
            <a:endParaRPr lang="en-US" dirty="0"/>
          </a:p>
        </p:txBody>
      </p:sp>
      <p:sp>
        <p:nvSpPr>
          <p:cNvPr id="10" name="Slide Number Placeholder 5">
            <a:extLst>
              <a:ext uri="{FF2B5EF4-FFF2-40B4-BE49-F238E27FC236}">
                <a16:creationId xmlns:a16="http://schemas.microsoft.com/office/drawing/2014/main" id="{B2684C25-AA5B-F049-9092-36E544EEFC22}"/>
              </a:ext>
            </a:extLst>
          </p:cNvPr>
          <p:cNvSpPr>
            <a:spLocks noGrp="1"/>
          </p:cNvSpPr>
          <p:nvPr>
            <p:ph type="sldNum" sz="quarter" idx="4"/>
          </p:nvPr>
        </p:nvSpPr>
        <p:spPr>
          <a:xfrm>
            <a:off x="442913" y="6165850"/>
            <a:ext cx="536639" cy="431800"/>
          </a:xfrm>
          <a:prstGeom prst="rect">
            <a:avLst/>
          </a:prstGeom>
        </p:spPr>
        <p:txBody>
          <a:bodyPr vert="horz" wrap="square" lIns="0" tIns="0" rIns="0" bIns="0" rtlCol="0" anchor="b"/>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‹N°›</a:t>
            </a:fld>
            <a:r>
              <a:rPr lang="en-US" dirty="0"/>
              <a:t>   |</a:t>
            </a:r>
          </a:p>
        </p:txBody>
      </p:sp>
      <p:pic>
        <p:nvPicPr>
          <p:cNvPr id="7" name="Graphic 6">
            <a:extLst>
              <a:ext uri="{FF2B5EF4-FFF2-40B4-BE49-F238E27FC236}">
                <a16:creationId xmlns:a16="http://schemas.microsoft.com/office/drawing/2014/main" id="{0BC58D93-B94B-4C45-AA90-D7F6E54C32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1564" y="6149866"/>
            <a:ext cx="4087523" cy="488205"/>
          </a:xfrm>
          <a:prstGeom prst="rect">
            <a:avLst/>
          </a:prstGeom>
        </p:spPr>
      </p:pic>
    </p:spTree>
    <p:extLst>
      <p:ext uri="{BB962C8B-B14F-4D97-AF65-F5344CB8AC3E}">
        <p14:creationId xmlns:p14="http://schemas.microsoft.com/office/powerpoint/2010/main" val="52685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913" y="260352"/>
            <a:ext cx="11306175" cy="496886"/>
          </a:xfrm>
          <a:prstGeom prst="rect">
            <a:avLst/>
          </a:prstGeom>
        </p:spPr>
        <p:txBody>
          <a:bodyPr vert="horz" lIns="0" tIns="0" rIns="0" bIns="0" rtlCol="0" anchor="b">
            <a:noAutofit/>
          </a:bodyPr>
          <a:lstStyle/>
          <a:p>
            <a:r>
              <a:rPr lang="en-US" dirty="0"/>
              <a:t>Click to edit Master title</a:t>
            </a:r>
          </a:p>
        </p:txBody>
      </p:sp>
      <p:sp>
        <p:nvSpPr>
          <p:cNvPr id="3" name="Text Placeholder 2"/>
          <p:cNvSpPr>
            <a:spLocks noGrp="1"/>
          </p:cNvSpPr>
          <p:nvPr>
            <p:ph type="body" idx="1"/>
          </p:nvPr>
        </p:nvSpPr>
        <p:spPr>
          <a:xfrm>
            <a:off x="442913" y="1665292"/>
            <a:ext cx="11306175" cy="414622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2A0FFE29-F769-B642-9842-9FA2BDDEA1DE}"/>
              </a:ext>
            </a:extLst>
          </p:cNvPr>
          <p:cNvCxnSpPr>
            <a:cxnSpLocks/>
          </p:cNvCxnSpPr>
          <p:nvPr userDrawn="1"/>
        </p:nvCxnSpPr>
        <p:spPr>
          <a:xfrm>
            <a:off x="0" y="874643"/>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Date Placeholder 3">
            <a:extLst>
              <a:ext uri="{FF2B5EF4-FFF2-40B4-BE49-F238E27FC236}">
                <a16:creationId xmlns:a16="http://schemas.microsoft.com/office/drawing/2014/main" id="{66504EEE-564C-E646-9F58-325D3E1AAB16}"/>
              </a:ext>
            </a:extLst>
          </p:cNvPr>
          <p:cNvSpPr>
            <a:spLocks noGrp="1"/>
          </p:cNvSpPr>
          <p:nvPr>
            <p:ph type="dt" sz="half" idx="2"/>
          </p:nvPr>
        </p:nvSpPr>
        <p:spPr>
          <a:xfrm>
            <a:off x="1083182" y="6165850"/>
            <a:ext cx="1660018" cy="431800"/>
          </a:xfrm>
          <a:prstGeom prst="rect">
            <a:avLst/>
          </a:prstGeom>
        </p:spPr>
        <p:txBody>
          <a:bodyPr vert="horz" lIns="0" tIns="0" rIns="0" bIns="0" rtlCol="0" anchor="b"/>
          <a:lstStyle>
            <a:lvl1pPr algn="l">
              <a:defRPr sz="1000" b="0" i="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fld id="{0A483629-ECCF-4823-8F40-5257281B808C}" type="datetime1">
              <a:rPr lang="en-GB" smtClean="0"/>
              <a:t>21/10/2020</a:t>
            </a:fld>
            <a:endParaRPr lang="en-US" dirty="0"/>
          </a:p>
        </p:txBody>
      </p:sp>
      <p:sp>
        <p:nvSpPr>
          <p:cNvPr id="23" name="Footer Placeholder 4">
            <a:extLst>
              <a:ext uri="{FF2B5EF4-FFF2-40B4-BE49-F238E27FC236}">
                <a16:creationId xmlns:a16="http://schemas.microsoft.com/office/drawing/2014/main" id="{774EB3E1-EC7F-6547-AA14-7A904D349B4B}"/>
              </a:ext>
            </a:extLst>
          </p:cNvPr>
          <p:cNvSpPr>
            <a:spLocks noGrp="1"/>
          </p:cNvSpPr>
          <p:nvPr>
            <p:ph type="ftr" sz="quarter" idx="3"/>
          </p:nvPr>
        </p:nvSpPr>
        <p:spPr>
          <a:xfrm>
            <a:off x="2849758" y="6165850"/>
            <a:ext cx="4259395" cy="431800"/>
          </a:xfrm>
          <a:prstGeom prst="rect">
            <a:avLst/>
          </a:prstGeom>
        </p:spPr>
        <p:txBody>
          <a:bodyPr vert="horz" wrap="square" lIns="0" tIns="0" rIns="0" bIns="0" rtlCol="0" anchor="b"/>
          <a:lstStyle>
            <a:lvl1pPr algn="l">
              <a:defRPr sz="1000" b="0" i="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EXECUTIVE BOARD 2020, SESSION 2</a:t>
            </a:r>
            <a:endParaRPr lang="en-US" dirty="0"/>
          </a:p>
        </p:txBody>
      </p:sp>
      <p:sp>
        <p:nvSpPr>
          <p:cNvPr id="24" name="Slide Number Placeholder 5">
            <a:extLst>
              <a:ext uri="{FF2B5EF4-FFF2-40B4-BE49-F238E27FC236}">
                <a16:creationId xmlns:a16="http://schemas.microsoft.com/office/drawing/2014/main" id="{6E80C520-F683-E045-964F-28FE462131F4}"/>
              </a:ext>
            </a:extLst>
          </p:cNvPr>
          <p:cNvSpPr>
            <a:spLocks noGrp="1"/>
          </p:cNvSpPr>
          <p:nvPr>
            <p:ph type="sldNum" sz="quarter" idx="4"/>
          </p:nvPr>
        </p:nvSpPr>
        <p:spPr>
          <a:xfrm>
            <a:off x="442913" y="6165850"/>
            <a:ext cx="536639" cy="431800"/>
          </a:xfrm>
          <a:prstGeom prst="rect">
            <a:avLst/>
          </a:prstGeom>
        </p:spPr>
        <p:txBody>
          <a:bodyPr vert="horz" wrap="square" lIns="0" tIns="0" rIns="0" bIns="0" rtlCol="0" anchor="b"/>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‹N°›</a:t>
            </a:fld>
            <a:r>
              <a:rPr lang="en-US" dirty="0"/>
              <a:t>   |</a:t>
            </a:r>
          </a:p>
        </p:txBody>
      </p:sp>
      <p:pic>
        <p:nvPicPr>
          <p:cNvPr id="6" name="Graphic 5">
            <a:extLst>
              <a:ext uri="{FF2B5EF4-FFF2-40B4-BE49-F238E27FC236}">
                <a16:creationId xmlns:a16="http://schemas.microsoft.com/office/drawing/2014/main" id="{20DB74A6-3B8A-8A4D-9D5A-5588C19E111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286750" y="6224537"/>
            <a:ext cx="3462337" cy="413534"/>
          </a:xfrm>
          <a:prstGeom prst="rect">
            <a:avLst/>
          </a:prstGeom>
        </p:spPr>
      </p:pic>
    </p:spTree>
    <p:extLst>
      <p:ext uri="{BB962C8B-B14F-4D97-AF65-F5344CB8AC3E}">
        <p14:creationId xmlns:p14="http://schemas.microsoft.com/office/powerpoint/2010/main" val="190203497"/>
      </p:ext>
    </p:extLst>
  </p:cSld>
  <p:clrMap bg1="lt1" tx1="dk1" bg2="lt2" tx2="dk2" accent1="accent1" accent2="accent2" accent3="accent3" accent4="accent4" accent5="accent5" accent6="accent6" hlink="hlink" folHlink="folHlink"/>
  <p:sldLayoutIdLst>
    <p:sldLayoutId id="2147484090" r:id="rId1"/>
    <p:sldLayoutId id="2147484105" r:id="rId2"/>
    <p:sldLayoutId id="2147484106" r:id="rId3"/>
    <p:sldLayoutId id="2147484102" r:id="rId4"/>
    <p:sldLayoutId id="2147484093" r:id="rId5"/>
    <p:sldLayoutId id="2147484094" r:id="rId6"/>
    <p:sldLayoutId id="2147484095" r:id="rId7"/>
    <p:sldLayoutId id="2147484099" r:id="rId8"/>
    <p:sldLayoutId id="2147484100" r:id="rId9"/>
    <p:sldLayoutId id="2147484096" r:id="rId10"/>
    <p:sldLayoutId id="2147484107" r:id="rId11"/>
    <p:sldLayoutId id="2147484108" r:id="rId12"/>
  </p:sldLayoutIdLst>
  <p:hf hdr="0"/>
  <p:txStyles>
    <p:titleStyle>
      <a:lvl1pPr algn="l" defTabSz="914400" rtl="0" eaLnBrk="1" latinLnBrk="0" hangingPunct="1">
        <a:lnSpc>
          <a:spcPct val="80000"/>
        </a:lnSpc>
        <a:spcBef>
          <a:spcPct val="0"/>
        </a:spcBef>
        <a:buNone/>
        <a:defRPr sz="3600" b="1" i="0" kern="1200" cap="all"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200"/>
        </a:spcAft>
        <a:buClr>
          <a:schemeClr val="tx1"/>
        </a:buClr>
        <a:buSzPct val="100000"/>
        <a:buFont typeface="Tw Cen MT" panose="020B0602020104020603" pitchFamily="34" charset="0"/>
        <a:buChar char=" "/>
        <a:defRPr sz="2400" kern="1200">
          <a:solidFill>
            <a:schemeClr val="tx1"/>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tx1"/>
        </a:buClr>
        <a:buFont typeface="Wingdings 3" pitchFamily="18" charset="2"/>
        <a:buChar char=""/>
        <a:defRPr sz="2200" kern="1200">
          <a:solidFill>
            <a:schemeClr val="tx1"/>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tx1"/>
        </a:buClr>
        <a:buFont typeface="Wingdings 3" pitchFamily="18" charset="2"/>
        <a:buChar char=""/>
        <a:defRPr sz="2000" kern="1200">
          <a:solidFill>
            <a:schemeClr val="tx1"/>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tx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tx1"/>
        </a:buClr>
        <a:buFont typeface="Wingdings 3" pitchFamily="18" charset="2"/>
        <a:buChar char=""/>
        <a:defRPr sz="16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5" userDrawn="1">
          <p15:clr>
            <a:srgbClr val="F26B43"/>
          </p15:clr>
        </p15:guide>
        <p15:guide id="2" pos="7605" userDrawn="1">
          <p15:clr>
            <a:srgbClr val="F26B43"/>
          </p15:clr>
        </p15:guide>
        <p15:guide id="3" pos="52" userDrawn="1">
          <p15:clr>
            <a:srgbClr val="F26B43"/>
          </p15:clr>
        </p15:guide>
        <p15:guide id="4" orient="horz" pos="4269" userDrawn="1">
          <p15:clr>
            <a:srgbClr val="F26B43"/>
          </p15:clr>
        </p15:guide>
        <p15:guide id="5" orient="horz" pos="3672" userDrawn="1">
          <p15:clr>
            <a:srgbClr val="F26B43"/>
          </p15:clr>
        </p15:guide>
        <p15:guide id="6" orient="horz" pos="3884" userDrawn="1">
          <p15:clr>
            <a:srgbClr val="F26B43"/>
          </p15:clr>
        </p15:guide>
        <p15:guide id="7" pos="7401" userDrawn="1">
          <p15:clr>
            <a:srgbClr val="F26B43"/>
          </p15:clr>
        </p15:guide>
        <p15:guide id="8" pos="279" userDrawn="1">
          <p15:clr>
            <a:srgbClr val="F26B43"/>
          </p15:clr>
        </p15:guide>
        <p15:guide id="9" orient="horz" pos="4156" userDrawn="1">
          <p15:clr>
            <a:srgbClr val="F26B43"/>
          </p15:clr>
        </p15:guide>
        <p15:guide id="10" orient="horz" pos="51" userDrawn="1">
          <p15:clr>
            <a:srgbClr val="F26B43"/>
          </p15:clr>
        </p15:guide>
        <p15:guide id="11" orient="horz" pos="1049" userDrawn="1">
          <p15:clr>
            <a:srgbClr val="F26B43"/>
          </p15:clr>
        </p15:guide>
        <p15:guide id="12" orient="horz" pos="1275" userDrawn="1">
          <p15:clr>
            <a:srgbClr val="F26B43"/>
          </p15:clr>
        </p15:guide>
        <p15:guide id="13" orient="horz" pos="1502" userDrawn="1">
          <p15:clr>
            <a:srgbClr val="F26B43"/>
          </p15:clr>
        </p15:guide>
        <p15:guide id="14" orient="horz" pos="1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tiff"/></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9A944FB-D415-5449-B5D9-1FC54B0A52B3}"/>
              </a:ext>
            </a:extLst>
          </p:cNvPr>
          <p:cNvSpPr>
            <a:spLocks noGrp="1"/>
          </p:cNvSpPr>
          <p:nvPr>
            <p:ph type="pic" sz="quarter" idx="13"/>
          </p:nvPr>
        </p:nvSpPr>
        <p:spPr>
          <a:solidFill>
            <a:schemeClr val="accent1">
              <a:lumMod val="75000"/>
            </a:schemeClr>
          </a:solidFill>
        </p:spPr>
      </p:sp>
      <p:sp>
        <p:nvSpPr>
          <p:cNvPr id="3" name="Subtitle 2">
            <a:extLst>
              <a:ext uri="{FF2B5EF4-FFF2-40B4-BE49-F238E27FC236}">
                <a16:creationId xmlns:a16="http://schemas.microsoft.com/office/drawing/2014/main" id="{3BAACC59-5CA6-5740-804A-C0E58D663CD8}"/>
              </a:ext>
            </a:extLst>
          </p:cNvPr>
          <p:cNvSpPr>
            <a:spLocks noGrp="1"/>
          </p:cNvSpPr>
          <p:nvPr>
            <p:ph type="subTitle" idx="1"/>
          </p:nvPr>
        </p:nvSpPr>
        <p:spPr>
          <a:xfrm>
            <a:off x="8610600" y="4438651"/>
            <a:ext cx="3429000" cy="1542414"/>
          </a:xfrm>
        </p:spPr>
        <p:txBody>
          <a:bodyPr>
            <a:normAutofit/>
          </a:bodyPr>
          <a:lstStyle/>
          <a:p>
            <a:endParaRPr lang="en-US" sz="1400" dirty="0">
              <a:latin typeface="+mj-lt"/>
            </a:endParaRPr>
          </a:p>
          <a:p>
            <a:r>
              <a:rPr lang="en-GB" sz="1900" b="1" dirty="0">
                <a:latin typeface="+mj-lt"/>
              </a:rPr>
              <a:t>Gary Landes</a:t>
            </a:r>
          </a:p>
          <a:p>
            <a:r>
              <a:rPr lang="en-GB" dirty="0">
                <a:solidFill>
                  <a:srgbClr val="0098D9"/>
                </a:solidFill>
                <a:latin typeface="+mj-lt"/>
              </a:rPr>
              <a:t>Director (ai), Management, Advisory and Compliance Services</a:t>
            </a:r>
          </a:p>
        </p:txBody>
      </p:sp>
      <p:sp>
        <p:nvSpPr>
          <p:cNvPr id="6" name="ZoneTexte 5">
            <a:extLst>
              <a:ext uri="{FF2B5EF4-FFF2-40B4-BE49-F238E27FC236}">
                <a16:creationId xmlns:a16="http://schemas.microsoft.com/office/drawing/2014/main" id="{0F9AD4E9-F516-414E-9396-93FBF7785F2B}"/>
              </a:ext>
            </a:extLst>
          </p:cNvPr>
          <p:cNvSpPr txBox="1"/>
          <p:nvPr/>
        </p:nvSpPr>
        <p:spPr>
          <a:xfrm>
            <a:off x="-152400" y="-81822"/>
            <a:ext cx="12192000" cy="3416320"/>
          </a:xfrm>
          <a:prstGeom prst="rect">
            <a:avLst/>
          </a:prstGeom>
          <a:noFill/>
        </p:spPr>
        <p:txBody>
          <a:bodyPr wrap="square" rtlCol="0">
            <a:spAutoFit/>
          </a:bodyPr>
          <a:lstStyle/>
          <a:p>
            <a:pPr algn="ctr"/>
            <a:r>
              <a:rPr lang="en-GB" sz="5400" dirty="0">
                <a:solidFill>
                  <a:schemeClr val="bg1"/>
                </a:solidFill>
                <a:latin typeface="+mj-lt"/>
                <a:cs typeface="Calibri" panose="020F0502020204030204" pitchFamily="34" charset="0"/>
              </a:rPr>
              <a:t>EXECUTIVE BOARD</a:t>
            </a:r>
          </a:p>
          <a:p>
            <a:pPr algn="ctr"/>
            <a:r>
              <a:rPr lang="en-GB" sz="5400" dirty="0">
                <a:solidFill>
                  <a:schemeClr val="bg1"/>
                </a:solidFill>
                <a:latin typeface="+mj-lt"/>
                <a:cs typeface="Calibri" panose="020F0502020204030204" pitchFamily="34" charset="0"/>
              </a:rPr>
              <a:t>Ad Hoc Working Group on</a:t>
            </a:r>
          </a:p>
          <a:p>
            <a:pPr algn="ctr"/>
            <a:r>
              <a:rPr lang="en-GB" sz="5400" dirty="0">
                <a:solidFill>
                  <a:schemeClr val="bg1"/>
                </a:solidFill>
                <a:latin typeface="+mj-lt"/>
                <a:cs typeface="Calibri" panose="020F0502020204030204" pitchFamily="34" charset="0"/>
              </a:rPr>
              <a:t>Programmatic, Budgetary, and Administrative Matters</a:t>
            </a:r>
          </a:p>
          <a:p>
            <a:pPr algn="ctr"/>
            <a:r>
              <a:rPr lang="en-GB" sz="5400" dirty="0">
                <a:solidFill>
                  <a:schemeClr val="bg1"/>
                </a:solidFill>
                <a:latin typeface="+mj-lt"/>
                <a:cs typeface="Calibri" panose="020F0502020204030204" pitchFamily="34" charset="0"/>
              </a:rPr>
              <a:t>Preparatory Session 21 October 2020</a:t>
            </a:r>
          </a:p>
        </p:txBody>
      </p:sp>
      <p:sp>
        <p:nvSpPr>
          <p:cNvPr id="7" name="Date Placeholder 4">
            <a:extLst>
              <a:ext uri="{FF2B5EF4-FFF2-40B4-BE49-F238E27FC236}">
                <a16:creationId xmlns:a16="http://schemas.microsoft.com/office/drawing/2014/main" id="{B2A33BB4-9867-43BB-BDE4-FEC9512209CC}"/>
              </a:ext>
            </a:extLst>
          </p:cNvPr>
          <p:cNvSpPr txBox="1">
            <a:spLocks/>
          </p:cNvSpPr>
          <p:nvPr/>
        </p:nvSpPr>
        <p:spPr>
          <a:xfrm>
            <a:off x="8610600" y="5981065"/>
            <a:ext cx="1660018" cy="1663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0098D9"/>
                </a:solidFill>
                <a:latin typeface="+mj-lt"/>
              </a:rPr>
              <a:t>Tuesday, 27 October 2020</a:t>
            </a:r>
          </a:p>
        </p:txBody>
      </p:sp>
    </p:spTree>
    <p:extLst>
      <p:ext uri="{BB962C8B-B14F-4D97-AF65-F5344CB8AC3E}">
        <p14:creationId xmlns:p14="http://schemas.microsoft.com/office/powerpoint/2010/main" val="1587736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6C9D-4525-4DA1-A980-211FA3EE4558}"/>
              </a:ext>
            </a:extLst>
          </p:cNvPr>
          <p:cNvSpPr>
            <a:spLocks noGrp="1"/>
          </p:cNvSpPr>
          <p:nvPr>
            <p:ph type="title"/>
          </p:nvPr>
        </p:nvSpPr>
        <p:spPr>
          <a:xfrm>
            <a:off x="442911" y="79595"/>
            <a:ext cx="11306173" cy="539751"/>
          </a:xfrm>
        </p:spPr>
        <p:txBody>
          <a:bodyPr/>
          <a:lstStyle/>
          <a:p>
            <a:r>
              <a:rPr lang="en-US" sz="2800" spc="0" dirty="0">
                <a:latin typeface="+mj-lt"/>
              </a:rPr>
              <a:t>| Foundation non-earmarked contributions </a:t>
            </a:r>
            <a:r>
              <a:rPr lang="en-US" sz="2900" spc="0" dirty="0">
                <a:latin typeface="+mj-lt"/>
              </a:rPr>
              <a:t>(as at 15 October 2020)</a:t>
            </a:r>
            <a:endParaRPr lang="en-GB" sz="2900" spc="0" dirty="0">
              <a:latin typeface="+mj-lt"/>
            </a:endParaRPr>
          </a:p>
        </p:txBody>
      </p:sp>
      <p:sp>
        <p:nvSpPr>
          <p:cNvPr id="5" name="Date Placeholder 4">
            <a:extLst>
              <a:ext uri="{FF2B5EF4-FFF2-40B4-BE49-F238E27FC236}">
                <a16:creationId xmlns:a16="http://schemas.microsoft.com/office/drawing/2014/main" id="{A9CF4124-8354-4281-A7C0-81C3B4FAA427}"/>
              </a:ext>
            </a:extLst>
          </p:cNvPr>
          <p:cNvSpPr>
            <a:spLocks noGrp="1"/>
          </p:cNvSpPr>
          <p:nvPr>
            <p:ph type="dt" sz="half" idx="10"/>
          </p:nvPr>
        </p:nvSpPr>
        <p:spPr/>
        <p:txBody>
          <a:bodyPr/>
          <a:lstStyle/>
          <a:p>
            <a:fld id="{A50B5254-E1C3-44D7-A39E-919161AB1BEC}" type="datetime1">
              <a:rPr lang="en-GB" smtClean="0"/>
              <a:t>21/10/2020</a:t>
            </a:fld>
            <a:endParaRPr lang="en-US" dirty="0"/>
          </a:p>
        </p:txBody>
      </p:sp>
      <p:sp>
        <p:nvSpPr>
          <p:cNvPr id="6" name="Footer Placeholder 5">
            <a:extLst>
              <a:ext uri="{FF2B5EF4-FFF2-40B4-BE49-F238E27FC236}">
                <a16:creationId xmlns:a16="http://schemas.microsoft.com/office/drawing/2014/main" id="{FBDA5F92-2EDC-47E9-A9C3-89F3BFE57DBF}"/>
              </a:ext>
            </a:extLst>
          </p:cNvPr>
          <p:cNvSpPr>
            <a:spLocks noGrp="1"/>
          </p:cNvSpPr>
          <p:nvPr>
            <p:ph type="ftr" sz="quarter" idx="3"/>
          </p:nvPr>
        </p:nvSpPr>
        <p:spPr/>
        <p:txBody>
          <a:bodyPr/>
          <a:lstStyle/>
          <a:p>
            <a:r>
              <a:rPr lang="en-US"/>
              <a:t>EXECUTIVE BOARD 2020, SESSION 2</a:t>
            </a:r>
            <a:endParaRPr lang="en-US" dirty="0"/>
          </a:p>
        </p:txBody>
      </p:sp>
      <p:sp>
        <p:nvSpPr>
          <p:cNvPr id="7" name="Slide Number Placeholder 6">
            <a:extLst>
              <a:ext uri="{FF2B5EF4-FFF2-40B4-BE49-F238E27FC236}">
                <a16:creationId xmlns:a16="http://schemas.microsoft.com/office/drawing/2014/main" id="{FBC35CDB-50CF-4E77-815C-A92C5BA4E8B5}"/>
              </a:ext>
            </a:extLst>
          </p:cNvPr>
          <p:cNvSpPr>
            <a:spLocks noGrp="1"/>
          </p:cNvSpPr>
          <p:nvPr>
            <p:ph type="sldNum" sz="quarter" idx="4"/>
          </p:nvPr>
        </p:nvSpPr>
        <p:spPr/>
        <p:txBody>
          <a:bodyPr/>
          <a:lstStyle/>
          <a:p>
            <a:fld id="{2CFC8E84-CF7F-2F4F-881B-8D7473850D40}" type="slidenum">
              <a:rPr lang="en-US" smtClean="0"/>
              <a:pPr/>
              <a:t>9</a:t>
            </a:fld>
            <a:r>
              <a:rPr lang="en-US"/>
              <a:t>   |</a:t>
            </a:r>
            <a:endParaRPr lang="en-US" dirty="0"/>
          </a:p>
        </p:txBody>
      </p:sp>
      <p:graphicFrame>
        <p:nvGraphicFramePr>
          <p:cNvPr id="8" name="Table 7">
            <a:extLst>
              <a:ext uri="{FF2B5EF4-FFF2-40B4-BE49-F238E27FC236}">
                <a16:creationId xmlns:a16="http://schemas.microsoft.com/office/drawing/2014/main" id="{559A8CDA-67AB-4B0F-BD97-FE1E22CD3EB1}"/>
              </a:ext>
            </a:extLst>
          </p:cNvPr>
          <p:cNvGraphicFramePr>
            <a:graphicFrameLocks noGrp="1"/>
          </p:cNvGraphicFramePr>
          <p:nvPr>
            <p:extLst>
              <p:ext uri="{D42A27DB-BD31-4B8C-83A1-F6EECF244321}">
                <p14:modId xmlns:p14="http://schemas.microsoft.com/office/powerpoint/2010/main" val="3907800692"/>
              </p:ext>
            </p:extLst>
          </p:nvPr>
        </p:nvGraphicFramePr>
        <p:xfrm>
          <a:off x="3632679" y="1046480"/>
          <a:ext cx="4777674" cy="5119370"/>
        </p:xfrm>
        <a:graphic>
          <a:graphicData uri="http://schemas.openxmlformats.org/drawingml/2006/table">
            <a:tbl>
              <a:tblPr/>
              <a:tblGrid>
                <a:gridCol w="3206489">
                  <a:extLst>
                    <a:ext uri="{9D8B030D-6E8A-4147-A177-3AD203B41FA5}">
                      <a16:colId xmlns:a16="http://schemas.microsoft.com/office/drawing/2014/main" val="1547499542"/>
                    </a:ext>
                  </a:extLst>
                </a:gridCol>
                <a:gridCol w="1571185">
                  <a:extLst>
                    <a:ext uri="{9D8B030D-6E8A-4147-A177-3AD203B41FA5}">
                      <a16:colId xmlns:a16="http://schemas.microsoft.com/office/drawing/2014/main" val="3434298403"/>
                    </a:ext>
                  </a:extLst>
                </a:gridCol>
              </a:tblGrid>
              <a:tr h="330200">
                <a:tc>
                  <a:txBody>
                    <a:bodyPr/>
                    <a:lstStyle/>
                    <a:p>
                      <a:pPr algn="l" fontAlgn="ctr"/>
                      <a:r>
                        <a:rPr lang="en-GB" sz="1800" b="1" i="1" u="none" strike="noStrike" dirty="0">
                          <a:solidFill>
                            <a:srgbClr val="000000"/>
                          </a:solidFill>
                          <a:effectLst/>
                          <a:latin typeface="Times New Roman" panose="02020603050405020304" pitchFamily="18" charset="0"/>
                        </a:rPr>
                        <a:t>Country</a:t>
                      </a:r>
                      <a:endParaRPr lang="en-US" sz="1800" b="1" i="1"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1" i="1" u="none" strike="noStrike" dirty="0">
                          <a:solidFill>
                            <a:srgbClr val="000000"/>
                          </a:solidFill>
                          <a:effectLst/>
                          <a:latin typeface="Times New Roman" panose="02020603050405020304" pitchFamily="18" charset="0"/>
                        </a:rPr>
                        <a:t>30 Sep. 2020  </a:t>
                      </a:r>
                      <a:endParaRPr lang="en-US" sz="1800" b="1" i="1"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31231"/>
                  </a:ext>
                </a:extLst>
              </a:tr>
              <a:tr h="196850">
                <a:tc>
                  <a:txBody>
                    <a:bodyPr/>
                    <a:lstStyle/>
                    <a:p>
                      <a:pPr algn="l" fontAlgn="ctr"/>
                      <a:r>
                        <a:rPr lang="en-GB" sz="1800" b="0" i="0" u="none" strike="noStrike" dirty="0">
                          <a:solidFill>
                            <a:srgbClr val="000000"/>
                          </a:solidFill>
                          <a:effectLst/>
                          <a:latin typeface="Times New Roman" panose="02020603050405020304" pitchFamily="18" charset="0"/>
                        </a:rPr>
                        <a:t>Algeria</a:t>
                      </a:r>
                      <a:endParaRPr lang="en-US" sz="18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800" b="0" i="0" u="none" strike="noStrike">
                          <a:solidFill>
                            <a:srgbClr val="000000"/>
                          </a:solidFill>
                          <a:effectLst/>
                          <a:latin typeface="Times New Roman" panose="02020603050405020304" pitchFamily="18" charset="0"/>
                        </a:rPr>
                        <a:t>9 970</a:t>
                      </a:r>
                      <a:endParaRPr lang="en-US" sz="18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836726"/>
                  </a:ext>
                </a:extLst>
              </a:tr>
              <a:tr h="190500">
                <a:tc>
                  <a:txBody>
                    <a:bodyPr/>
                    <a:lstStyle/>
                    <a:p>
                      <a:pPr algn="l" fontAlgn="ctr"/>
                      <a:r>
                        <a:rPr lang="en-GB" sz="1800" b="0" i="0" u="none" strike="noStrike">
                          <a:solidFill>
                            <a:srgbClr val="000000"/>
                          </a:solidFill>
                          <a:effectLst/>
                          <a:latin typeface="Times New Roman" panose="02020603050405020304" pitchFamily="18" charset="0"/>
                        </a:rPr>
                        <a:t>Barbados</a:t>
                      </a:r>
                      <a:endParaRPr lang="en-US" sz="18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800" b="0" i="0" u="none" strike="noStrike" dirty="0">
                          <a:solidFill>
                            <a:srgbClr val="000000"/>
                          </a:solidFill>
                          <a:effectLst/>
                          <a:latin typeface="Times New Roman" panose="02020603050405020304" pitchFamily="18" charset="0"/>
                        </a:rPr>
                        <a:t>14 706</a:t>
                      </a:r>
                      <a:endParaRPr lang="en-US" sz="18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454160"/>
                  </a:ext>
                </a:extLst>
              </a:tr>
              <a:tr h="190500">
                <a:tc>
                  <a:txBody>
                    <a:bodyPr/>
                    <a:lstStyle/>
                    <a:p>
                      <a:pPr algn="l" fontAlgn="ctr"/>
                      <a:r>
                        <a:rPr lang="en-GB" sz="1800" b="0" i="0" u="none" strike="noStrike">
                          <a:solidFill>
                            <a:srgbClr val="000000"/>
                          </a:solidFill>
                          <a:effectLst/>
                          <a:latin typeface="Times New Roman" panose="02020603050405020304" pitchFamily="18" charset="0"/>
                        </a:rPr>
                        <a:t>Botswana</a:t>
                      </a:r>
                      <a:endParaRPr lang="en-US" sz="18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800" b="0" i="0" u="none" strike="noStrike" dirty="0">
                          <a:solidFill>
                            <a:srgbClr val="000000"/>
                          </a:solidFill>
                          <a:effectLst/>
                          <a:latin typeface="Times New Roman" panose="02020603050405020304" pitchFamily="18" charset="0"/>
                        </a:rPr>
                        <a:t>20 000</a:t>
                      </a:r>
                      <a:endParaRPr lang="en-US" sz="18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159417"/>
                  </a:ext>
                </a:extLst>
              </a:tr>
              <a:tr h="190500">
                <a:tc>
                  <a:txBody>
                    <a:bodyPr/>
                    <a:lstStyle/>
                    <a:p>
                      <a:pPr algn="l" fontAlgn="ctr"/>
                      <a:r>
                        <a:rPr lang="en-GB" sz="1800" b="0" i="0" u="none" strike="noStrike">
                          <a:solidFill>
                            <a:srgbClr val="000000"/>
                          </a:solidFill>
                          <a:effectLst/>
                          <a:latin typeface="Times New Roman" panose="02020603050405020304" pitchFamily="18" charset="0"/>
                        </a:rPr>
                        <a:t>China</a:t>
                      </a:r>
                      <a:endParaRPr lang="en-US" sz="18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800" b="0" i="0" u="none" strike="noStrike" dirty="0">
                          <a:solidFill>
                            <a:srgbClr val="000000"/>
                          </a:solidFill>
                          <a:effectLst/>
                          <a:latin typeface="Times New Roman" panose="02020603050405020304" pitchFamily="18" charset="0"/>
                        </a:rPr>
                        <a:t>350 000</a:t>
                      </a:r>
                      <a:endParaRPr lang="en-US" sz="18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667239"/>
                  </a:ext>
                </a:extLst>
              </a:tr>
              <a:tr h="190500">
                <a:tc>
                  <a:txBody>
                    <a:bodyPr/>
                    <a:lstStyle/>
                    <a:p>
                      <a:pPr algn="l" fontAlgn="ctr"/>
                      <a:r>
                        <a:rPr lang="en-GB" sz="1800" b="0" i="0" u="none" strike="noStrike">
                          <a:solidFill>
                            <a:srgbClr val="000000"/>
                          </a:solidFill>
                          <a:effectLst/>
                          <a:latin typeface="Times New Roman" panose="02020603050405020304" pitchFamily="18" charset="0"/>
                        </a:rPr>
                        <a:t>Dominican Republic</a:t>
                      </a:r>
                      <a:endParaRPr lang="en-US" sz="18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800" b="0" i="0" u="none" strike="noStrike" dirty="0">
                          <a:solidFill>
                            <a:srgbClr val="000000"/>
                          </a:solidFill>
                          <a:effectLst/>
                          <a:latin typeface="Times New Roman" panose="02020603050405020304" pitchFamily="18" charset="0"/>
                        </a:rPr>
                        <a:t>4 975</a:t>
                      </a:r>
                      <a:endParaRPr lang="en-US" sz="18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284957"/>
                  </a:ext>
                </a:extLst>
              </a:tr>
              <a:tr h="190500">
                <a:tc>
                  <a:txBody>
                    <a:bodyPr/>
                    <a:lstStyle/>
                    <a:p>
                      <a:pPr algn="l" fontAlgn="ctr"/>
                      <a:r>
                        <a:rPr lang="en-GB" sz="1800" b="0" i="0" u="none" strike="noStrike">
                          <a:solidFill>
                            <a:srgbClr val="000000"/>
                          </a:solidFill>
                          <a:effectLst/>
                          <a:latin typeface="Times New Roman" panose="02020603050405020304" pitchFamily="18" charset="0"/>
                        </a:rPr>
                        <a:t>France</a:t>
                      </a:r>
                      <a:endParaRPr lang="en-US" sz="18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800" b="0" i="0" u="none" strike="noStrike" dirty="0">
                          <a:solidFill>
                            <a:srgbClr val="000000"/>
                          </a:solidFill>
                          <a:effectLst/>
                          <a:latin typeface="Times New Roman" panose="02020603050405020304" pitchFamily="18" charset="0"/>
                        </a:rPr>
                        <a:t>227 740</a:t>
                      </a:r>
                      <a:endParaRPr lang="en-US" sz="18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796785"/>
                  </a:ext>
                </a:extLst>
              </a:tr>
              <a:tr h="190500">
                <a:tc>
                  <a:txBody>
                    <a:bodyPr/>
                    <a:lstStyle/>
                    <a:p>
                      <a:pPr algn="l" fontAlgn="ctr"/>
                      <a:r>
                        <a:rPr lang="en-GB" sz="1800" b="0" i="0" u="none" strike="noStrike">
                          <a:solidFill>
                            <a:srgbClr val="000000"/>
                          </a:solidFill>
                          <a:effectLst/>
                          <a:latin typeface="Times New Roman" panose="02020603050405020304" pitchFamily="18" charset="0"/>
                        </a:rPr>
                        <a:t>Japan</a:t>
                      </a:r>
                      <a:endParaRPr lang="en-US" sz="18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800" b="0" i="0" u="none" strike="noStrike" dirty="0">
                          <a:solidFill>
                            <a:srgbClr val="000000"/>
                          </a:solidFill>
                          <a:effectLst/>
                          <a:latin typeface="Times New Roman" panose="02020603050405020304" pitchFamily="18" charset="0"/>
                        </a:rPr>
                        <a:t>31 455</a:t>
                      </a:r>
                      <a:endParaRPr lang="en-US" sz="18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554801"/>
                  </a:ext>
                </a:extLst>
              </a:tr>
              <a:tr h="190500">
                <a:tc>
                  <a:txBody>
                    <a:bodyPr/>
                    <a:lstStyle/>
                    <a:p>
                      <a:pPr algn="l" fontAlgn="ctr"/>
                      <a:r>
                        <a:rPr lang="en-GB" sz="1800" b="0" i="0" u="none" strike="noStrike">
                          <a:solidFill>
                            <a:srgbClr val="000000"/>
                          </a:solidFill>
                          <a:effectLst/>
                          <a:latin typeface="Times New Roman" panose="02020603050405020304" pitchFamily="18" charset="0"/>
                        </a:rPr>
                        <a:t>Korea, Republic of </a:t>
                      </a:r>
                      <a:endParaRPr lang="en-US" sz="18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800" b="0" i="0" u="none" strike="noStrike" dirty="0">
                          <a:solidFill>
                            <a:srgbClr val="000000"/>
                          </a:solidFill>
                          <a:effectLst/>
                          <a:latin typeface="Times New Roman" panose="02020603050405020304" pitchFamily="18" charset="0"/>
                        </a:rPr>
                        <a:t>84 365</a:t>
                      </a:r>
                      <a:endParaRPr lang="en-US" sz="18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852665"/>
                  </a:ext>
                </a:extLst>
              </a:tr>
              <a:tr h="190500">
                <a:tc>
                  <a:txBody>
                    <a:bodyPr/>
                    <a:lstStyle/>
                    <a:p>
                      <a:pPr algn="l" fontAlgn="ctr"/>
                      <a:r>
                        <a:rPr lang="en-GB" sz="1800" b="0" i="0" u="none" strike="noStrike">
                          <a:solidFill>
                            <a:srgbClr val="000000"/>
                          </a:solidFill>
                          <a:effectLst/>
                          <a:latin typeface="Times New Roman" panose="02020603050405020304" pitchFamily="18" charset="0"/>
                        </a:rPr>
                        <a:t>Malawi</a:t>
                      </a:r>
                      <a:endParaRPr lang="en-US" sz="18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800" b="0" i="0" u="none" strike="noStrike" dirty="0">
                          <a:solidFill>
                            <a:srgbClr val="000000"/>
                          </a:solidFill>
                          <a:effectLst/>
                          <a:latin typeface="Times New Roman" panose="02020603050405020304" pitchFamily="18" charset="0"/>
                        </a:rPr>
                        <a:t>10 000</a:t>
                      </a:r>
                      <a:endParaRPr lang="en-US" sz="18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436580"/>
                  </a:ext>
                </a:extLst>
              </a:tr>
              <a:tr h="190500">
                <a:tc>
                  <a:txBody>
                    <a:bodyPr/>
                    <a:lstStyle/>
                    <a:p>
                      <a:pPr algn="l" fontAlgn="ctr"/>
                      <a:r>
                        <a:rPr lang="en-GB" sz="1800" b="0" i="0" u="none" strike="noStrike">
                          <a:solidFill>
                            <a:srgbClr val="000000"/>
                          </a:solidFill>
                          <a:effectLst/>
                          <a:latin typeface="Times New Roman" panose="02020603050405020304" pitchFamily="18" charset="0"/>
                        </a:rPr>
                        <a:t>Myanmar</a:t>
                      </a:r>
                      <a:endParaRPr lang="en-US" sz="18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800" b="0" i="0" u="none" strike="noStrike" dirty="0">
                          <a:solidFill>
                            <a:srgbClr val="000000"/>
                          </a:solidFill>
                          <a:effectLst/>
                          <a:latin typeface="Times New Roman" panose="02020603050405020304" pitchFamily="18" charset="0"/>
                        </a:rPr>
                        <a:t>9 980</a:t>
                      </a:r>
                      <a:endParaRPr lang="en-US" sz="18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907940"/>
                  </a:ext>
                </a:extLst>
              </a:tr>
              <a:tr h="190500">
                <a:tc>
                  <a:txBody>
                    <a:bodyPr/>
                    <a:lstStyle/>
                    <a:p>
                      <a:pPr algn="l" fontAlgn="ctr"/>
                      <a:r>
                        <a:rPr lang="en-GB" sz="1800" b="0" i="0" u="none" strike="noStrike">
                          <a:solidFill>
                            <a:srgbClr val="000000"/>
                          </a:solidFill>
                          <a:effectLst/>
                          <a:latin typeface="Times New Roman" panose="02020603050405020304" pitchFamily="18" charset="0"/>
                        </a:rPr>
                        <a:t>Norway</a:t>
                      </a:r>
                      <a:endParaRPr lang="en-US" sz="18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800" b="0" i="0" u="none" strike="noStrike" dirty="0">
                          <a:solidFill>
                            <a:srgbClr val="000000"/>
                          </a:solidFill>
                          <a:effectLst/>
                          <a:latin typeface="Times New Roman" panose="02020603050405020304" pitchFamily="18" charset="0"/>
                        </a:rPr>
                        <a:t>2 180 130</a:t>
                      </a:r>
                      <a:endParaRPr lang="en-US" sz="18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916907"/>
                  </a:ext>
                </a:extLst>
              </a:tr>
              <a:tr h="190500">
                <a:tc>
                  <a:txBody>
                    <a:bodyPr/>
                    <a:lstStyle/>
                    <a:p>
                      <a:pPr algn="l" fontAlgn="ctr"/>
                      <a:r>
                        <a:rPr lang="en-GB" sz="1800" b="0" i="0" u="none" strike="noStrike">
                          <a:solidFill>
                            <a:srgbClr val="000000"/>
                          </a:solidFill>
                          <a:effectLst/>
                          <a:latin typeface="Times New Roman" panose="02020603050405020304" pitchFamily="18" charset="0"/>
                        </a:rPr>
                        <a:t>Pakistan</a:t>
                      </a:r>
                      <a:endParaRPr lang="en-US" sz="18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800" b="0" i="0" u="none" strike="noStrike" dirty="0">
                          <a:solidFill>
                            <a:srgbClr val="000000"/>
                          </a:solidFill>
                          <a:effectLst/>
                          <a:latin typeface="Times New Roman" panose="02020603050405020304" pitchFamily="18" charset="0"/>
                        </a:rPr>
                        <a:t>5 941</a:t>
                      </a:r>
                      <a:endParaRPr lang="en-US" sz="18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738409"/>
                  </a:ext>
                </a:extLst>
              </a:tr>
              <a:tr h="190500">
                <a:tc>
                  <a:txBody>
                    <a:bodyPr/>
                    <a:lstStyle/>
                    <a:p>
                      <a:pPr algn="l" fontAlgn="ctr"/>
                      <a:r>
                        <a:rPr lang="en-GB" sz="1800" b="0" i="0" u="none" strike="noStrike">
                          <a:solidFill>
                            <a:srgbClr val="000000"/>
                          </a:solidFill>
                          <a:effectLst/>
                          <a:latin typeface="Times New Roman" panose="02020603050405020304" pitchFamily="18" charset="0"/>
                        </a:rPr>
                        <a:t>Senegal </a:t>
                      </a:r>
                      <a:endParaRPr lang="en-US" sz="18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800" b="0" i="0" u="none" strike="noStrike" dirty="0">
                          <a:solidFill>
                            <a:srgbClr val="000000"/>
                          </a:solidFill>
                          <a:effectLst/>
                          <a:latin typeface="Times New Roman" panose="02020603050405020304" pitchFamily="18" charset="0"/>
                        </a:rPr>
                        <a:t>44 868</a:t>
                      </a:r>
                      <a:endParaRPr lang="en-US" sz="18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380710"/>
                  </a:ext>
                </a:extLst>
              </a:tr>
              <a:tr h="190500">
                <a:tc>
                  <a:txBody>
                    <a:bodyPr/>
                    <a:lstStyle/>
                    <a:p>
                      <a:pPr algn="l" fontAlgn="ctr"/>
                      <a:r>
                        <a:rPr lang="en-GB" sz="1800" b="0" i="0" u="none" strike="noStrike">
                          <a:solidFill>
                            <a:srgbClr val="000000"/>
                          </a:solidFill>
                          <a:effectLst/>
                          <a:latin typeface="Times New Roman" panose="02020603050405020304" pitchFamily="18" charset="0"/>
                        </a:rPr>
                        <a:t>South Africa </a:t>
                      </a:r>
                      <a:endParaRPr lang="en-US" sz="18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800" b="0" i="0" u="none" strike="noStrike" dirty="0">
                          <a:solidFill>
                            <a:srgbClr val="000000"/>
                          </a:solidFill>
                          <a:effectLst/>
                          <a:latin typeface="Times New Roman" panose="02020603050405020304" pitchFamily="18" charset="0"/>
                        </a:rPr>
                        <a:t>150 000</a:t>
                      </a:r>
                      <a:endParaRPr lang="en-US" sz="18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095164"/>
                  </a:ext>
                </a:extLst>
              </a:tr>
              <a:tr h="190500">
                <a:tc>
                  <a:txBody>
                    <a:bodyPr/>
                    <a:lstStyle/>
                    <a:p>
                      <a:pPr algn="l" fontAlgn="ctr"/>
                      <a:r>
                        <a:rPr lang="en-GB" sz="1800" b="0" i="0" u="none" strike="noStrike">
                          <a:solidFill>
                            <a:srgbClr val="000000"/>
                          </a:solidFill>
                          <a:effectLst/>
                          <a:latin typeface="Times New Roman" panose="02020603050405020304" pitchFamily="18" charset="0"/>
                        </a:rPr>
                        <a:t>Sri Lanka </a:t>
                      </a:r>
                      <a:endParaRPr lang="en-US" sz="18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800" b="0" i="0" u="none" strike="noStrike" dirty="0">
                          <a:solidFill>
                            <a:srgbClr val="000000"/>
                          </a:solidFill>
                          <a:effectLst/>
                          <a:latin typeface="Times New Roman" panose="02020603050405020304" pitchFamily="18" charset="0"/>
                        </a:rPr>
                        <a:t>25 000</a:t>
                      </a:r>
                      <a:endParaRPr lang="en-US" sz="18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9921915"/>
                  </a:ext>
                </a:extLst>
              </a:tr>
              <a:tr h="298450">
                <a:tc>
                  <a:txBody>
                    <a:bodyPr/>
                    <a:lstStyle/>
                    <a:p>
                      <a:pPr algn="l" fontAlgn="ctr"/>
                      <a:r>
                        <a:rPr lang="en-GB" sz="1800" b="0" i="0" u="none" strike="noStrike">
                          <a:solidFill>
                            <a:srgbClr val="000000"/>
                          </a:solidFill>
                          <a:effectLst/>
                          <a:latin typeface="Times New Roman" panose="02020603050405020304" pitchFamily="18" charset="0"/>
                        </a:rPr>
                        <a:t>United States of America </a:t>
                      </a:r>
                      <a:endParaRPr lang="en-US" sz="18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800" b="0" i="0" u="none" strike="noStrike" dirty="0">
                          <a:solidFill>
                            <a:srgbClr val="000000"/>
                          </a:solidFill>
                          <a:effectLst/>
                          <a:latin typeface="Times New Roman" panose="02020603050405020304" pitchFamily="18" charset="0"/>
                        </a:rPr>
                        <a:t>545 000</a:t>
                      </a:r>
                      <a:endParaRPr lang="en-US" sz="18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537049"/>
                  </a:ext>
                </a:extLst>
              </a:tr>
              <a:tr h="190500">
                <a:tc>
                  <a:txBody>
                    <a:bodyPr/>
                    <a:lstStyle/>
                    <a:p>
                      <a:pPr algn="l" fontAlgn="ctr"/>
                      <a:r>
                        <a:rPr lang="en-GB" sz="1800" b="1" i="0" u="none" strike="noStrike">
                          <a:solidFill>
                            <a:srgbClr val="000000"/>
                          </a:solidFill>
                          <a:effectLst/>
                          <a:latin typeface="Times New Roman" panose="02020603050405020304" pitchFamily="18" charset="0"/>
                        </a:rPr>
                        <a:t>Total</a:t>
                      </a:r>
                      <a:endParaRPr lang="en-US" sz="1800" b="1" i="0" u="none" strike="noStrike">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GB" sz="1800" b="1" i="0" u="none" strike="noStrike" dirty="0">
                          <a:solidFill>
                            <a:srgbClr val="000000"/>
                          </a:solidFill>
                          <a:effectLst/>
                          <a:latin typeface="Times New Roman" panose="02020603050405020304" pitchFamily="18" charset="0"/>
                        </a:rPr>
                        <a:t>3 714 130</a:t>
                      </a:r>
                      <a:endParaRPr lang="en-US" sz="18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084877"/>
                  </a:ext>
                </a:extLst>
              </a:tr>
            </a:tbl>
          </a:graphicData>
        </a:graphic>
      </p:graphicFrame>
      <p:grpSp>
        <p:nvGrpSpPr>
          <p:cNvPr id="9" name="Group 8">
            <a:extLst>
              <a:ext uri="{FF2B5EF4-FFF2-40B4-BE49-F238E27FC236}">
                <a16:creationId xmlns:a16="http://schemas.microsoft.com/office/drawing/2014/main" id="{2547CB9E-FB34-4691-9233-74C86E8BD668}"/>
              </a:ext>
            </a:extLst>
          </p:cNvPr>
          <p:cNvGrpSpPr/>
          <p:nvPr/>
        </p:nvGrpSpPr>
        <p:grpSpPr>
          <a:xfrm>
            <a:off x="187073" y="950766"/>
            <a:ext cx="2765234" cy="2526081"/>
            <a:chOff x="1" y="1128047"/>
            <a:chExt cx="2765234" cy="5104416"/>
          </a:xfrm>
        </p:grpSpPr>
        <p:pic>
          <p:nvPicPr>
            <p:cNvPr id="10" name="Picture 9">
              <a:extLst>
                <a:ext uri="{FF2B5EF4-FFF2-40B4-BE49-F238E27FC236}">
                  <a16:creationId xmlns:a16="http://schemas.microsoft.com/office/drawing/2014/main" id="{A5442757-2251-4387-A5DA-AFD0ED0BC3FB}"/>
                </a:ext>
              </a:extLst>
            </p:cNvPr>
            <p:cNvPicPr>
              <a:picLocks noChangeAspect="1"/>
            </p:cNvPicPr>
            <p:nvPr/>
          </p:nvPicPr>
          <p:blipFill>
            <a:blip r:embed="rId3"/>
            <a:stretch>
              <a:fillRect/>
            </a:stretch>
          </p:blipFill>
          <p:spPr>
            <a:xfrm>
              <a:off x="1" y="1128047"/>
              <a:ext cx="2765234" cy="5104416"/>
            </a:xfrm>
            <a:prstGeom prst="rect">
              <a:avLst/>
            </a:prstGeom>
            <a:noFill/>
          </p:spPr>
        </p:pic>
        <p:sp>
          <p:nvSpPr>
            <p:cNvPr id="11" name="Oval 10">
              <a:extLst>
                <a:ext uri="{FF2B5EF4-FFF2-40B4-BE49-F238E27FC236}">
                  <a16:creationId xmlns:a16="http://schemas.microsoft.com/office/drawing/2014/main" id="{5CFDE076-4649-4F87-B92D-D9DAC51C6880}"/>
                </a:ext>
              </a:extLst>
            </p:cNvPr>
            <p:cNvSpPr/>
            <p:nvPr/>
          </p:nvSpPr>
          <p:spPr>
            <a:xfrm>
              <a:off x="352540" y="1509311"/>
              <a:ext cx="2038120" cy="203812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BBF806E-613E-4276-A766-62CC78E4A6F5}"/>
              </a:ext>
            </a:extLst>
          </p:cNvPr>
          <p:cNvGrpSpPr/>
          <p:nvPr/>
        </p:nvGrpSpPr>
        <p:grpSpPr>
          <a:xfrm>
            <a:off x="8983850" y="964629"/>
            <a:ext cx="2765234" cy="2512218"/>
            <a:chOff x="-3729" y="1134224"/>
            <a:chExt cx="2667892" cy="5168024"/>
          </a:xfrm>
        </p:grpSpPr>
        <p:pic>
          <p:nvPicPr>
            <p:cNvPr id="13" name="Picture 12">
              <a:extLst>
                <a:ext uri="{FF2B5EF4-FFF2-40B4-BE49-F238E27FC236}">
                  <a16:creationId xmlns:a16="http://schemas.microsoft.com/office/drawing/2014/main" id="{129D1EA4-B43C-4601-8637-A63DA9A1287C}"/>
                </a:ext>
              </a:extLst>
            </p:cNvPr>
            <p:cNvPicPr>
              <a:picLocks noChangeAspect="1"/>
            </p:cNvPicPr>
            <p:nvPr/>
          </p:nvPicPr>
          <p:blipFill>
            <a:blip r:embed="rId4"/>
            <a:stretch>
              <a:fillRect/>
            </a:stretch>
          </p:blipFill>
          <p:spPr>
            <a:xfrm>
              <a:off x="-3729" y="1134224"/>
              <a:ext cx="2667892" cy="5168024"/>
            </a:xfrm>
            <a:prstGeom prst="rect">
              <a:avLst/>
            </a:prstGeom>
          </p:spPr>
        </p:pic>
        <p:sp>
          <p:nvSpPr>
            <p:cNvPr id="14" name="Oval 13">
              <a:extLst>
                <a:ext uri="{FF2B5EF4-FFF2-40B4-BE49-F238E27FC236}">
                  <a16:creationId xmlns:a16="http://schemas.microsoft.com/office/drawing/2014/main" id="{9AFA3019-0665-468E-A629-DCBBF8BBBBF0}"/>
                </a:ext>
              </a:extLst>
            </p:cNvPr>
            <p:cNvSpPr/>
            <p:nvPr/>
          </p:nvSpPr>
          <p:spPr>
            <a:xfrm>
              <a:off x="180149" y="1509311"/>
              <a:ext cx="2038120" cy="203812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75AE3AA-6166-4ECE-9A46-3FE0460EAF62}"/>
              </a:ext>
            </a:extLst>
          </p:cNvPr>
          <p:cNvGrpSpPr/>
          <p:nvPr/>
        </p:nvGrpSpPr>
        <p:grpSpPr>
          <a:xfrm>
            <a:off x="255158" y="3745236"/>
            <a:ext cx="2697149" cy="2420614"/>
            <a:chOff x="0" y="1101575"/>
            <a:chExt cx="2697149" cy="5104415"/>
          </a:xfrm>
        </p:grpSpPr>
        <p:pic>
          <p:nvPicPr>
            <p:cNvPr id="16" name="Picture 15">
              <a:extLst>
                <a:ext uri="{FF2B5EF4-FFF2-40B4-BE49-F238E27FC236}">
                  <a16:creationId xmlns:a16="http://schemas.microsoft.com/office/drawing/2014/main" id="{7FCC0E13-77B1-407D-AC34-DCE07FEF782B}"/>
                </a:ext>
              </a:extLst>
            </p:cNvPr>
            <p:cNvPicPr>
              <a:picLocks noChangeAspect="1"/>
            </p:cNvPicPr>
            <p:nvPr/>
          </p:nvPicPr>
          <p:blipFill>
            <a:blip r:embed="rId5"/>
            <a:stretch>
              <a:fillRect/>
            </a:stretch>
          </p:blipFill>
          <p:spPr>
            <a:xfrm>
              <a:off x="0" y="1101575"/>
              <a:ext cx="2697149" cy="5104415"/>
            </a:xfrm>
            <a:prstGeom prst="rect">
              <a:avLst/>
            </a:prstGeom>
          </p:spPr>
        </p:pic>
        <p:sp>
          <p:nvSpPr>
            <p:cNvPr id="17" name="Oval 16">
              <a:extLst>
                <a:ext uri="{FF2B5EF4-FFF2-40B4-BE49-F238E27FC236}">
                  <a16:creationId xmlns:a16="http://schemas.microsoft.com/office/drawing/2014/main" id="{28790DC1-FF86-40EE-9366-377BF53AD769}"/>
                </a:ext>
              </a:extLst>
            </p:cNvPr>
            <p:cNvSpPr/>
            <p:nvPr/>
          </p:nvSpPr>
          <p:spPr>
            <a:xfrm>
              <a:off x="256074" y="1501061"/>
              <a:ext cx="2038120" cy="203812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F7B1BF31-DFD8-4C51-9295-77C6773AA8ED}"/>
              </a:ext>
            </a:extLst>
          </p:cNvPr>
          <p:cNvGrpSpPr/>
          <p:nvPr/>
        </p:nvGrpSpPr>
        <p:grpSpPr>
          <a:xfrm>
            <a:off x="8983850" y="3689946"/>
            <a:ext cx="2765234" cy="2370581"/>
            <a:chOff x="-14287" y="1369361"/>
            <a:chExt cx="2667892" cy="5061919"/>
          </a:xfrm>
        </p:grpSpPr>
        <p:pic>
          <p:nvPicPr>
            <p:cNvPr id="19" name="Picture 18">
              <a:extLst>
                <a:ext uri="{FF2B5EF4-FFF2-40B4-BE49-F238E27FC236}">
                  <a16:creationId xmlns:a16="http://schemas.microsoft.com/office/drawing/2014/main" id="{BA2C97C2-99A7-4A1C-92A6-A489E35A2B2E}"/>
                </a:ext>
              </a:extLst>
            </p:cNvPr>
            <p:cNvPicPr>
              <a:picLocks noChangeAspect="1"/>
            </p:cNvPicPr>
            <p:nvPr/>
          </p:nvPicPr>
          <p:blipFill>
            <a:blip r:embed="rId6"/>
            <a:stretch>
              <a:fillRect/>
            </a:stretch>
          </p:blipFill>
          <p:spPr>
            <a:xfrm>
              <a:off x="-14287" y="1369361"/>
              <a:ext cx="2667892" cy="5061919"/>
            </a:xfrm>
            <a:prstGeom prst="rect">
              <a:avLst/>
            </a:prstGeom>
          </p:spPr>
        </p:pic>
        <p:sp>
          <p:nvSpPr>
            <p:cNvPr id="20" name="Oval 19">
              <a:extLst>
                <a:ext uri="{FF2B5EF4-FFF2-40B4-BE49-F238E27FC236}">
                  <a16:creationId xmlns:a16="http://schemas.microsoft.com/office/drawing/2014/main" id="{D2630CEF-728B-4C8C-9693-48803E7280D2}"/>
                </a:ext>
              </a:extLst>
            </p:cNvPr>
            <p:cNvSpPr/>
            <p:nvPr/>
          </p:nvSpPr>
          <p:spPr>
            <a:xfrm>
              <a:off x="275421" y="1806769"/>
              <a:ext cx="2038120" cy="203812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642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6C9D-4525-4DA1-A980-211FA3EE4558}"/>
              </a:ext>
            </a:extLst>
          </p:cNvPr>
          <p:cNvSpPr>
            <a:spLocks noGrp="1"/>
          </p:cNvSpPr>
          <p:nvPr>
            <p:ph type="title"/>
          </p:nvPr>
        </p:nvSpPr>
        <p:spPr/>
        <p:txBody>
          <a:bodyPr/>
          <a:lstStyle/>
          <a:p>
            <a:r>
              <a:rPr lang="en-US" sz="2800" spc="0" dirty="0">
                <a:latin typeface="+mj-lt"/>
              </a:rPr>
              <a:t>| Foundation Non-e</a:t>
            </a:r>
            <a:r>
              <a:rPr lang="en-US" sz="2900" spc="0" dirty="0">
                <a:latin typeface="+mj-lt"/>
              </a:rPr>
              <a:t>armarked Contributions (30 June 2020 /  30 September 2020)</a:t>
            </a:r>
            <a:endParaRPr lang="en-GB" sz="2900" spc="0" dirty="0">
              <a:latin typeface="+mj-lt"/>
            </a:endParaRPr>
          </a:p>
        </p:txBody>
      </p:sp>
      <p:sp>
        <p:nvSpPr>
          <p:cNvPr id="5" name="Date Placeholder 4">
            <a:extLst>
              <a:ext uri="{FF2B5EF4-FFF2-40B4-BE49-F238E27FC236}">
                <a16:creationId xmlns:a16="http://schemas.microsoft.com/office/drawing/2014/main" id="{A9CF4124-8354-4281-A7C0-81C3B4FAA427}"/>
              </a:ext>
            </a:extLst>
          </p:cNvPr>
          <p:cNvSpPr>
            <a:spLocks noGrp="1"/>
          </p:cNvSpPr>
          <p:nvPr>
            <p:ph type="dt" sz="half" idx="10"/>
          </p:nvPr>
        </p:nvSpPr>
        <p:spPr/>
        <p:txBody>
          <a:bodyPr/>
          <a:lstStyle/>
          <a:p>
            <a:fld id="{E72C507F-900C-4F82-8F57-8B56D0DD9734}" type="datetime1">
              <a:rPr lang="en-GB" smtClean="0"/>
              <a:t>21/10/2020</a:t>
            </a:fld>
            <a:endParaRPr lang="en-US" dirty="0"/>
          </a:p>
        </p:txBody>
      </p:sp>
      <p:sp>
        <p:nvSpPr>
          <p:cNvPr id="6" name="Footer Placeholder 5">
            <a:extLst>
              <a:ext uri="{FF2B5EF4-FFF2-40B4-BE49-F238E27FC236}">
                <a16:creationId xmlns:a16="http://schemas.microsoft.com/office/drawing/2014/main" id="{FBDA5F92-2EDC-47E9-A9C3-89F3BFE57DBF}"/>
              </a:ext>
            </a:extLst>
          </p:cNvPr>
          <p:cNvSpPr>
            <a:spLocks noGrp="1"/>
          </p:cNvSpPr>
          <p:nvPr>
            <p:ph type="ftr" sz="quarter" idx="3"/>
          </p:nvPr>
        </p:nvSpPr>
        <p:spPr/>
        <p:txBody>
          <a:bodyPr/>
          <a:lstStyle/>
          <a:p>
            <a:r>
              <a:rPr lang="en-US"/>
              <a:t>EXECUTIVE BOARD 2020, SESSION 2</a:t>
            </a:r>
            <a:endParaRPr lang="en-US" dirty="0"/>
          </a:p>
        </p:txBody>
      </p:sp>
      <p:sp>
        <p:nvSpPr>
          <p:cNvPr id="7" name="Slide Number Placeholder 6">
            <a:extLst>
              <a:ext uri="{FF2B5EF4-FFF2-40B4-BE49-F238E27FC236}">
                <a16:creationId xmlns:a16="http://schemas.microsoft.com/office/drawing/2014/main" id="{FBC35CDB-50CF-4E77-815C-A92C5BA4E8B5}"/>
              </a:ext>
            </a:extLst>
          </p:cNvPr>
          <p:cNvSpPr>
            <a:spLocks noGrp="1"/>
          </p:cNvSpPr>
          <p:nvPr>
            <p:ph type="sldNum" sz="quarter" idx="4"/>
          </p:nvPr>
        </p:nvSpPr>
        <p:spPr/>
        <p:txBody>
          <a:bodyPr/>
          <a:lstStyle/>
          <a:p>
            <a:fld id="{2CFC8E84-CF7F-2F4F-881B-8D7473850D40}" type="slidenum">
              <a:rPr lang="en-US" smtClean="0"/>
              <a:pPr/>
              <a:t>10</a:t>
            </a:fld>
            <a:r>
              <a:rPr lang="en-US"/>
              <a:t>   |</a:t>
            </a:r>
            <a:endParaRPr lang="en-US" dirty="0"/>
          </a:p>
        </p:txBody>
      </p:sp>
      <p:pic>
        <p:nvPicPr>
          <p:cNvPr id="4" name="Picture 3">
            <a:extLst>
              <a:ext uri="{FF2B5EF4-FFF2-40B4-BE49-F238E27FC236}">
                <a16:creationId xmlns:a16="http://schemas.microsoft.com/office/drawing/2014/main" id="{4600A30F-7928-4FEF-8203-DD2945D31601}"/>
              </a:ext>
            </a:extLst>
          </p:cNvPr>
          <p:cNvPicPr>
            <a:picLocks noChangeAspect="1"/>
          </p:cNvPicPr>
          <p:nvPr/>
        </p:nvPicPr>
        <p:blipFill>
          <a:blip r:embed="rId3"/>
          <a:stretch>
            <a:fillRect/>
          </a:stretch>
        </p:blipFill>
        <p:spPr>
          <a:xfrm>
            <a:off x="331853" y="1073888"/>
            <a:ext cx="5797894" cy="4603898"/>
          </a:xfrm>
          <a:prstGeom prst="rect">
            <a:avLst/>
          </a:prstGeom>
        </p:spPr>
      </p:pic>
      <p:pic>
        <p:nvPicPr>
          <p:cNvPr id="10" name="Picture 9">
            <a:extLst>
              <a:ext uri="{FF2B5EF4-FFF2-40B4-BE49-F238E27FC236}">
                <a16:creationId xmlns:a16="http://schemas.microsoft.com/office/drawing/2014/main" id="{7603A029-A2DF-476D-9950-97AE24BF2658}"/>
              </a:ext>
            </a:extLst>
          </p:cNvPr>
          <p:cNvPicPr>
            <a:picLocks noChangeAspect="1"/>
          </p:cNvPicPr>
          <p:nvPr/>
        </p:nvPicPr>
        <p:blipFill>
          <a:blip r:embed="rId4"/>
          <a:stretch>
            <a:fillRect/>
          </a:stretch>
        </p:blipFill>
        <p:spPr>
          <a:xfrm>
            <a:off x="6253148" y="1073888"/>
            <a:ext cx="5495936" cy="4497572"/>
          </a:xfrm>
          <a:prstGeom prst="rect">
            <a:avLst/>
          </a:prstGeom>
        </p:spPr>
      </p:pic>
    </p:spTree>
    <p:extLst>
      <p:ext uri="{BB962C8B-B14F-4D97-AF65-F5344CB8AC3E}">
        <p14:creationId xmlns:p14="http://schemas.microsoft.com/office/powerpoint/2010/main" val="203103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k object 16">
            <a:extLst>
              <a:ext uri="{FF2B5EF4-FFF2-40B4-BE49-F238E27FC236}">
                <a16:creationId xmlns:a16="http://schemas.microsoft.com/office/drawing/2014/main" id="{B9250163-B7D4-43E4-A282-560CB419601D}"/>
              </a:ext>
            </a:extLst>
          </p:cNvPr>
          <p:cNvSpPr/>
          <p:nvPr/>
        </p:nvSpPr>
        <p:spPr>
          <a:xfrm>
            <a:off x="0" y="876300"/>
            <a:ext cx="12192000" cy="3225182"/>
          </a:xfrm>
          <a:custGeom>
            <a:avLst/>
            <a:gdLst/>
            <a:ahLst/>
            <a:cxnLst/>
            <a:rect l="l" t="t" r="r" b="b"/>
            <a:pathLst>
              <a:path w="12185650" h="6858000">
                <a:moveTo>
                  <a:pt x="12185345" y="0"/>
                </a:moveTo>
                <a:lnTo>
                  <a:pt x="0" y="0"/>
                </a:lnTo>
                <a:lnTo>
                  <a:pt x="0" y="6858000"/>
                </a:lnTo>
                <a:lnTo>
                  <a:pt x="12185345" y="6858000"/>
                </a:lnTo>
                <a:lnTo>
                  <a:pt x="12185345" y="0"/>
                </a:lnTo>
                <a:close/>
              </a:path>
            </a:pathLst>
          </a:custGeom>
          <a:solidFill>
            <a:srgbClr val="1482AC"/>
          </a:solidFill>
        </p:spPr>
        <p:txBody>
          <a:bodyPr wrap="square" lIns="0" tIns="0" rIns="0" bIns="0" rtlCol="0"/>
          <a:lstStyle/>
          <a:p>
            <a:endParaRPr/>
          </a:p>
        </p:txBody>
      </p:sp>
      <p:sp>
        <p:nvSpPr>
          <p:cNvPr id="12" name="TextBox 11">
            <a:extLst>
              <a:ext uri="{FF2B5EF4-FFF2-40B4-BE49-F238E27FC236}">
                <a16:creationId xmlns:a16="http://schemas.microsoft.com/office/drawing/2014/main" id="{50A5A1B3-D397-F942-86A3-CA9D369B7A8B}"/>
              </a:ext>
            </a:extLst>
          </p:cNvPr>
          <p:cNvSpPr txBox="1"/>
          <p:nvPr/>
        </p:nvSpPr>
        <p:spPr>
          <a:xfrm>
            <a:off x="433100" y="876300"/>
            <a:ext cx="11315987" cy="2939266"/>
          </a:xfrm>
          <a:prstGeom prst="rect">
            <a:avLst/>
          </a:prstGeom>
          <a:noFill/>
        </p:spPr>
        <p:txBody>
          <a:bodyPr wrap="square" rtlCol="0">
            <a:spAutoFit/>
          </a:bodyPr>
          <a:lstStyle/>
          <a:p>
            <a:pPr marL="0" marR="0" lvl="2">
              <a:lnSpc>
                <a:spcPct val="100000"/>
              </a:lnSpc>
              <a:spcBef>
                <a:spcPts val="0"/>
              </a:spcBef>
              <a:spcAft>
                <a:spcPts val="600"/>
              </a:spcAft>
              <a:buSzPct val="100000"/>
            </a:pPr>
            <a:r>
              <a:rPr lang="en-US" sz="7200" dirty="0">
                <a:solidFill>
                  <a:schemeClr val="bg1"/>
                </a:solidFill>
                <a:latin typeface="Tw Cen MT Condensed" panose="020B0606020104020203" pitchFamily="34" charset="0"/>
                <a:cs typeface="Calibri" panose="020F0502020204030204" pitchFamily="34" charset="0"/>
              </a:rPr>
              <a:t>UN-Habitat 2019 Financial Statement and Board of Audit Report  </a:t>
            </a:r>
          </a:p>
          <a:p>
            <a:r>
              <a:rPr lang="en-US" sz="3600" dirty="0">
                <a:solidFill>
                  <a:schemeClr val="bg1"/>
                </a:solidFill>
                <a:latin typeface="Tw Cen MT Condensed" panose="020B0606020104020203" pitchFamily="34" charset="0"/>
                <a:cs typeface="Calibri" panose="020F0502020204030204" pitchFamily="34" charset="0"/>
              </a:rPr>
              <a:t>October 2020</a:t>
            </a:r>
            <a:endParaRPr lang="en-US" sz="3600" i="1" dirty="0">
              <a:solidFill>
                <a:schemeClr val="bg1"/>
              </a:solidFill>
            </a:endParaRPr>
          </a:p>
        </p:txBody>
      </p:sp>
      <p:pic>
        <p:nvPicPr>
          <p:cNvPr id="2" name="Graphic 1">
            <a:extLst>
              <a:ext uri="{FF2B5EF4-FFF2-40B4-BE49-F238E27FC236}">
                <a16:creationId xmlns:a16="http://schemas.microsoft.com/office/drawing/2014/main" id="{6A57FC3C-963C-4820-BCA8-CA14A83C2F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6750" y="6224537"/>
            <a:ext cx="3462337" cy="413534"/>
          </a:xfrm>
          <a:prstGeom prst="rect">
            <a:avLst/>
          </a:prstGeom>
        </p:spPr>
      </p:pic>
      <p:sp>
        <p:nvSpPr>
          <p:cNvPr id="4" name="Date Placeholder 3">
            <a:extLst>
              <a:ext uri="{FF2B5EF4-FFF2-40B4-BE49-F238E27FC236}">
                <a16:creationId xmlns:a16="http://schemas.microsoft.com/office/drawing/2014/main" id="{6E030A31-4F6E-4D0C-AB1A-B2032DF56F0E}"/>
              </a:ext>
            </a:extLst>
          </p:cNvPr>
          <p:cNvSpPr>
            <a:spLocks noGrp="1"/>
          </p:cNvSpPr>
          <p:nvPr>
            <p:ph type="dt" sz="half" idx="10"/>
          </p:nvPr>
        </p:nvSpPr>
        <p:spPr/>
        <p:txBody>
          <a:bodyPr/>
          <a:lstStyle/>
          <a:p>
            <a:fld id="{E0FCC6DD-04AF-4850-85AA-8F99D8E01E2F}" type="datetime1">
              <a:rPr lang="en-GB" smtClean="0"/>
              <a:t>21/10/2020</a:t>
            </a:fld>
            <a:endParaRPr lang="en-US" dirty="0"/>
          </a:p>
        </p:txBody>
      </p:sp>
      <p:sp>
        <p:nvSpPr>
          <p:cNvPr id="5" name="Footer Placeholder 4">
            <a:extLst>
              <a:ext uri="{FF2B5EF4-FFF2-40B4-BE49-F238E27FC236}">
                <a16:creationId xmlns:a16="http://schemas.microsoft.com/office/drawing/2014/main" id="{55A7ACA6-19BB-4708-9C12-6695E2C570DA}"/>
              </a:ext>
            </a:extLst>
          </p:cNvPr>
          <p:cNvSpPr>
            <a:spLocks noGrp="1"/>
          </p:cNvSpPr>
          <p:nvPr>
            <p:ph type="ftr" sz="quarter" idx="3"/>
          </p:nvPr>
        </p:nvSpPr>
        <p:spPr/>
        <p:txBody>
          <a:bodyPr/>
          <a:lstStyle/>
          <a:p>
            <a:r>
              <a:rPr lang="en-US"/>
              <a:t>EXECUTIVE BOARD 2020, SESSION 2</a:t>
            </a:r>
            <a:endParaRPr lang="en-US" dirty="0"/>
          </a:p>
        </p:txBody>
      </p:sp>
      <p:sp>
        <p:nvSpPr>
          <p:cNvPr id="6" name="Slide Number Placeholder 5">
            <a:extLst>
              <a:ext uri="{FF2B5EF4-FFF2-40B4-BE49-F238E27FC236}">
                <a16:creationId xmlns:a16="http://schemas.microsoft.com/office/drawing/2014/main" id="{C83F07F2-DE0A-43AA-B440-C8160F4D11BD}"/>
              </a:ext>
            </a:extLst>
          </p:cNvPr>
          <p:cNvSpPr>
            <a:spLocks noGrp="1"/>
          </p:cNvSpPr>
          <p:nvPr>
            <p:ph type="sldNum" sz="quarter" idx="4"/>
          </p:nvPr>
        </p:nvSpPr>
        <p:spPr/>
        <p:txBody>
          <a:bodyPr/>
          <a:lstStyle/>
          <a:p>
            <a:fld id="{2CFC8E84-CF7F-2F4F-881B-8D7473850D40}" type="slidenum">
              <a:rPr lang="en-US" smtClean="0"/>
              <a:pPr/>
              <a:t>11</a:t>
            </a:fld>
            <a:r>
              <a:rPr lang="en-US"/>
              <a:t>   |</a:t>
            </a:r>
            <a:endParaRPr lang="en-US" dirty="0"/>
          </a:p>
        </p:txBody>
      </p:sp>
    </p:spTree>
    <p:extLst>
      <p:ext uri="{BB962C8B-B14F-4D97-AF65-F5344CB8AC3E}">
        <p14:creationId xmlns:p14="http://schemas.microsoft.com/office/powerpoint/2010/main" val="425417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DEA2-2D70-A743-9B12-DD1674BE59FB}"/>
              </a:ext>
            </a:extLst>
          </p:cNvPr>
          <p:cNvSpPr>
            <a:spLocks noGrp="1"/>
          </p:cNvSpPr>
          <p:nvPr>
            <p:ph type="title"/>
          </p:nvPr>
        </p:nvSpPr>
        <p:spPr>
          <a:xfrm>
            <a:off x="442911" y="260349"/>
            <a:ext cx="11587164" cy="539751"/>
          </a:xfrm>
        </p:spPr>
        <p:txBody>
          <a:bodyPr>
            <a:normAutofit/>
          </a:bodyPr>
          <a:lstStyle/>
          <a:p>
            <a:r>
              <a:rPr lang="en-US" sz="3200" spc="0" dirty="0">
                <a:latin typeface="+mj-lt"/>
              </a:rPr>
              <a:t>|UN-Habitat 2019 Financial Statements and Report of the Board of Auditors</a:t>
            </a:r>
            <a:endParaRPr lang="en-KE" sz="3200" b="0" spc="0" dirty="0">
              <a:solidFill>
                <a:srgbClr val="3FB2E3"/>
              </a:solidFill>
              <a:latin typeface="+mj-lt"/>
            </a:endParaRPr>
          </a:p>
        </p:txBody>
      </p:sp>
      <p:sp>
        <p:nvSpPr>
          <p:cNvPr id="5" name="Date Placeholder 4">
            <a:extLst>
              <a:ext uri="{FF2B5EF4-FFF2-40B4-BE49-F238E27FC236}">
                <a16:creationId xmlns:a16="http://schemas.microsoft.com/office/drawing/2014/main" id="{DBF0B6C3-01D9-D24D-8970-66612455FB9D}"/>
              </a:ext>
            </a:extLst>
          </p:cNvPr>
          <p:cNvSpPr>
            <a:spLocks noGrp="1"/>
          </p:cNvSpPr>
          <p:nvPr>
            <p:ph type="dt" sz="half" idx="10"/>
          </p:nvPr>
        </p:nvSpPr>
        <p:spPr>
          <a:xfrm>
            <a:off x="1083182" y="6431280"/>
            <a:ext cx="1660018" cy="166370"/>
          </a:xfrm>
        </p:spPr>
        <p:txBody>
          <a:bodyPr/>
          <a:lstStyle/>
          <a:p>
            <a:fld id="{2CFA6E44-C2B7-48A5-A878-AFD14700DE30}" type="datetime1">
              <a:rPr lang="en-GB" smtClean="0">
                <a:latin typeface="+mj-lt"/>
              </a:rPr>
              <a:t>21/10/2020</a:t>
            </a:fld>
            <a:endParaRPr lang="en-US" dirty="0">
              <a:latin typeface="+mj-lt"/>
            </a:endParaRPr>
          </a:p>
        </p:txBody>
      </p:sp>
      <p:sp>
        <p:nvSpPr>
          <p:cNvPr id="6" name="Footer Placeholder 5">
            <a:extLst>
              <a:ext uri="{FF2B5EF4-FFF2-40B4-BE49-F238E27FC236}">
                <a16:creationId xmlns:a16="http://schemas.microsoft.com/office/drawing/2014/main" id="{DD94A52D-7ABB-5C43-A403-4D94800C455A}"/>
              </a:ext>
            </a:extLst>
          </p:cNvPr>
          <p:cNvSpPr>
            <a:spLocks noGrp="1"/>
          </p:cNvSpPr>
          <p:nvPr>
            <p:ph type="ftr" sz="quarter" idx="3"/>
          </p:nvPr>
        </p:nvSpPr>
        <p:spPr>
          <a:xfrm>
            <a:off x="2849758" y="6431280"/>
            <a:ext cx="4259395" cy="166370"/>
          </a:xfrm>
        </p:spPr>
        <p:txBody>
          <a:bodyPr/>
          <a:lstStyle/>
          <a:p>
            <a:r>
              <a:rPr lang="en-US" dirty="0">
                <a:latin typeface="+mj-lt"/>
              </a:rPr>
              <a:t>EXECUTIVE BOARD 2020, SESSION 2</a:t>
            </a:r>
          </a:p>
        </p:txBody>
      </p:sp>
      <p:sp>
        <p:nvSpPr>
          <p:cNvPr id="7" name="Slide Number Placeholder 6">
            <a:extLst>
              <a:ext uri="{FF2B5EF4-FFF2-40B4-BE49-F238E27FC236}">
                <a16:creationId xmlns:a16="http://schemas.microsoft.com/office/drawing/2014/main" id="{1B11DCE7-6582-794E-9E24-D1939009ED1D}"/>
              </a:ext>
            </a:extLst>
          </p:cNvPr>
          <p:cNvSpPr>
            <a:spLocks noGrp="1"/>
          </p:cNvSpPr>
          <p:nvPr>
            <p:ph type="sldNum" sz="quarter" idx="4"/>
          </p:nvPr>
        </p:nvSpPr>
        <p:spPr/>
        <p:txBody>
          <a:bodyPr/>
          <a:lstStyle/>
          <a:p>
            <a:fld id="{2CFC8E84-CF7F-2F4F-881B-8D7473850D40}" type="slidenum">
              <a:rPr lang="en-US" smtClean="0"/>
              <a:pPr/>
              <a:t>12</a:t>
            </a:fld>
            <a:r>
              <a:rPr lang="en-US"/>
              <a:t>   |</a:t>
            </a:r>
            <a:endParaRPr lang="en-US" dirty="0"/>
          </a:p>
        </p:txBody>
      </p:sp>
      <p:sp>
        <p:nvSpPr>
          <p:cNvPr id="9" name="Content Placeholder 2">
            <a:extLst>
              <a:ext uri="{FF2B5EF4-FFF2-40B4-BE49-F238E27FC236}">
                <a16:creationId xmlns:a16="http://schemas.microsoft.com/office/drawing/2014/main" id="{0CF106E8-065D-4B0C-97FE-01CD06A3AA72}"/>
              </a:ext>
            </a:extLst>
          </p:cNvPr>
          <p:cNvSpPr txBox="1">
            <a:spLocks/>
          </p:cNvSpPr>
          <p:nvPr/>
        </p:nvSpPr>
        <p:spPr>
          <a:xfrm>
            <a:off x="1405476" y="3359888"/>
            <a:ext cx="10154787" cy="3157870"/>
          </a:xfrm>
          <a:prstGeom prst="snip2DiagRect">
            <a:avLst/>
          </a:prstGeom>
          <a:solidFill>
            <a:srgbClr val="14B9E7">
              <a:alpha val="23000"/>
            </a:srgbClr>
          </a:solidFill>
        </p:spPr>
        <p:txBody>
          <a:bodyPr vert="horz" lIns="0" tIns="72000" rIns="0" bIns="0" rtlCol="0" anchor="t">
            <a:noAutofit/>
          </a:bodyPr>
          <a:lstStyle>
            <a:lvl1pPr marL="91440" indent="-91440" algn="l" defTabSz="914400" rtl="0" eaLnBrk="1" latinLnBrk="0" hangingPunct="1">
              <a:lnSpc>
                <a:spcPct val="90000"/>
              </a:lnSpc>
              <a:spcBef>
                <a:spcPts val="1200"/>
              </a:spcBef>
              <a:spcAft>
                <a:spcPts val="200"/>
              </a:spcAft>
              <a:buClr>
                <a:schemeClr val="tx1"/>
              </a:buClr>
              <a:buSzPct val="100000"/>
              <a:buFont typeface="Tw Cen MT" panose="020B0602020104020603" pitchFamily="34" charset="0"/>
              <a:buChar char=" "/>
              <a:defRPr lang="en-US" sz="2400" kern="1200" smtClean="0">
                <a:solidFill>
                  <a:schemeClr val="tx1"/>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tx1"/>
              </a:buClr>
              <a:buFont typeface="Wingdings 3" pitchFamily="18" charset="2"/>
              <a:buChar char=""/>
              <a:defRPr sz="2200" kern="1200">
                <a:solidFill>
                  <a:schemeClr val="tx1"/>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tx1"/>
              </a:buClr>
              <a:buFont typeface="Wingdings 3" pitchFamily="18" charset="2"/>
              <a:buChar char=""/>
              <a:defRPr sz="2000" kern="1200">
                <a:solidFill>
                  <a:schemeClr val="tx1"/>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tx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tx1"/>
              </a:buClr>
              <a:buFont typeface="Wingdings 3" pitchFamily="18" charset="2"/>
              <a:buChar char=""/>
              <a:defRPr sz="16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82880" marR="800100" lvl="2" indent="0">
              <a:lnSpc>
                <a:spcPct val="100000"/>
              </a:lnSpc>
              <a:spcBef>
                <a:spcPts val="0"/>
              </a:spcBef>
              <a:spcAft>
                <a:spcPts val="600"/>
              </a:spcAft>
              <a:buSzPct val="100000"/>
              <a:buNone/>
              <a:tabLst>
                <a:tab pos="648970" algn="r"/>
                <a:tab pos="804545" algn="l"/>
                <a:tab pos="1106170" algn="l"/>
                <a:tab pos="1408430" algn="l"/>
                <a:tab pos="1710055" algn="l"/>
                <a:tab pos="2020570" algn="l"/>
                <a:tab pos="2322830" algn="l"/>
                <a:tab pos="2624455" algn="l"/>
                <a:tab pos="2934970" algn="l"/>
                <a:tab pos="3237230" algn="l"/>
                <a:tab pos="3538855" algn="l"/>
                <a:tab pos="3840480" algn="l"/>
              </a:tabLst>
            </a:pPr>
            <a:r>
              <a:rPr lang="en-GB" sz="1800" b="1" dirty="0">
                <a:latin typeface="Times New Roman" panose="02020603050405020304" pitchFamily="18" charset="0"/>
                <a:cs typeface="Times New Roman" panose="02020603050405020304" pitchFamily="18" charset="0"/>
              </a:rPr>
              <a:t>Report of the Board of Auditors on the financial statements: audit opinion; </a:t>
            </a:r>
          </a:p>
          <a:p>
            <a:pPr marL="182880" marR="800100" lvl="2" indent="0">
              <a:lnSpc>
                <a:spcPct val="100000"/>
              </a:lnSpc>
              <a:spcBef>
                <a:spcPts val="0"/>
              </a:spcBef>
              <a:spcAft>
                <a:spcPts val="600"/>
              </a:spcAft>
              <a:buSzPct val="100000"/>
              <a:buNone/>
              <a:tabLst>
                <a:tab pos="648970" algn="r"/>
                <a:tab pos="804545" algn="l"/>
                <a:tab pos="1106170" algn="l"/>
                <a:tab pos="1408430" algn="l"/>
                <a:tab pos="1710055" algn="l"/>
                <a:tab pos="2020570" algn="l"/>
                <a:tab pos="2322830" algn="l"/>
                <a:tab pos="2624455" algn="l"/>
                <a:tab pos="2934970" algn="l"/>
                <a:tab pos="3237230" algn="l"/>
                <a:tab pos="3538855" algn="l"/>
                <a:tab pos="3840480" algn="l"/>
              </a:tabLst>
            </a:pPr>
            <a:r>
              <a:rPr lang="en-GB" sz="1800" dirty="0">
                <a:latin typeface="Times New Roman" panose="02020603050405020304" pitchFamily="18" charset="0"/>
                <a:cs typeface="Times New Roman" panose="02020603050405020304" pitchFamily="18" charset="0"/>
              </a:rPr>
              <a:t>In our opinion, the accompanying financial statements present fairly, in all material respects, the financial position of UN-Habitat as at 31 December 2019 and its financial performance and cash flows for the year then ended in accordance with the International Public Sector Accounting Standards (IPSAS).</a:t>
            </a:r>
            <a:br>
              <a:rPr lang="en-GB" sz="1800" dirty="0">
                <a:latin typeface="Times New Roman" panose="02020603050405020304" pitchFamily="18" charset="0"/>
                <a:cs typeface="Times New Roman" panose="02020603050405020304" pitchFamily="18" charset="0"/>
              </a:rPr>
            </a:br>
            <a:br>
              <a:rPr lang="en-GB" sz="1800" dirty="0">
                <a:latin typeface="Times New Roman" panose="02020603050405020304" pitchFamily="18" charset="0"/>
                <a:cs typeface="Times New Roman" panose="02020603050405020304" pitchFamily="18" charset="0"/>
              </a:rPr>
            </a:br>
            <a:r>
              <a:rPr lang="en-GB" sz="1800" b="1" kern="700" spc="20" dirty="0">
                <a:effectLst/>
                <a:latin typeface="Times New Roman" panose="02020603050405020304" pitchFamily="18" charset="0"/>
                <a:ea typeface="Calibri" panose="020F0502020204030204" pitchFamily="34" charset="0"/>
              </a:rPr>
              <a:t>Overall conclusion</a:t>
            </a:r>
          </a:p>
          <a:p>
            <a:pPr marL="182880" marR="800100" lvl="2" indent="0">
              <a:lnSpc>
                <a:spcPct val="100000"/>
              </a:lnSpc>
              <a:spcBef>
                <a:spcPts val="0"/>
              </a:spcBef>
              <a:spcAft>
                <a:spcPts val="600"/>
              </a:spcAft>
              <a:buSzPct val="100000"/>
              <a:buNone/>
              <a:tabLst>
                <a:tab pos="648970" algn="r"/>
                <a:tab pos="804545" algn="l"/>
                <a:tab pos="1106170" algn="l"/>
                <a:tab pos="1408430" algn="l"/>
                <a:tab pos="1710055" algn="l"/>
                <a:tab pos="2020570" algn="l"/>
                <a:tab pos="2322830" algn="l"/>
                <a:tab pos="2624455" algn="l"/>
                <a:tab pos="2934970" algn="l"/>
                <a:tab pos="3237230" algn="l"/>
                <a:tab pos="3538855" algn="l"/>
                <a:tab pos="3840480" algn="l"/>
              </a:tabLst>
            </a:pPr>
            <a:r>
              <a:rPr lang="en-GB" sz="1800" kern="700" spc="20" dirty="0">
                <a:effectLst/>
                <a:latin typeface="Times New Roman" panose="02020603050405020304" pitchFamily="18" charset="0"/>
                <a:ea typeface="Calibri" panose="020F0502020204030204" pitchFamily="34" charset="0"/>
              </a:rPr>
              <a:t>The Board did not identify material deficiencies in accounts and records that might affect the fair presentation of the financial statements of UN-Habitat</a:t>
            </a:r>
          </a:p>
          <a:p>
            <a:pPr marL="182880" marR="800100" lvl="2" indent="0">
              <a:lnSpc>
                <a:spcPct val="100000"/>
              </a:lnSpc>
              <a:spcBef>
                <a:spcPts val="0"/>
              </a:spcBef>
              <a:spcAft>
                <a:spcPts val="600"/>
              </a:spcAft>
              <a:buSzPct val="100000"/>
              <a:buNone/>
              <a:tabLst>
                <a:tab pos="648970" algn="r"/>
                <a:tab pos="804545" algn="l"/>
                <a:tab pos="1106170" algn="l"/>
                <a:tab pos="1408430" algn="l"/>
                <a:tab pos="1710055" algn="l"/>
                <a:tab pos="2020570" algn="l"/>
                <a:tab pos="2322830" algn="l"/>
                <a:tab pos="2624455" algn="l"/>
                <a:tab pos="2934970" algn="l"/>
                <a:tab pos="3237230" algn="l"/>
                <a:tab pos="3538855" algn="l"/>
                <a:tab pos="3840480" algn="l"/>
              </a:tabLst>
            </a:pPr>
            <a:endParaRPr lang="en-US" sz="1800" dirty="0">
              <a:latin typeface="Times New Roman" panose="02020603050405020304" pitchFamily="18" charset="0"/>
              <a:cs typeface="Times New Roman" panose="02020603050405020304" pitchFamily="18" charset="0"/>
            </a:endParaRPr>
          </a:p>
          <a:p>
            <a:pPr marL="0" marR="800100" indent="0">
              <a:lnSpc>
                <a:spcPts val="1500"/>
              </a:lnSpc>
              <a:spcBef>
                <a:spcPts val="0"/>
              </a:spcBef>
              <a:spcAft>
                <a:spcPts val="0"/>
              </a:spcAft>
              <a:buNone/>
              <a:tabLst>
                <a:tab pos="648970" algn="r"/>
                <a:tab pos="804545" algn="l"/>
                <a:tab pos="1106170" algn="l"/>
                <a:tab pos="1408430" algn="l"/>
                <a:tab pos="1710055" algn="l"/>
                <a:tab pos="2020570" algn="l"/>
                <a:tab pos="2322830" algn="l"/>
                <a:tab pos="2624455" algn="l"/>
                <a:tab pos="2934970" algn="l"/>
                <a:tab pos="3237230" algn="l"/>
                <a:tab pos="3538855" algn="l"/>
                <a:tab pos="3840480" algn="l"/>
              </a:tabLst>
            </a:pPr>
            <a:endParaRPr lang="en-US" sz="1800" b="1" kern="700" spc="-10" dirty="0">
              <a:effectLst/>
              <a:latin typeface="Times New Roman" panose="02020603050405020304" pitchFamily="18" charset="0"/>
              <a:ea typeface="Calibri" panose="020F0502020204030204" pitchFamily="34" charset="0"/>
            </a:endParaRPr>
          </a:p>
          <a:p>
            <a:pPr marL="0">
              <a:spcBef>
                <a:spcPts val="0"/>
              </a:spcBef>
            </a:pPr>
            <a:endParaRPr lang="en-US" sz="1800" dirty="0">
              <a:effectLst/>
              <a:latin typeface="Calibri" panose="020F0502020204030204" pitchFamily="34" charset="0"/>
              <a:ea typeface="Calibri" panose="020F0502020204030204" pitchFamily="34" charset="0"/>
            </a:endParaRPr>
          </a:p>
        </p:txBody>
      </p:sp>
      <p:pic>
        <p:nvPicPr>
          <p:cNvPr id="11" name="Picture 2" descr="C:\Users\Lusaba\Desktop\analysis-1.png">
            <a:extLst>
              <a:ext uri="{FF2B5EF4-FFF2-40B4-BE49-F238E27FC236}">
                <a16:creationId xmlns:a16="http://schemas.microsoft.com/office/drawing/2014/main" id="{93F5F7A2-E56A-4DD8-AF26-BCB4684CC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49" y="1952811"/>
            <a:ext cx="587031" cy="587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617586E-1647-4DF4-8FEB-16FB119434DB}"/>
              </a:ext>
            </a:extLst>
          </p:cNvPr>
          <p:cNvPicPr>
            <a:picLocks noChangeAspect="1"/>
          </p:cNvPicPr>
          <p:nvPr/>
        </p:nvPicPr>
        <p:blipFill>
          <a:blip r:embed="rId4">
            <a:duotone>
              <a:schemeClr val="accent1">
                <a:shade val="45000"/>
                <a:satMod val="135000"/>
              </a:schemeClr>
              <a:prstClr val="white"/>
            </a:duotone>
          </a:blip>
          <a:stretch>
            <a:fillRect/>
          </a:stretch>
        </p:blipFill>
        <p:spPr>
          <a:xfrm>
            <a:off x="378849" y="4285770"/>
            <a:ext cx="707821" cy="707821"/>
          </a:xfrm>
          <a:prstGeom prst="rect">
            <a:avLst/>
          </a:prstGeom>
        </p:spPr>
      </p:pic>
      <p:sp>
        <p:nvSpPr>
          <p:cNvPr id="13" name="Content Placeholder 2">
            <a:extLst>
              <a:ext uri="{FF2B5EF4-FFF2-40B4-BE49-F238E27FC236}">
                <a16:creationId xmlns:a16="http://schemas.microsoft.com/office/drawing/2014/main" id="{ACEFA8BB-A71C-4915-9B41-54E4A02CF30E}"/>
              </a:ext>
            </a:extLst>
          </p:cNvPr>
          <p:cNvSpPr txBox="1">
            <a:spLocks/>
          </p:cNvSpPr>
          <p:nvPr/>
        </p:nvSpPr>
        <p:spPr>
          <a:xfrm>
            <a:off x="1405476" y="893135"/>
            <a:ext cx="10154787" cy="2371060"/>
          </a:xfrm>
          <a:prstGeom prst="snip2DiagRect">
            <a:avLst/>
          </a:prstGeom>
          <a:solidFill>
            <a:srgbClr val="14B9E7">
              <a:alpha val="23000"/>
            </a:srgbClr>
          </a:solidFill>
        </p:spPr>
        <p:txBody>
          <a:bodyPr vert="horz" lIns="0" tIns="72000" rIns="0" bIns="0" rtlCol="0" anchor="t">
            <a:noAutofit/>
          </a:bodyPr>
          <a:lstStyle>
            <a:lvl1pPr marL="91440" indent="-91440" algn="l" defTabSz="914400" rtl="0" eaLnBrk="1" latinLnBrk="0" hangingPunct="1">
              <a:lnSpc>
                <a:spcPct val="90000"/>
              </a:lnSpc>
              <a:spcBef>
                <a:spcPts val="1200"/>
              </a:spcBef>
              <a:spcAft>
                <a:spcPts val="200"/>
              </a:spcAft>
              <a:buClr>
                <a:schemeClr val="tx1"/>
              </a:buClr>
              <a:buSzPct val="100000"/>
              <a:buFont typeface="Tw Cen MT" panose="020B0602020104020603" pitchFamily="34" charset="0"/>
              <a:buChar char=" "/>
              <a:defRPr lang="en-US" sz="2400" kern="1200" smtClean="0">
                <a:solidFill>
                  <a:schemeClr val="tx1"/>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tx1"/>
              </a:buClr>
              <a:buFont typeface="Wingdings 3" pitchFamily="18" charset="2"/>
              <a:buChar char=""/>
              <a:defRPr sz="2200" kern="1200">
                <a:solidFill>
                  <a:schemeClr val="tx1"/>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tx1"/>
              </a:buClr>
              <a:buFont typeface="Wingdings 3" pitchFamily="18" charset="2"/>
              <a:buChar char=""/>
              <a:defRPr sz="2000" kern="1200">
                <a:solidFill>
                  <a:schemeClr val="tx1"/>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tx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tx1"/>
              </a:buClr>
              <a:buFont typeface="Wingdings 3" pitchFamily="18" charset="2"/>
              <a:buChar char=""/>
              <a:defRPr sz="16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73736" lvl="1" indent="0">
              <a:spcAft>
                <a:spcPts val="1200"/>
              </a:spcAft>
              <a:buNone/>
            </a:pPr>
            <a:r>
              <a:rPr lang="en-US" sz="1800" dirty="0">
                <a:latin typeface="+mn-lt"/>
                <a:cs typeface="+mn-cs"/>
              </a:rPr>
              <a:t>         </a:t>
            </a:r>
            <a:r>
              <a:rPr lang="en-US" sz="1800" dirty="0">
                <a:latin typeface="Times New Roman" panose="02020603050405020304" pitchFamily="18" charset="0"/>
                <a:cs typeface="Times New Roman" panose="02020603050405020304" pitchFamily="18" charset="0"/>
              </a:rPr>
              <a:t>                       Key Facts noted in the Report of the Board of Auditors</a:t>
            </a:r>
          </a:p>
          <a:p>
            <a:pPr marL="173736" lvl="1" indent="0">
              <a:lnSpc>
                <a:spcPct val="100000"/>
              </a:lnSpc>
              <a:spcAft>
                <a:spcPts val="200"/>
              </a:spcAft>
              <a:buNone/>
            </a:pPr>
            <a:r>
              <a:rPr lang="en-US" sz="1800" dirty="0">
                <a:latin typeface="Times New Roman" panose="02020603050405020304" pitchFamily="18" charset="0"/>
                <a:cs typeface="Times New Roman" panose="02020603050405020304" pitchFamily="18" charset="0"/>
              </a:rPr>
              <a:t>$ 25.6 million 	Original annual resources (regular budget and foundation non-earmarked) </a:t>
            </a:r>
          </a:p>
          <a:p>
            <a:pPr marL="173736" lvl="1" indent="0">
              <a:lnSpc>
                <a:spcPct val="100000"/>
              </a:lnSpc>
              <a:spcAft>
                <a:spcPts val="200"/>
              </a:spcAft>
              <a:buNone/>
            </a:pPr>
            <a:r>
              <a:rPr lang="en-US" sz="1800" dirty="0">
                <a:latin typeface="Times New Roman" panose="02020603050405020304" pitchFamily="18" charset="0"/>
                <a:cs typeface="Times New Roman" panose="02020603050405020304" pitchFamily="18" charset="0"/>
              </a:rPr>
              <a:t>$227.15 million 	Original annual resources (technical cooperation and foundation special purpose)</a:t>
            </a:r>
          </a:p>
          <a:p>
            <a:pPr marL="173736" lvl="1" indent="0">
              <a:lnSpc>
                <a:spcPct val="100000"/>
              </a:lnSpc>
              <a:spcAft>
                <a:spcPts val="200"/>
              </a:spcAft>
              <a:buNone/>
            </a:pPr>
            <a:r>
              <a:rPr lang="en-US" sz="1800" dirty="0">
                <a:latin typeface="Times New Roman" panose="02020603050405020304" pitchFamily="18" charset="0"/>
                <a:cs typeface="Times New Roman" panose="02020603050405020304" pitchFamily="18" charset="0"/>
              </a:rPr>
              <a:t>$172.3 million	Total revenue</a:t>
            </a:r>
          </a:p>
          <a:p>
            <a:pPr marL="173736" lvl="1" indent="0">
              <a:lnSpc>
                <a:spcPct val="100000"/>
              </a:lnSpc>
              <a:spcAft>
                <a:spcPts val="200"/>
              </a:spcAft>
              <a:buNone/>
            </a:pPr>
            <a:r>
              <a:rPr lang="en-US" sz="1800" dirty="0">
                <a:latin typeface="Times New Roman" panose="02020603050405020304" pitchFamily="18" charset="0"/>
                <a:cs typeface="Times New Roman" panose="02020603050405020304" pitchFamily="18" charset="0"/>
              </a:rPr>
              <a:t>$178.4 million	Total expenses</a:t>
            </a:r>
          </a:p>
          <a:p>
            <a:pPr marL="173736" lvl="1" indent="0">
              <a:lnSpc>
                <a:spcPct val="100000"/>
              </a:lnSpc>
              <a:spcAft>
                <a:spcPts val="200"/>
              </a:spcAft>
              <a:buNone/>
            </a:pPr>
            <a:r>
              <a:rPr lang="en-US" sz="1800" dirty="0">
                <a:latin typeface="Times New Roman" panose="02020603050405020304" pitchFamily="18" charset="0"/>
                <a:cs typeface="Times New Roman" panose="02020603050405020304" pitchFamily="18" charset="0"/>
              </a:rPr>
              <a:t>     302		UN-Habitat staff</a:t>
            </a:r>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910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DEA2-2D70-A743-9B12-DD1674BE59FB}"/>
              </a:ext>
            </a:extLst>
          </p:cNvPr>
          <p:cNvSpPr>
            <a:spLocks noGrp="1"/>
          </p:cNvSpPr>
          <p:nvPr>
            <p:ph type="title"/>
          </p:nvPr>
        </p:nvSpPr>
        <p:spPr>
          <a:xfrm>
            <a:off x="442911" y="260349"/>
            <a:ext cx="11587164" cy="539751"/>
          </a:xfrm>
        </p:spPr>
        <p:txBody>
          <a:bodyPr>
            <a:normAutofit/>
          </a:bodyPr>
          <a:lstStyle/>
          <a:p>
            <a:r>
              <a:rPr lang="en-US" sz="3200" spc="0" dirty="0">
                <a:latin typeface="+mj-lt"/>
              </a:rPr>
              <a:t>| UN-Habitat 2019 Financial Statements and Report of the Board of Auditors</a:t>
            </a:r>
            <a:endParaRPr lang="en-KE" sz="3200" b="0" spc="0" dirty="0">
              <a:solidFill>
                <a:srgbClr val="3FB2E3"/>
              </a:solidFill>
              <a:latin typeface="+mj-lt"/>
            </a:endParaRPr>
          </a:p>
        </p:txBody>
      </p:sp>
      <p:sp>
        <p:nvSpPr>
          <p:cNvPr id="5" name="Date Placeholder 4">
            <a:extLst>
              <a:ext uri="{FF2B5EF4-FFF2-40B4-BE49-F238E27FC236}">
                <a16:creationId xmlns:a16="http://schemas.microsoft.com/office/drawing/2014/main" id="{DBF0B6C3-01D9-D24D-8970-66612455FB9D}"/>
              </a:ext>
            </a:extLst>
          </p:cNvPr>
          <p:cNvSpPr>
            <a:spLocks noGrp="1"/>
          </p:cNvSpPr>
          <p:nvPr>
            <p:ph type="dt" sz="half" idx="10"/>
          </p:nvPr>
        </p:nvSpPr>
        <p:spPr>
          <a:xfrm>
            <a:off x="1083182" y="6431280"/>
            <a:ext cx="1660018" cy="166370"/>
          </a:xfrm>
        </p:spPr>
        <p:txBody>
          <a:bodyPr/>
          <a:lstStyle/>
          <a:p>
            <a:fld id="{353B87E5-E8AD-45F9-94A3-427DAB5DD2DF}" type="datetime1">
              <a:rPr lang="en-GB" smtClean="0">
                <a:latin typeface="+mj-lt"/>
              </a:rPr>
              <a:t>21/10/2020</a:t>
            </a:fld>
            <a:endParaRPr lang="en-US" dirty="0">
              <a:latin typeface="+mj-lt"/>
            </a:endParaRPr>
          </a:p>
        </p:txBody>
      </p:sp>
      <p:sp>
        <p:nvSpPr>
          <p:cNvPr id="6" name="Footer Placeholder 5">
            <a:extLst>
              <a:ext uri="{FF2B5EF4-FFF2-40B4-BE49-F238E27FC236}">
                <a16:creationId xmlns:a16="http://schemas.microsoft.com/office/drawing/2014/main" id="{DD94A52D-7ABB-5C43-A403-4D94800C455A}"/>
              </a:ext>
            </a:extLst>
          </p:cNvPr>
          <p:cNvSpPr>
            <a:spLocks noGrp="1"/>
          </p:cNvSpPr>
          <p:nvPr>
            <p:ph type="ftr" sz="quarter" idx="3"/>
          </p:nvPr>
        </p:nvSpPr>
        <p:spPr>
          <a:xfrm>
            <a:off x="2849758" y="6431280"/>
            <a:ext cx="4259395" cy="166370"/>
          </a:xfrm>
        </p:spPr>
        <p:txBody>
          <a:bodyPr/>
          <a:lstStyle/>
          <a:p>
            <a:r>
              <a:rPr lang="en-US" dirty="0">
                <a:latin typeface="+mj-lt"/>
              </a:rPr>
              <a:t>EXECUTIVE BOARD 2020, SESSION 2</a:t>
            </a:r>
          </a:p>
        </p:txBody>
      </p:sp>
      <p:sp>
        <p:nvSpPr>
          <p:cNvPr id="7" name="Slide Number Placeholder 6">
            <a:extLst>
              <a:ext uri="{FF2B5EF4-FFF2-40B4-BE49-F238E27FC236}">
                <a16:creationId xmlns:a16="http://schemas.microsoft.com/office/drawing/2014/main" id="{1B11DCE7-6582-794E-9E24-D1939009ED1D}"/>
              </a:ext>
            </a:extLst>
          </p:cNvPr>
          <p:cNvSpPr>
            <a:spLocks noGrp="1"/>
          </p:cNvSpPr>
          <p:nvPr>
            <p:ph type="sldNum" sz="quarter" idx="4"/>
          </p:nvPr>
        </p:nvSpPr>
        <p:spPr/>
        <p:txBody>
          <a:bodyPr/>
          <a:lstStyle/>
          <a:p>
            <a:fld id="{2CFC8E84-CF7F-2F4F-881B-8D7473850D40}" type="slidenum">
              <a:rPr lang="en-US" smtClean="0"/>
              <a:pPr/>
              <a:t>13</a:t>
            </a:fld>
            <a:r>
              <a:rPr lang="en-US"/>
              <a:t>   |</a:t>
            </a:r>
            <a:endParaRPr lang="en-US" dirty="0"/>
          </a:p>
        </p:txBody>
      </p:sp>
      <p:pic>
        <p:nvPicPr>
          <p:cNvPr id="12" name="Picture 11">
            <a:extLst>
              <a:ext uri="{FF2B5EF4-FFF2-40B4-BE49-F238E27FC236}">
                <a16:creationId xmlns:a16="http://schemas.microsoft.com/office/drawing/2014/main" id="{D617586E-1647-4DF4-8FEB-16FB119434DB}"/>
              </a:ext>
            </a:extLst>
          </p:cNvPr>
          <p:cNvPicPr>
            <a:picLocks noChangeAspect="1"/>
          </p:cNvPicPr>
          <p:nvPr/>
        </p:nvPicPr>
        <p:blipFill>
          <a:blip r:embed="rId3">
            <a:duotone>
              <a:schemeClr val="accent1">
                <a:shade val="45000"/>
                <a:satMod val="135000"/>
              </a:schemeClr>
              <a:prstClr val="white"/>
            </a:duotone>
          </a:blip>
          <a:stretch>
            <a:fillRect/>
          </a:stretch>
        </p:blipFill>
        <p:spPr>
          <a:xfrm>
            <a:off x="625641" y="2406843"/>
            <a:ext cx="707821" cy="707821"/>
          </a:xfrm>
          <a:prstGeom prst="rect">
            <a:avLst/>
          </a:prstGeom>
        </p:spPr>
      </p:pic>
      <p:sp>
        <p:nvSpPr>
          <p:cNvPr id="13" name="Content Placeholder 2">
            <a:extLst>
              <a:ext uri="{FF2B5EF4-FFF2-40B4-BE49-F238E27FC236}">
                <a16:creationId xmlns:a16="http://schemas.microsoft.com/office/drawing/2014/main" id="{ACEFA8BB-A71C-4915-9B41-54E4A02CF30E}"/>
              </a:ext>
            </a:extLst>
          </p:cNvPr>
          <p:cNvSpPr txBox="1">
            <a:spLocks/>
          </p:cNvSpPr>
          <p:nvPr/>
        </p:nvSpPr>
        <p:spPr>
          <a:xfrm>
            <a:off x="1618127" y="989122"/>
            <a:ext cx="10154787" cy="4358379"/>
          </a:xfrm>
          <a:prstGeom prst="snip2DiagRect">
            <a:avLst/>
          </a:prstGeom>
          <a:solidFill>
            <a:srgbClr val="14B9E7">
              <a:alpha val="23000"/>
            </a:srgbClr>
          </a:solidFill>
        </p:spPr>
        <p:txBody>
          <a:bodyPr vert="horz" lIns="0" tIns="72000" rIns="0" bIns="0" rtlCol="0" anchor="t">
            <a:noAutofit/>
          </a:bodyPr>
          <a:lstStyle>
            <a:lvl1pPr marL="91440" indent="-91440" algn="l" defTabSz="914400" rtl="0" eaLnBrk="1" latinLnBrk="0" hangingPunct="1">
              <a:lnSpc>
                <a:spcPct val="90000"/>
              </a:lnSpc>
              <a:spcBef>
                <a:spcPts val="1200"/>
              </a:spcBef>
              <a:spcAft>
                <a:spcPts val="200"/>
              </a:spcAft>
              <a:buClr>
                <a:schemeClr val="tx1"/>
              </a:buClr>
              <a:buSzPct val="100000"/>
              <a:buFont typeface="Tw Cen MT" panose="020B0602020104020603" pitchFamily="34" charset="0"/>
              <a:buChar char=" "/>
              <a:defRPr lang="en-US" sz="2400" kern="1200" smtClean="0">
                <a:solidFill>
                  <a:schemeClr val="tx1"/>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tx1"/>
              </a:buClr>
              <a:buFont typeface="Wingdings 3" pitchFamily="18" charset="2"/>
              <a:buChar char=""/>
              <a:defRPr sz="2200" kern="1200">
                <a:solidFill>
                  <a:schemeClr val="tx1"/>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tx1"/>
              </a:buClr>
              <a:buFont typeface="Wingdings 3" pitchFamily="18" charset="2"/>
              <a:buChar char=""/>
              <a:defRPr sz="2000" kern="1200">
                <a:solidFill>
                  <a:schemeClr val="tx1"/>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tx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tx1"/>
              </a:buClr>
              <a:buFont typeface="Wingdings 3" pitchFamily="18" charset="2"/>
              <a:buChar char=""/>
              <a:defRPr sz="16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73736" lvl="1" indent="0">
              <a:spcAft>
                <a:spcPts val="1200"/>
              </a:spcAft>
              <a:buNone/>
            </a:pPr>
            <a:r>
              <a:rPr lang="en-US" sz="1800" b="1" dirty="0">
                <a:latin typeface="Times New Roman" panose="02020603050405020304" pitchFamily="18" charset="0"/>
                <a:cs typeface="Times New Roman" panose="02020603050405020304" pitchFamily="18" charset="0"/>
              </a:rPr>
              <a:t>Key Findings noted in the Report of the Board of Auditors</a:t>
            </a:r>
          </a:p>
          <a:p>
            <a:pPr marL="459486" lvl="1" indent="-285750">
              <a:lnSpc>
                <a:spcPct val="100000"/>
              </a:lnSpc>
              <a:spcAft>
                <a:spcPts val="1200"/>
              </a:spcAft>
            </a:pPr>
            <a:r>
              <a:rPr lang="en-US" sz="1800" i="1" dirty="0">
                <a:latin typeface="Times New Roman" panose="02020603050405020304" pitchFamily="18" charset="0"/>
                <a:cs typeface="Times New Roman" panose="02020603050405020304" pitchFamily="18" charset="0"/>
              </a:rPr>
              <a:t>Low implementation rate for previous year’s audit recommendations.</a:t>
            </a:r>
          </a:p>
          <a:p>
            <a:pPr marL="459486" lvl="1" indent="-285750">
              <a:lnSpc>
                <a:spcPct val="100000"/>
              </a:lnSpc>
              <a:spcAft>
                <a:spcPts val="1200"/>
              </a:spcAft>
            </a:pPr>
            <a:r>
              <a:rPr lang="en-GB" sz="1800" i="1" kern="700" spc="20" dirty="0">
                <a:effectLst/>
                <a:latin typeface="Times New Roman" panose="02020603050405020304" pitchFamily="18" charset="0"/>
                <a:ea typeface="Calibri" panose="020F0502020204030204" pitchFamily="34" charset="0"/>
              </a:rPr>
              <a:t>Agreements signed and accrued in different years</a:t>
            </a:r>
          </a:p>
          <a:p>
            <a:pPr marL="459486" lvl="1" indent="-285750">
              <a:lnSpc>
                <a:spcPct val="100000"/>
              </a:lnSpc>
              <a:spcAft>
                <a:spcPts val="1200"/>
              </a:spcAft>
            </a:pPr>
            <a:r>
              <a:rPr lang="en-GB" sz="1800" i="1" kern="700" spc="20" dirty="0">
                <a:effectLst/>
                <a:latin typeface="Times New Roman" panose="02020603050405020304" pitchFamily="18" charset="0"/>
                <a:ea typeface="Calibri" panose="020F0502020204030204" pitchFamily="34" charset="0"/>
              </a:rPr>
              <a:t>Validity of agreements of cooperation and their amendments</a:t>
            </a:r>
          </a:p>
          <a:p>
            <a:pPr marL="459486" lvl="1" indent="-285750">
              <a:lnSpc>
                <a:spcPct val="100000"/>
              </a:lnSpc>
              <a:spcAft>
                <a:spcPts val="1200"/>
              </a:spcAft>
            </a:pPr>
            <a:r>
              <a:rPr lang="en-GB" sz="1800" i="1" kern="700" spc="20" dirty="0">
                <a:effectLst/>
                <a:latin typeface="Times New Roman" panose="02020603050405020304" pitchFamily="18" charset="0"/>
                <a:ea typeface="Calibri" panose="020F0502020204030204" pitchFamily="34" charset="0"/>
              </a:rPr>
              <a:t>Maximum amount of community agreements</a:t>
            </a:r>
          </a:p>
          <a:p>
            <a:pPr marL="459486" lvl="1" indent="-285750">
              <a:lnSpc>
                <a:spcPct val="100000"/>
              </a:lnSpc>
              <a:spcAft>
                <a:spcPts val="1200"/>
              </a:spcAft>
            </a:pPr>
            <a:r>
              <a:rPr lang="en-GB" sz="1800" kern="700" dirty="0">
                <a:effectLst/>
                <a:latin typeface="Times New Roman Italic" panose="02020503050405090304" pitchFamily="18" charset="0"/>
                <a:ea typeface="Calibri" panose="020F0502020204030204" pitchFamily="34" charset="0"/>
                <a:cs typeface="Times New Roman" panose="02020603050405020304" pitchFamily="18" charset="0"/>
              </a:rPr>
              <a:t>Formal instruction for the recruitment, process done through a non-United Nations entity</a:t>
            </a:r>
          </a:p>
          <a:p>
            <a:pPr marL="459486" lvl="1" indent="-285750">
              <a:lnSpc>
                <a:spcPct val="100000"/>
              </a:lnSpc>
              <a:spcAft>
                <a:spcPts val="1200"/>
              </a:spcAft>
            </a:pPr>
            <a:r>
              <a:rPr lang="en-GB" sz="1800" kern="700" dirty="0">
                <a:effectLst/>
                <a:latin typeface="Times New Roman Italic" panose="02020503050405090304" pitchFamily="18" charset="0"/>
                <a:ea typeface="Calibri" panose="020F0502020204030204" pitchFamily="34" charset="0"/>
                <a:cs typeface="Times New Roman" panose="02020603050405020304" pitchFamily="18" charset="0"/>
              </a:rPr>
              <a:t>Recruitment process done through a non-United Nations entity</a:t>
            </a:r>
          </a:p>
          <a:p>
            <a:pPr marL="459486" lvl="1" indent="-285750">
              <a:lnSpc>
                <a:spcPct val="100000"/>
              </a:lnSpc>
              <a:spcAft>
                <a:spcPts val="1200"/>
              </a:spcAft>
            </a:pPr>
            <a:r>
              <a:rPr lang="en-GB" sz="1800" kern="700" dirty="0">
                <a:effectLst/>
                <a:latin typeface="Times New Roman Italic" panose="02020503050405090304" pitchFamily="18" charset="0"/>
                <a:ea typeface="Calibri" panose="020F0502020204030204" pitchFamily="34" charset="0"/>
                <a:cs typeface="Times New Roman" panose="02020603050405020304" pitchFamily="18" charset="0"/>
              </a:rPr>
              <a:t>Overtime of staff members at UN-Habitat headquarters</a:t>
            </a:r>
            <a:br>
              <a:rPr lang="en-GB" sz="1800" kern="700" spc="20" dirty="0">
                <a:effectLst/>
                <a:latin typeface="Times New Roman" panose="02020603050405020304" pitchFamily="18" charset="0"/>
                <a:ea typeface="Calibri" panose="020F0502020204030204" pitchFamily="34" charset="0"/>
              </a:rPr>
            </a:br>
            <a:endParaRPr lang="en-GB" sz="1800" kern="700" spc="20" dirty="0">
              <a:effectLst/>
              <a:latin typeface="Times New Roman" panose="02020603050405020304" pitchFamily="18" charset="0"/>
              <a:ea typeface="Calibri" panose="020F0502020204030204" pitchFamily="34" charset="0"/>
            </a:endParaRPr>
          </a:p>
          <a:p>
            <a:pPr marL="459486" lvl="1" indent="-285750">
              <a:lnSpc>
                <a:spcPct val="100000"/>
              </a:lnSpc>
              <a:spcAft>
                <a:spcPts val="1200"/>
              </a:spcAft>
            </a:pPr>
            <a:endParaRPr lang="en-US" sz="1800" kern="700" spc="20" dirty="0">
              <a:effectLst/>
              <a:latin typeface="Times New Roman" panose="02020603050405020304" pitchFamily="18" charset="0"/>
              <a:ea typeface="Calibri" panose="020F0502020204030204" pitchFamily="34" charset="0"/>
              <a:cs typeface="Times New Roman" panose="02020603050405020304" pitchFamily="18" charset="0"/>
            </a:endParaRPr>
          </a:p>
          <a:p>
            <a:pPr marL="173736" lvl="1" indent="0">
              <a:lnSpc>
                <a:spcPct val="100000"/>
              </a:lnSpc>
              <a:spcAft>
                <a:spcPts val="1200"/>
              </a:spcAft>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8226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k object 16">
            <a:extLst>
              <a:ext uri="{FF2B5EF4-FFF2-40B4-BE49-F238E27FC236}">
                <a16:creationId xmlns:a16="http://schemas.microsoft.com/office/drawing/2014/main" id="{B9250163-B7D4-43E4-A282-560CB419601D}"/>
              </a:ext>
            </a:extLst>
          </p:cNvPr>
          <p:cNvSpPr/>
          <p:nvPr/>
        </p:nvSpPr>
        <p:spPr>
          <a:xfrm>
            <a:off x="0" y="876300"/>
            <a:ext cx="12192000" cy="3225182"/>
          </a:xfrm>
          <a:custGeom>
            <a:avLst/>
            <a:gdLst/>
            <a:ahLst/>
            <a:cxnLst/>
            <a:rect l="l" t="t" r="r" b="b"/>
            <a:pathLst>
              <a:path w="12185650" h="6858000">
                <a:moveTo>
                  <a:pt x="12185345" y="0"/>
                </a:moveTo>
                <a:lnTo>
                  <a:pt x="0" y="0"/>
                </a:lnTo>
                <a:lnTo>
                  <a:pt x="0" y="6858000"/>
                </a:lnTo>
                <a:lnTo>
                  <a:pt x="12185345" y="6858000"/>
                </a:lnTo>
                <a:lnTo>
                  <a:pt x="12185345" y="0"/>
                </a:lnTo>
                <a:close/>
              </a:path>
            </a:pathLst>
          </a:custGeom>
          <a:solidFill>
            <a:srgbClr val="1482AC"/>
          </a:solidFill>
        </p:spPr>
        <p:txBody>
          <a:bodyPr wrap="square" lIns="0" tIns="0" rIns="0" bIns="0" rtlCol="0"/>
          <a:lstStyle/>
          <a:p>
            <a:endParaRPr/>
          </a:p>
        </p:txBody>
      </p:sp>
      <p:sp>
        <p:nvSpPr>
          <p:cNvPr id="12" name="TextBox 11">
            <a:extLst>
              <a:ext uri="{FF2B5EF4-FFF2-40B4-BE49-F238E27FC236}">
                <a16:creationId xmlns:a16="http://schemas.microsoft.com/office/drawing/2014/main" id="{50A5A1B3-D397-F942-86A3-CA9D369B7A8B}"/>
              </a:ext>
            </a:extLst>
          </p:cNvPr>
          <p:cNvSpPr txBox="1"/>
          <p:nvPr/>
        </p:nvSpPr>
        <p:spPr>
          <a:xfrm>
            <a:off x="433100" y="876300"/>
            <a:ext cx="11315987" cy="2939266"/>
          </a:xfrm>
          <a:prstGeom prst="rect">
            <a:avLst/>
          </a:prstGeom>
          <a:noFill/>
        </p:spPr>
        <p:txBody>
          <a:bodyPr wrap="square" rtlCol="0">
            <a:spAutoFit/>
          </a:bodyPr>
          <a:lstStyle/>
          <a:p>
            <a:pPr marL="0" marR="0" lvl="2">
              <a:lnSpc>
                <a:spcPct val="100000"/>
              </a:lnSpc>
              <a:spcBef>
                <a:spcPts val="0"/>
              </a:spcBef>
              <a:spcAft>
                <a:spcPts val="600"/>
              </a:spcAft>
              <a:buSzPct val="100000"/>
            </a:pPr>
            <a:r>
              <a:rPr lang="en-US" sz="7200" dirty="0">
                <a:solidFill>
                  <a:schemeClr val="bg1"/>
                </a:solidFill>
                <a:latin typeface="Tw Cen MT Condensed" panose="020B0606020104020203" pitchFamily="34" charset="0"/>
                <a:cs typeface="Calibri" panose="020F0502020204030204" pitchFamily="34" charset="0"/>
              </a:rPr>
              <a:t>Update on the restructuring and financing of UN-Habitat </a:t>
            </a:r>
          </a:p>
          <a:p>
            <a:r>
              <a:rPr lang="en-US" sz="3600" dirty="0">
                <a:solidFill>
                  <a:schemeClr val="bg1"/>
                </a:solidFill>
                <a:latin typeface="Tw Cen MT Condensed" panose="020B0606020104020203" pitchFamily="34" charset="0"/>
                <a:cs typeface="Calibri" panose="020F0502020204030204" pitchFamily="34" charset="0"/>
              </a:rPr>
              <a:t>October 2020</a:t>
            </a:r>
            <a:endParaRPr lang="en-US" sz="3600" i="1" dirty="0">
              <a:solidFill>
                <a:schemeClr val="bg1"/>
              </a:solidFill>
            </a:endParaRPr>
          </a:p>
        </p:txBody>
      </p:sp>
      <p:pic>
        <p:nvPicPr>
          <p:cNvPr id="2" name="Graphic 1">
            <a:extLst>
              <a:ext uri="{FF2B5EF4-FFF2-40B4-BE49-F238E27FC236}">
                <a16:creationId xmlns:a16="http://schemas.microsoft.com/office/drawing/2014/main" id="{6A57FC3C-963C-4820-BCA8-CA14A83C2F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6750" y="6224537"/>
            <a:ext cx="3462337" cy="413534"/>
          </a:xfrm>
          <a:prstGeom prst="rect">
            <a:avLst/>
          </a:prstGeom>
        </p:spPr>
      </p:pic>
      <p:sp>
        <p:nvSpPr>
          <p:cNvPr id="4" name="Date Placeholder 3">
            <a:extLst>
              <a:ext uri="{FF2B5EF4-FFF2-40B4-BE49-F238E27FC236}">
                <a16:creationId xmlns:a16="http://schemas.microsoft.com/office/drawing/2014/main" id="{055A97CE-0BE4-442F-8EA8-1D23C276E76F}"/>
              </a:ext>
            </a:extLst>
          </p:cNvPr>
          <p:cNvSpPr>
            <a:spLocks noGrp="1"/>
          </p:cNvSpPr>
          <p:nvPr>
            <p:ph type="dt" sz="half" idx="10"/>
          </p:nvPr>
        </p:nvSpPr>
        <p:spPr/>
        <p:txBody>
          <a:bodyPr/>
          <a:lstStyle/>
          <a:p>
            <a:fld id="{7A309F46-32F2-46E0-A561-780D09A7E16B}" type="datetime1">
              <a:rPr lang="en-GB" smtClean="0"/>
              <a:t>21/10/2020</a:t>
            </a:fld>
            <a:endParaRPr lang="en-US" dirty="0"/>
          </a:p>
        </p:txBody>
      </p:sp>
      <p:sp>
        <p:nvSpPr>
          <p:cNvPr id="5" name="Footer Placeholder 4">
            <a:extLst>
              <a:ext uri="{FF2B5EF4-FFF2-40B4-BE49-F238E27FC236}">
                <a16:creationId xmlns:a16="http://schemas.microsoft.com/office/drawing/2014/main" id="{2DD45AE2-EBA2-4BB4-B4F0-266A45C11040}"/>
              </a:ext>
            </a:extLst>
          </p:cNvPr>
          <p:cNvSpPr>
            <a:spLocks noGrp="1"/>
          </p:cNvSpPr>
          <p:nvPr>
            <p:ph type="ftr" sz="quarter" idx="3"/>
          </p:nvPr>
        </p:nvSpPr>
        <p:spPr/>
        <p:txBody>
          <a:bodyPr/>
          <a:lstStyle/>
          <a:p>
            <a:r>
              <a:rPr lang="en-US"/>
              <a:t>EXECUTIVE BOARD 2020, SESSION 2</a:t>
            </a:r>
            <a:endParaRPr lang="en-US" dirty="0"/>
          </a:p>
        </p:txBody>
      </p:sp>
      <p:sp>
        <p:nvSpPr>
          <p:cNvPr id="6" name="Slide Number Placeholder 5">
            <a:extLst>
              <a:ext uri="{FF2B5EF4-FFF2-40B4-BE49-F238E27FC236}">
                <a16:creationId xmlns:a16="http://schemas.microsoft.com/office/drawing/2014/main" id="{1BC29BB0-C8DD-4035-9381-BB733650BE4D}"/>
              </a:ext>
            </a:extLst>
          </p:cNvPr>
          <p:cNvSpPr>
            <a:spLocks noGrp="1"/>
          </p:cNvSpPr>
          <p:nvPr>
            <p:ph type="sldNum" sz="quarter" idx="4"/>
          </p:nvPr>
        </p:nvSpPr>
        <p:spPr/>
        <p:txBody>
          <a:bodyPr/>
          <a:lstStyle/>
          <a:p>
            <a:fld id="{2CFC8E84-CF7F-2F4F-881B-8D7473850D40}" type="slidenum">
              <a:rPr lang="en-US" smtClean="0"/>
              <a:pPr/>
              <a:t>14</a:t>
            </a:fld>
            <a:r>
              <a:rPr lang="en-US"/>
              <a:t>   |</a:t>
            </a:r>
            <a:endParaRPr lang="en-US" dirty="0"/>
          </a:p>
        </p:txBody>
      </p:sp>
    </p:spTree>
    <p:extLst>
      <p:ext uri="{BB962C8B-B14F-4D97-AF65-F5344CB8AC3E}">
        <p14:creationId xmlns:p14="http://schemas.microsoft.com/office/powerpoint/2010/main" val="866439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DEA2-2D70-A743-9B12-DD1674BE59FB}"/>
              </a:ext>
            </a:extLst>
          </p:cNvPr>
          <p:cNvSpPr>
            <a:spLocks noGrp="1"/>
          </p:cNvSpPr>
          <p:nvPr>
            <p:ph type="title"/>
          </p:nvPr>
        </p:nvSpPr>
        <p:spPr/>
        <p:txBody>
          <a:bodyPr>
            <a:normAutofit/>
          </a:bodyPr>
          <a:lstStyle/>
          <a:p>
            <a:r>
              <a:rPr lang="en-US" sz="3200" spc="0" dirty="0">
                <a:latin typeface="+mj-lt"/>
              </a:rPr>
              <a:t>|Update on the organizational restructuring of UN-Habitat  </a:t>
            </a:r>
            <a:endParaRPr lang="en-KE" sz="3200" spc="0" dirty="0">
              <a:latin typeface="+mj-lt"/>
            </a:endParaRPr>
          </a:p>
        </p:txBody>
      </p:sp>
      <p:sp>
        <p:nvSpPr>
          <p:cNvPr id="5" name="Date Placeholder 4">
            <a:extLst>
              <a:ext uri="{FF2B5EF4-FFF2-40B4-BE49-F238E27FC236}">
                <a16:creationId xmlns:a16="http://schemas.microsoft.com/office/drawing/2014/main" id="{DBF0B6C3-01D9-D24D-8970-66612455FB9D}"/>
              </a:ext>
            </a:extLst>
          </p:cNvPr>
          <p:cNvSpPr>
            <a:spLocks noGrp="1"/>
          </p:cNvSpPr>
          <p:nvPr>
            <p:ph type="dt" sz="half" idx="10"/>
          </p:nvPr>
        </p:nvSpPr>
        <p:spPr>
          <a:xfrm>
            <a:off x="1083182" y="6431280"/>
            <a:ext cx="1660018" cy="166370"/>
          </a:xfrm>
        </p:spPr>
        <p:txBody>
          <a:bodyPr/>
          <a:lstStyle/>
          <a:p>
            <a:fld id="{1181F179-07CE-44CF-9022-1CD7DB9555D6}" type="datetime1">
              <a:rPr lang="en-GB" smtClean="0">
                <a:latin typeface="+mj-lt"/>
              </a:rPr>
              <a:t>21/10/2020</a:t>
            </a:fld>
            <a:endParaRPr lang="en-US" dirty="0">
              <a:latin typeface="+mj-lt"/>
            </a:endParaRPr>
          </a:p>
        </p:txBody>
      </p:sp>
      <p:sp>
        <p:nvSpPr>
          <p:cNvPr id="6" name="Footer Placeholder 5">
            <a:extLst>
              <a:ext uri="{FF2B5EF4-FFF2-40B4-BE49-F238E27FC236}">
                <a16:creationId xmlns:a16="http://schemas.microsoft.com/office/drawing/2014/main" id="{DD94A52D-7ABB-5C43-A403-4D94800C455A}"/>
              </a:ext>
            </a:extLst>
          </p:cNvPr>
          <p:cNvSpPr>
            <a:spLocks noGrp="1"/>
          </p:cNvSpPr>
          <p:nvPr>
            <p:ph type="ftr" sz="quarter" idx="3"/>
          </p:nvPr>
        </p:nvSpPr>
        <p:spPr>
          <a:xfrm>
            <a:off x="2849758" y="6431280"/>
            <a:ext cx="4259395" cy="166370"/>
          </a:xfrm>
        </p:spPr>
        <p:txBody>
          <a:bodyPr/>
          <a:lstStyle/>
          <a:p>
            <a:r>
              <a:rPr lang="en-US" dirty="0">
                <a:latin typeface="+mj-lt"/>
              </a:rPr>
              <a:t>EXECUTIVE BOARD 2020, SESSION 2</a:t>
            </a:r>
          </a:p>
        </p:txBody>
      </p:sp>
      <p:sp>
        <p:nvSpPr>
          <p:cNvPr id="7" name="Slide Number Placeholder 6">
            <a:extLst>
              <a:ext uri="{FF2B5EF4-FFF2-40B4-BE49-F238E27FC236}">
                <a16:creationId xmlns:a16="http://schemas.microsoft.com/office/drawing/2014/main" id="{1B11DCE7-6582-794E-9E24-D1939009ED1D}"/>
              </a:ext>
            </a:extLst>
          </p:cNvPr>
          <p:cNvSpPr>
            <a:spLocks noGrp="1"/>
          </p:cNvSpPr>
          <p:nvPr>
            <p:ph type="sldNum" sz="quarter" idx="4"/>
          </p:nvPr>
        </p:nvSpPr>
        <p:spPr/>
        <p:txBody>
          <a:bodyPr/>
          <a:lstStyle/>
          <a:p>
            <a:r>
              <a:rPr lang="en-US" dirty="0"/>
              <a:t>1 |</a:t>
            </a:r>
          </a:p>
        </p:txBody>
      </p:sp>
      <p:sp>
        <p:nvSpPr>
          <p:cNvPr id="11" name="Rectangle 10">
            <a:extLst>
              <a:ext uri="{FF2B5EF4-FFF2-40B4-BE49-F238E27FC236}">
                <a16:creationId xmlns:a16="http://schemas.microsoft.com/office/drawing/2014/main" id="{8AC3B489-07B4-46C7-9EDB-908AC641D215}"/>
              </a:ext>
            </a:extLst>
          </p:cNvPr>
          <p:cNvSpPr/>
          <p:nvPr/>
        </p:nvSpPr>
        <p:spPr>
          <a:xfrm>
            <a:off x="442911" y="967289"/>
            <a:ext cx="11306171" cy="5324535"/>
          </a:xfrm>
          <a:prstGeom prst="rect">
            <a:avLst/>
          </a:prstGeom>
        </p:spPr>
        <p:txBody>
          <a:bodyPr wrap="square">
            <a:spAutoFit/>
          </a:bodyPr>
          <a:lstStyle/>
          <a:p>
            <a:r>
              <a:rPr lang="en-US" sz="2000" b="1" dirty="0"/>
              <a:t>November 2019: </a:t>
            </a:r>
            <a:r>
              <a:rPr lang="en-US" sz="2000" dirty="0"/>
              <a:t> Executive Board endorsed Habitat’s new </a:t>
            </a:r>
            <a:r>
              <a:rPr lang="en-US" sz="2000" dirty="0" err="1"/>
              <a:t>organisational</a:t>
            </a:r>
            <a:r>
              <a:rPr lang="en-US" sz="2000" dirty="0"/>
              <a:t> structure </a:t>
            </a:r>
          </a:p>
          <a:p>
            <a:r>
              <a:rPr lang="en-US" sz="2000" b="1" dirty="0"/>
              <a:t>January 2020: </a:t>
            </a:r>
            <a:r>
              <a:rPr lang="en-US" sz="2000" dirty="0"/>
              <a:t>Staff members were laterally reassigned to </a:t>
            </a:r>
            <a:r>
              <a:rPr lang="en-US" sz="2000" dirty="0" err="1"/>
              <a:t>organisational</a:t>
            </a:r>
            <a:r>
              <a:rPr lang="en-US" sz="2000" dirty="0"/>
              <a:t> units in the new structure </a:t>
            </a:r>
            <a:br>
              <a:rPr lang="en-US" sz="2000" dirty="0"/>
            </a:br>
            <a:endParaRPr lang="en-US" sz="2000" dirty="0"/>
          </a:p>
          <a:p>
            <a:r>
              <a:rPr lang="en-US" sz="2400" b="1" dirty="0">
                <a:solidFill>
                  <a:srgbClr val="0098D9"/>
                </a:solidFill>
              </a:rPr>
              <a:t>UN-Habitat Regional Architecture Working Group Established</a:t>
            </a:r>
          </a:p>
          <a:p>
            <a:r>
              <a:rPr lang="en-US" sz="2000" dirty="0"/>
              <a:t>The Executive Director has established a working group tasked to develop a strategy and guiding principles to strengthen Habitat’s global presence to maximize country-level impact. </a:t>
            </a:r>
          </a:p>
          <a:p>
            <a:endParaRPr lang="en-US" sz="2000" dirty="0"/>
          </a:p>
          <a:p>
            <a:r>
              <a:rPr lang="en-US" sz="2000" dirty="0"/>
              <a:t>It is well recognized that UN-Habitat’s technical advisory and other country-level activities enhance the normative value of the policies, guidelines and other tools developed and championed by the organization.</a:t>
            </a:r>
          </a:p>
          <a:p>
            <a:endParaRPr lang="en-US" sz="2000" dirty="0"/>
          </a:p>
          <a:p>
            <a:r>
              <a:rPr lang="en-US" sz="2000" dirty="0"/>
              <a:t>Normative work is defined by the United Nations Evaluations Group as:   </a:t>
            </a:r>
            <a:r>
              <a:rPr lang="en-US" sz="2000" i="1" dirty="0"/>
              <a:t>	</a:t>
            </a:r>
          </a:p>
          <a:p>
            <a:pPr>
              <a:tabLst>
                <a:tab pos="457200" algn="l"/>
              </a:tabLst>
            </a:pPr>
            <a:r>
              <a:rPr lang="en-US" sz="2000" i="1" dirty="0"/>
              <a:t>	</a:t>
            </a:r>
            <a:r>
              <a:rPr lang="en-US" sz="2800" i="1" dirty="0">
                <a:solidFill>
                  <a:schemeClr val="accent2"/>
                </a:solidFill>
              </a:rPr>
              <a:t>“ </a:t>
            </a:r>
            <a:r>
              <a:rPr lang="en-US" sz="2000" i="1" dirty="0"/>
              <a:t>The support to the development of norms and standards in conventions, declarations, regulatory frameworks, agreements, guidelines, codes of practice and other standard setting instruments at global, regional and national level. Normative work also includes the support to the implementation of these instruments at the policy level, i.e., their integration into legislation, policies and development plans, and to their implementation at the programme level. </a:t>
            </a:r>
            <a:r>
              <a:rPr lang="en-US" sz="2800" i="1" dirty="0">
                <a:solidFill>
                  <a:schemeClr val="accent2"/>
                </a:solidFill>
              </a:rPr>
              <a:t>”</a:t>
            </a:r>
          </a:p>
        </p:txBody>
      </p:sp>
    </p:spTree>
    <p:extLst>
      <p:ext uri="{BB962C8B-B14F-4D97-AF65-F5344CB8AC3E}">
        <p14:creationId xmlns:p14="http://schemas.microsoft.com/office/powerpoint/2010/main" val="1336783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DEA2-2D70-A743-9B12-DD1674BE59FB}"/>
              </a:ext>
            </a:extLst>
          </p:cNvPr>
          <p:cNvSpPr>
            <a:spLocks noGrp="1"/>
          </p:cNvSpPr>
          <p:nvPr>
            <p:ph type="title"/>
          </p:nvPr>
        </p:nvSpPr>
        <p:spPr/>
        <p:txBody>
          <a:bodyPr>
            <a:normAutofit/>
          </a:bodyPr>
          <a:lstStyle/>
          <a:p>
            <a:r>
              <a:rPr lang="en-US" sz="3200" spc="0" dirty="0">
                <a:latin typeface="+mj-lt"/>
              </a:rPr>
              <a:t>|Update on the organizational restructuring of UN-Habitat  </a:t>
            </a:r>
            <a:endParaRPr lang="en-KE" sz="3200" spc="0" dirty="0">
              <a:latin typeface="+mj-lt"/>
            </a:endParaRPr>
          </a:p>
        </p:txBody>
      </p:sp>
      <p:sp>
        <p:nvSpPr>
          <p:cNvPr id="5" name="Date Placeholder 4">
            <a:extLst>
              <a:ext uri="{FF2B5EF4-FFF2-40B4-BE49-F238E27FC236}">
                <a16:creationId xmlns:a16="http://schemas.microsoft.com/office/drawing/2014/main" id="{DBF0B6C3-01D9-D24D-8970-66612455FB9D}"/>
              </a:ext>
            </a:extLst>
          </p:cNvPr>
          <p:cNvSpPr>
            <a:spLocks noGrp="1"/>
          </p:cNvSpPr>
          <p:nvPr>
            <p:ph type="dt" sz="half" idx="10"/>
          </p:nvPr>
        </p:nvSpPr>
        <p:spPr>
          <a:xfrm>
            <a:off x="1083182" y="6431280"/>
            <a:ext cx="1660018" cy="166370"/>
          </a:xfrm>
        </p:spPr>
        <p:txBody>
          <a:bodyPr/>
          <a:lstStyle/>
          <a:p>
            <a:fld id="{437054BF-1889-41BB-910B-FFF4BA87F99E}" type="datetime1">
              <a:rPr lang="en-GB" smtClean="0">
                <a:latin typeface="+mj-lt"/>
              </a:rPr>
              <a:t>21/10/2020</a:t>
            </a:fld>
            <a:endParaRPr lang="en-US" dirty="0">
              <a:latin typeface="+mj-lt"/>
            </a:endParaRPr>
          </a:p>
        </p:txBody>
      </p:sp>
      <p:sp>
        <p:nvSpPr>
          <p:cNvPr id="6" name="Footer Placeholder 5">
            <a:extLst>
              <a:ext uri="{FF2B5EF4-FFF2-40B4-BE49-F238E27FC236}">
                <a16:creationId xmlns:a16="http://schemas.microsoft.com/office/drawing/2014/main" id="{DD94A52D-7ABB-5C43-A403-4D94800C455A}"/>
              </a:ext>
            </a:extLst>
          </p:cNvPr>
          <p:cNvSpPr>
            <a:spLocks noGrp="1"/>
          </p:cNvSpPr>
          <p:nvPr>
            <p:ph type="ftr" sz="quarter" idx="3"/>
          </p:nvPr>
        </p:nvSpPr>
        <p:spPr>
          <a:xfrm>
            <a:off x="2849758" y="6431280"/>
            <a:ext cx="4259395" cy="166370"/>
          </a:xfrm>
        </p:spPr>
        <p:txBody>
          <a:bodyPr/>
          <a:lstStyle/>
          <a:p>
            <a:r>
              <a:rPr lang="en-US" dirty="0">
                <a:latin typeface="+mj-lt"/>
              </a:rPr>
              <a:t>EXECUTIVE BOARD 2020, SESSION 2</a:t>
            </a:r>
          </a:p>
        </p:txBody>
      </p:sp>
      <p:sp>
        <p:nvSpPr>
          <p:cNvPr id="7" name="Slide Number Placeholder 6">
            <a:extLst>
              <a:ext uri="{FF2B5EF4-FFF2-40B4-BE49-F238E27FC236}">
                <a16:creationId xmlns:a16="http://schemas.microsoft.com/office/drawing/2014/main" id="{1B11DCE7-6582-794E-9E24-D1939009ED1D}"/>
              </a:ext>
            </a:extLst>
          </p:cNvPr>
          <p:cNvSpPr>
            <a:spLocks noGrp="1"/>
          </p:cNvSpPr>
          <p:nvPr>
            <p:ph type="sldNum" sz="quarter" idx="4"/>
          </p:nvPr>
        </p:nvSpPr>
        <p:spPr/>
        <p:txBody>
          <a:bodyPr/>
          <a:lstStyle/>
          <a:p>
            <a:r>
              <a:rPr lang="en-US" dirty="0"/>
              <a:t>2 |</a:t>
            </a:r>
          </a:p>
        </p:txBody>
      </p:sp>
      <p:sp>
        <p:nvSpPr>
          <p:cNvPr id="11" name="Rectangle 10">
            <a:extLst>
              <a:ext uri="{FF2B5EF4-FFF2-40B4-BE49-F238E27FC236}">
                <a16:creationId xmlns:a16="http://schemas.microsoft.com/office/drawing/2014/main" id="{8AC3B489-07B4-46C7-9EDB-908AC641D215}"/>
              </a:ext>
            </a:extLst>
          </p:cNvPr>
          <p:cNvSpPr/>
          <p:nvPr/>
        </p:nvSpPr>
        <p:spPr>
          <a:xfrm>
            <a:off x="442913" y="1094880"/>
            <a:ext cx="11306171" cy="3847207"/>
          </a:xfrm>
          <a:prstGeom prst="rect">
            <a:avLst/>
          </a:prstGeom>
        </p:spPr>
        <p:txBody>
          <a:bodyPr wrap="square">
            <a:spAutoFit/>
          </a:bodyPr>
          <a:lstStyle/>
          <a:p>
            <a:r>
              <a:rPr lang="en-US" sz="2400" b="1" dirty="0">
                <a:solidFill>
                  <a:srgbClr val="0098D9"/>
                </a:solidFill>
              </a:rPr>
              <a:t>Guiding principle: </a:t>
            </a:r>
            <a:r>
              <a:rPr lang="en-US" sz="2000" dirty="0">
                <a:solidFill>
                  <a:srgbClr val="000000"/>
                </a:solidFill>
                <a:latin typeface="Tw Cen MT" panose="020B0602020104020603" pitchFamily="34" charset="0"/>
              </a:rPr>
              <a:t>one size does not fit all; significant variation exists between countries and regions. Moreover, Habitat has finite resources and cannot operate in the same manner in all locations globally.</a:t>
            </a:r>
          </a:p>
          <a:p>
            <a:endParaRPr lang="en-US" sz="2000" dirty="0">
              <a:solidFill>
                <a:srgbClr val="000000"/>
              </a:solidFill>
              <a:latin typeface="Tw Cen MT" panose="020B0602020104020603" pitchFamily="34" charset="0"/>
            </a:endParaRPr>
          </a:p>
          <a:p>
            <a:r>
              <a:rPr lang="en-US" sz="2000" dirty="0">
                <a:solidFill>
                  <a:srgbClr val="000000"/>
                </a:solidFill>
                <a:latin typeface="Tw Cen MT" panose="020B0602020104020603" pitchFamily="34" charset="0"/>
              </a:rPr>
              <a:t>In addition to headquarters, the working group has identified six possible typologies of presence:</a:t>
            </a:r>
          </a:p>
          <a:p>
            <a:pPr marL="457200" indent="-457200">
              <a:buAutoNum type="arabicParenBoth"/>
            </a:pPr>
            <a:r>
              <a:rPr lang="en-US" sz="2000" dirty="0">
                <a:solidFill>
                  <a:srgbClr val="000000"/>
                </a:solidFill>
                <a:latin typeface="Tw Cen MT" panose="020B0602020104020603" pitchFamily="34" charset="0"/>
              </a:rPr>
              <a:t>Regional Office</a:t>
            </a:r>
          </a:p>
          <a:p>
            <a:pPr marL="457200" indent="-457200">
              <a:buAutoNum type="arabicParenBoth"/>
            </a:pPr>
            <a:r>
              <a:rPr lang="en-US" sz="2000" dirty="0">
                <a:solidFill>
                  <a:srgbClr val="000000"/>
                </a:solidFill>
                <a:latin typeface="Tw Cen MT" panose="020B0602020104020603" pitchFamily="34" charset="0"/>
              </a:rPr>
              <a:t>Country Office</a:t>
            </a:r>
          </a:p>
          <a:p>
            <a:pPr marL="457200" indent="-457200">
              <a:buAutoNum type="arabicParenBoth"/>
            </a:pPr>
            <a:r>
              <a:rPr lang="en-US" sz="2000" dirty="0">
                <a:solidFill>
                  <a:srgbClr val="000000"/>
                </a:solidFill>
                <a:latin typeface="Tw Cen MT" panose="020B0602020104020603" pitchFamily="34" charset="0"/>
              </a:rPr>
              <a:t>Liaison Office</a:t>
            </a:r>
          </a:p>
          <a:p>
            <a:pPr marL="457200" indent="-457200">
              <a:buAutoNum type="arabicParenBoth"/>
            </a:pPr>
            <a:r>
              <a:rPr lang="en-US" sz="2000" dirty="0">
                <a:solidFill>
                  <a:srgbClr val="000000"/>
                </a:solidFill>
                <a:latin typeface="Tw Cen MT" panose="020B0602020104020603" pitchFamily="34" charset="0"/>
              </a:rPr>
              <a:t>Global programme office/thematic hub</a:t>
            </a:r>
          </a:p>
          <a:p>
            <a:pPr marL="457200" indent="-457200">
              <a:buAutoNum type="arabicParenBoth"/>
            </a:pPr>
            <a:r>
              <a:rPr lang="en-US" sz="2000" dirty="0">
                <a:solidFill>
                  <a:srgbClr val="000000"/>
                </a:solidFill>
                <a:latin typeface="Tw Cen MT" panose="020B0602020104020603" pitchFamily="34" charset="0"/>
              </a:rPr>
              <a:t>Project office/other forms of country-level programme presence</a:t>
            </a:r>
          </a:p>
          <a:p>
            <a:endParaRPr lang="en-US" sz="2000" dirty="0">
              <a:solidFill>
                <a:srgbClr val="000000"/>
              </a:solidFill>
              <a:latin typeface="Tw Cen MT" panose="020B0602020104020603" pitchFamily="34" charset="0"/>
            </a:endParaRPr>
          </a:p>
          <a:p>
            <a:pPr defTabSz="1096963">
              <a:buSzPts val="2400"/>
            </a:pPr>
            <a:r>
              <a:rPr lang="en-US" sz="2000" dirty="0">
                <a:solidFill>
                  <a:srgbClr val="000000"/>
                </a:solidFill>
                <a:latin typeface="Tw Cen MT" panose="020B0602020104020603" pitchFamily="34" charset="0"/>
              </a:rPr>
              <a:t>Fundamental elements and functions for each typology, e.g., a regional/country office or liaison/representational office are presently being developed by the working group</a:t>
            </a:r>
            <a:endParaRPr lang="en-US" sz="2000" dirty="0">
              <a:latin typeface="Tw Cen MT" panose="020B0602020104020603" pitchFamily="34" charset="0"/>
            </a:endParaRPr>
          </a:p>
        </p:txBody>
      </p:sp>
    </p:spTree>
    <p:extLst>
      <p:ext uri="{BB962C8B-B14F-4D97-AF65-F5344CB8AC3E}">
        <p14:creationId xmlns:p14="http://schemas.microsoft.com/office/powerpoint/2010/main" val="3135374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DEA2-2D70-A743-9B12-DD1674BE59FB}"/>
              </a:ext>
            </a:extLst>
          </p:cNvPr>
          <p:cNvSpPr>
            <a:spLocks noGrp="1"/>
          </p:cNvSpPr>
          <p:nvPr>
            <p:ph type="title"/>
          </p:nvPr>
        </p:nvSpPr>
        <p:spPr/>
        <p:txBody>
          <a:bodyPr>
            <a:normAutofit/>
          </a:bodyPr>
          <a:lstStyle/>
          <a:p>
            <a:r>
              <a:rPr lang="en-US" sz="3200" spc="0" dirty="0">
                <a:latin typeface="+mj-lt"/>
              </a:rPr>
              <a:t>|Update on the organizational restructuring of UN-Habitat  </a:t>
            </a:r>
            <a:endParaRPr lang="en-KE" sz="3200" spc="0" dirty="0">
              <a:latin typeface="+mj-lt"/>
            </a:endParaRPr>
          </a:p>
        </p:txBody>
      </p:sp>
      <p:sp>
        <p:nvSpPr>
          <p:cNvPr id="5" name="Date Placeholder 4">
            <a:extLst>
              <a:ext uri="{FF2B5EF4-FFF2-40B4-BE49-F238E27FC236}">
                <a16:creationId xmlns:a16="http://schemas.microsoft.com/office/drawing/2014/main" id="{DBF0B6C3-01D9-D24D-8970-66612455FB9D}"/>
              </a:ext>
            </a:extLst>
          </p:cNvPr>
          <p:cNvSpPr>
            <a:spLocks noGrp="1"/>
          </p:cNvSpPr>
          <p:nvPr>
            <p:ph type="dt" sz="half" idx="10"/>
          </p:nvPr>
        </p:nvSpPr>
        <p:spPr>
          <a:xfrm>
            <a:off x="1083182" y="6431280"/>
            <a:ext cx="1660018" cy="166370"/>
          </a:xfrm>
        </p:spPr>
        <p:txBody>
          <a:bodyPr/>
          <a:lstStyle/>
          <a:p>
            <a:fld id="{878AEF79-49CE-44F5-A9A8-1BDAFA8C679B}" type="datetime1">
              <a:rPr lang="en-GB" smtClean="0">
                <a:latin typeface="+mj-lt"/>
              </a:rPr>
              <a:t>21/10/2020</a:t>
            </a:fld>
            <a:endParaRPr lang="en-US" dirty="0">
              <a:latin typeface="+mj-lt"/>
            </a:endParaRPr>
          </a:p>
        </p:txBody>
      </p:sp>
      <p:sp>
        <p:nvSpPr>
          <p:cNvPr id="6" name="Footer Placeholder 5">
            <a:extLst>
              <a:ext uri="{FF2B5EF4-FFF2-40B4-BE49-F238E27FC236}">
                <a16:creationId xmlns:a16="http://schemas.microsoft.com/office/drawing/2014/main" id="{DD94A52D-7ABB-5C43-A403-4D94800C455A}"/>
              </a:ext>
            </a:extLst>
          </p:cNvPr>
          <p:cNvSpPr>
            <a:spLocks noGrp="1"/>
          </p:cNvSpPr>
          <p:nvPr>
            <p:ph type="ftr" sz="quarter" idx="3"/>
          </p:nvPr>
        </p:nvSpPr>
        <p:spPr>
          <a:xfrm>
            <a:off x="2849758" y="6431280"/>
            <a:ext cx="4259395" cy="166370"/>
          </a:xfrm>
        </p:spPr>
        <p:txBody>
          <a:bodyPr/>
          <a:lstStyle/>
          <a:p>
            <a:r>
              <a:rPr lang="en-US" dirty="0">
                <a:latin typeface="+mj-lt"/>
              </a:rPr>
              <a:t>EXECUTIVE BOARD 2020, SESSION 2</a:t>
            </a:r>
          </a:p>
        </p:txBody>
      </p:sp>
      <p:sp>
        <p:nvSpPr>
          <p:cNvPr id="7" name="Slide Number Placeholder 6">
            <a:extLst>
              <a:ext uri="{FF2B5EF4-FFF2-40B4-BE49-F238E27FC236}">
                <a16:creationId xmlns:a16="http://schemas.microsoft.com/office/drawing/2014/main" id="{1B11DCE7-6582-794E-9E24-D1939009ED1D}"/>
              </a:ext>
            </a:extLst>
          </p:cNvPr>
          <p:cNvSpPr>
            <a:spLocks noGrp="1"/>
          </p:cNvSpPr>
          <p:nvPr>
            <p:ph type="sldNum" sz="quarter" idx="4"/>
          </p:nvPr>
        </p:nvSpPr>
        <p:spPr/>
        <p:txBody>
          <a:bodyPr/>
          <a:lstStyle/>
          <a:p>
            <a:r>
              <a:rPr lang="en-US" dirty="0"/>
              <a:t>3|</a:t>
            </a:r>
          </a:p>
        </p:txBody>
      </p:sp>
      <p:sp>
        <p:nvSpPr>
          <p:cNvPr id="11" name="Rectangle 10">
            <a:extLst>
              <a:ext uri="{FF2B5EF4-FFF2-40B4-BE49-F238E27FC236}">
                <a16:creationId xmlns:a16="http://schemas.microsoft.com/office/drawing/2014/main" id="{8AC3B489-07B4-46C7-9EDB-908AC641D215}"/>
              </a:ext>
            </a:extLst>
          </p:cNvPr>
          <p:cNvSpPr/>
          <p:nvPr/>
        </p:nvSpPr>
        <p:spPr>
          <a:xfrm>
            <a:off x="442913" y="1094880"/>
            <a:ext cx="11306171" cy="5386090"/>
          </a:xfrm>
          <a:prstGeom prst="rect">
            <a:avLst/>
          </a:prstGeom>
        </p:spPr>
        <p:txBody>
          <a:bodyPr wrap="square">
            <a:spAutoFit/>
          </a:bodyPr>
          <a:lstStyle/>
          <a:p>
            <a:r>
              <a:rPr lang="en-US" sz="2400" b="1" dirty="0">
                <a:solidFill>
                  <a:srgbClr val="0098D9"/>
                </a:solidFill>
              </a:rPr>
              <a:t>Guiding principle</a:t>
            </a:r>
            <a:r>
              <a:rPr lang="en-US" sz="2400" b="1" dirty="0">
                <a:solidFill>
                  <a:srgbClr val="0098D9"/>
                </a:solidFill>
                <a:latin typeface="Tw Cen MT" panose="020B0602020104020603" pitchFamily="34" charset="0"/>
              </a:rPr>
              <a:t>: </a:t>
            </a:r>
            <a:r>
              <a:rPr lang="en-US" sz="2400" dirty="0">
                <a:latin typeface="Tw Cen MT" panose="020B0602020104020603" pitchFamily="34" charset="0"/>
              </a:rPr>
              <a:t>enhanced alignment and integration at all levels with the reformed United Nations Development System (UNDS) to ensure wider UN regional leverage and system wide coordination engagement</a:t>
            </a:r>
          </a:p>
          <a:p>
            <a:endParaRPr lang="en-US" sz="2400" b="1" dirty="0">
              <a:latin typeface="Tw Cen MT" panose="020B0602020104020603" pitchFamily="34" charset="0"/>
            </a:endParaRPr>
          </a:p>
          <a:p>
            <a:r>
              <a:rPr lang="en-US" sz="2400" dirty="0">
                <a:solidFill>
                  <a:srgbClr val="0098D9"/>
                </a:solidFill>
              </a:rPr>
              <a:t>UNDS system reforms</a:t>
            </a:r>
          </a:p>
          <a:p>
            <a:pPr marL="342900" indent="-342900">
              <a:buFont typeface="Arial" panose="020B0604020202020204" pitchFamily="34" charset="0"/>
              <a:buChar char="•"/>
            </a:pPr>
            <a:endParaRPr lang="en-US" sz="2000" dirty="0">
              <a:solidFill>
                <a:srgbClr val="000000"/>
              </a:solidFill>
              <a:latin typeface="Tw Cen MT" panose="020B0602020104020603" pitchFamily="34" charset="0"/>
            </a:endParaRPr>
          </a:p>
          <a:p>
            <a:pPr marL="342900" indent="-342900">
              <a:buFont typeface="Arial" panose="020B0604020202020204" pitchFamily="34" charset="0"/>
              <a:buChar char="•"/>
            </a:pPr>
            <a:r>
              <a:rPr lang="en-US" sz="2000" dirty="0">
                <a:solidFill>
                  <a:srgbClr val="000000"/>
                </a:solidFill>
                <a:latin typeface="Tw Cen MT" panose="020B0602020104020603" pitchFamily="34" charset="0"/>
              </a:rPr>
              <a:t>Strengthen engagement with the new Resident Coordinator system and active participation in United Nations Country Teams (UNCTs), including the Common Country Assessment and Cooperation Framework process</a:t>
            </a:r>
          </a:p>
          <a:p>
            <a:pPr marL="800100" lvl="1" indent="-342900">
              <a:buFont typeface="Arial" panose="020B0604020202020204" pitchFamily="34" charset="0"/>
              <a:buChar char="•"/>
            </a:pPr>
            <a:endParaRPr lang="en-US" sz="2000" dirty="0">
              <a:solidFill>
                <a:srgbClr val="000000"/>
              </a:solidFill>
              <a:latin typeface="Tw Cen MT" panose="020B0602020104020603" pitchFamily="34" charset="0"/>
            </a:endParaRPr>
          </a:p>
          <a:p>
            <a:pPr marL="800100" lvl="1" indent="-342900">
              <a:buFont typeface="Arial" panose="020B0604020202020204" pitchFamily="34" charset="0"/>
              <a:buChar char="•"/>
            </a:pPr>
            <a:r>
              <a:rPr lang="en-US" sz="2000" dirty="0">
                <a:solidFill>
                  <a:srgbClr val="000000"/>
                </a:solidFill>
                <a:latin typeface="Tw Cen MT" panose="020B0602020104020603" pitchFamily="34" charset="0"/>
              </a:rPr>
              <a:t>Presently UN-Habitat’s participation is negatively impacted by the fact that many of our country and programme offices away from headquarters operate with very limited human resources</a:t>
            </a:r>
          </a:p>
          <a:p>
            <a:endParaRPr lang="en-US" sz="2000" dirty="0">
              <a:solidFill>
                <a:srgbClr val="000000"/>
              </a:solidFill>
              <a:latin typeface="Tw Cen MT" panose="020B0602020104020603" pitchFamily="34" charset="0"/>
            </a:endParaRPr>
          </a:p>
          <a:p>
            <a:pPr marL="342900" indent="-342900">
              <a:buFont typeface="Arial" panose="020B0604020202020204" pitchFamily="34" charset="0"/>
              <a:buChar char="•"/>
            </a:pPr>
            <a:r>
              <a:rPr lang="en-US" sz="2000" dirty="0">
                <a:solidFill>
                  <a:srgbClr val="000000"/>
                </a:solidFill>
                <a:latin typeface="Tw Cen MT" panose="020B0602020104020603" pitchFamily="34" charset="0"/>
              </a:rPr>
              <a:t>Facilitate cooperation and collaboration with the regional UN Development Coordination Office (UN DCO) and the  Regional Collaborative Platforms</a:t>
            </a:r>
          </a:p>
          <a:p>
            <a:endParaRPr lang="en-US" sz="2400" b="1" dirty="0">
              <a:latin typeface="Tw Cen MT" panose="020B0602020104020603" pitchFamily="34" charset="0"/>
            </a:endParaRPr>
          </a:p>
        </p:txBody>
      </p:sp>
    </p:spTree>
    <p:extLst>
      <p:ext uri="{BB962C8B-B14F-4D97-AF65-F5344CB8AC3E}">
        <p14:creationId xmlns:p14="http://schemas.microsoft.com/office/powerpoint/2010/main" val="137313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DEA2-2D70-A743-9B12-DD1674BE59FB}"/>
              </a:ext>
            </a:extLst>
          </p:cNvPr>
          <p:cNvSpPr>
            <a:spLocks noGrp="1"/>
          </p:cNvSpPr>
          <p:nvPr>
            <p:ph type="title"/>
          </p:nvPr>
        </p:nvSpPr>
        <p:spPr/>
        <p:txBody>
          <a:bodyPr>
            <a:normAutofit/>
          </a:bodyPr>
          <a:lstStyle/>
          <a:p>
            <a:r>
              <a:rPr lang="en-US" sz="3200" spc="0" dirty="0">
                <a:latin typeface="+mj-lt"/>
              </a:rPr>
              <a:t>|Update on the organizational restructuring of UN-Habitat  </a:t>
            </a:r>
            <a:endParaRPr lang="en-KE" sz="3200" spc="0" dirty="0">
              <a:latin typeface="+mj-lt"/>
            </a:endParaRPr>
          </a:p>
        </p:txBody>
      </p:sp>
      <p:sp>
        <p:nvSpPr>
          <p:cNvPr id="5" name="Date Placeholder 4">
            <a:extLst>
              <a:ext uri="{FF2B5EF4-FFF2-40B4-BE49-F238E27FC236}">
                <a16:creationId xmlns:a16="http://schemas.microsoft.com/office/drawing/2014/main" id="{DBF0B6C3-01D9-D24D-8970-66612455FB9D}"/>
              </a:ext>
            </a:extLst>
          </p:cNvPr>
          <p:cNvSpPr>
            <a:spLocks noGrp="1"/>
          </p:cNvSpPr>
          <p:nvPr>
            <p:ph type="dt" sz="half" idx="10"/>
          </p:nvPr>
        </p:nvSpPr>
        <p:spPr>
          <a:xfrm>
            <a:off x="1083182" y="6431280"/>
            <a:ext cx="1660018" cy="166370"/>
          </a:xfrm>
        </p:spPr>
        <p:txBody>
          <a:bodyPr/>
          <a:lstStyle/>
          <a:p>
            <a:fld id="{52E33BC3-CBF3-4AB9-B7A8-B8A8CAC35779}" type="datetime1">
              <a:rPr lang="en-GB" smtClean="0">
                <a:latin typeface="+mj-lt"/>
              </a:rPr>
              <a:t>21/10/2020</a:t>
            </a:fld>
            <a:endParaRPr lang="en-US" dirty="0">
              <a:latin typeface="+mj-lt"/>
            </a:endParaRPr>
          </a:p>
        </p:txBody>
      </p:sp>
      <p:sp>
        <p:nvSpPr>
          <p:cNvPr id="6" name="Footer Placeholder 5">
            <a:extLst>
              <a:ext uri="{FF2B5EF4-FFF2-40B4-BE49-F238E27FC236}">
                <a16:creationId xmlns:a16="http://schemas.microsoft.com/office/drawing/2014/main" id="{DD94A52D-7ABB-5C43-A403-4D94800C455A}"/>
              </a:ext>
            </a:extLst>
          </p:cNvPr>
          <p:cNvSpPr>
            <a:spLocks noGrp="1"/>
          </p:cNvSpPr>
          <p:nvPr>
            <p:ph type="ftr" sz="quarter" idx="3"/>
          </p:nvPr>
        </p:nvSpPr>
        <p:spPr>
          <a:xfrm>
            <a:off x="2849758" y="6431280"/>
            <a:ext cx="4259395" cy="166370"/>
          </a:xfrm>
        </p:spPr>
        <p:txBody>
          <a:bodyPr/>
          <a:lstStyle/>
          <a:p>
            <a:r>
              <a:rPr lang="en-US" dirty="0">
                <a:latin typeface="+mj-lt"/>
              </a:rPr>
              <a:t>EXECUTIVE BOARD 2020, SESSION 2</a:t>
            </a:r>
          </a:p>
        </p:txBody>
      </p:sp>
      <p:sp>
        <p:nvSpPr>
          <p:cNvPr id="7" name="Slide Number Placeholder 6">
            <a:extLst>
              <a:ext uri="{FF2B5EF4-FFF2-40B4-BE49-F238E27FC236}">
                <a16:creationId xmlns:a16="http://schemas.microsoft.com/office/drawing/2014/main" id="{1B11DCE7-6582-794E-9E24-D1939009ED1D}"/>
              </a:ext>
            </a:extLst>
          </p:cNvPr>
          <p:cNvSpPr>
            <a:spLocks noGrp="1"/>
          </p:cNvSpPr>
          <p:nvPr>
            <p:ph type="sldNum" sz="quarter" idx="4"/>
          </p:nvPr>
        </p:nvSpPr>
        <p:spPr/>
        <p:txBody>
          <a:bodyPr/>
          <a:lstStyle/>
          <a:p>
            <a:r>
              <a:rPr lang="en-US" dirty="0"/>
              <a:t>5|</a:t>
            </a:r>
          </a:p>
        </p:txBody>
      </p:sp>
      <p:sp>
        <p:nvSpPr>
          <p:cNvPr id="11" name="Rectangle 10">
            <a:extLst>
              <a:ext uri="{FF2B5EF4-FFF2-40B4-BE49-F238E27FC236}">
                <a16:creationId xmlns:a16="http://schemas.microsoft.com/office/drawing/2014/main" id="{8AC3B489-07B4-46C7-9EDB-908AC641D215}"/>
              </a:ext>
            </a:extLst>
          </p:cNvPr>
          <p:cNvSpPr/>
          <p:nvPr/>
        </p:nvSpPr>
        <p:spPr>
          <a:xfrm>
            <a:off x="442913" y="1094880"/>
            <a:ext cx="11306171" cy="1461939"/>
          </a:xfrm>
          <a:prstGeom prst="rect">
            <a:avLst/>
          </a:prstGeom>
        </p:spPr>
        <p:txBody>
          <a:bodyPr wrap="square">
            <a:spAutoFit/>
          </a:bodyPr>
          <a:lstStyle/>
          <a:p>
            <a:pPr>
              <a:buSzPts val="1800"/>
            </a:pPr>
            <a:r>
              <a:rPr lang="en-US" sz="2000" b="1" dirty="0">
                <a:solidFill>
                  <a:srgbClr val="0098D9"/>
                </a:solidFill>
              </a:rPr>
              <a:t>Mapping UN-Habitat’s global presence</a:t>
            </a:r>
          </a:p>
          <a:p>
            <a:pPr>
              <a:buSzPts val="1800"/>
            </a:pPr>
            <a:endParaRPr lang="en-US" sz="900" b="1" dirty="0">
              <a:solidFill>
                <a:srgbClr val="0098D9"/>
              </a:solidFill>
            </a:endParaRPr>
          </a:p>
          <a:p>
            <a:pPr>
              <a:buSzPts val="1800"/>
            </a:pPr>
            <a:r>
              <a:rPr lang="en-US" sz="2000" dirty="0"/>
              <a:t>An interactive ‘Global Dashboard’ is under development to visualize UN-Habitat’s global presence and operations in the field.  </a:t>
            </a:r>
          </a:p>
          <a:p>
            <a:pPr>
              <a:buSzPts val="1800"/>
            </a:pPr>
            <a:endParaRPr lang="en-US" sz="2000" dirty="0"/>
          </a:p>
        </p:txBody>
      </p:sp>
      <p:pic>
        <p:nvPicPr>
          <p:cNvPr id="9" name="Picture 8">
            <a:extLst>
              <a:ext uri="{FF2B5EF4-FFF2-40B4-BE49-F238E27FC236}">
                <a16:creationId xmlns:a16="http://schemas.microsoft.com/office/drawing/2014/main" id="{31F07965-A6E8-4478-874A-52AC901FD20D}"/>
              </a:ext>
            </a:extLst>
          </p:cNvPr>
          <p:cNvPicPr>
            <a:picLocks noChangeAspect="1"/>
          </p:cNvPicPr>
          <p:nvPr/>
        </p:nvPicPr>
        <p:blipFill rotWithShape="1">
          <a:blip r:embed="rId2"/>
          <a:srcRect l="2764" t="7396" r="2631" b="5636"/>
          <a:stretch/>
        </p:blipFill>
        <p:spPr>
          <a:xfrm>
            <a:off x="8568510" y="2340865"/>
            <a:ext cx="3180574" cy="3020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C4691B16-4322-43A1-876E-44F9CE0E30B2}"/>
              </a:ext>
            </a:extLst>
          </p:cNvPr>
          <p:cNvPicPr>
            <a:picLocks noChangeAspect="1"/>
          </p:cNvPicPr>
          <p:nvPr/>
        </p:nvPicPr>
        <p:blipFill rotWithShape="1">
          <a:blip r:embed="rId3"/>
          <a:srcRect l="2830" t="-24" r="2830" b="7027"/>
          <a:stretch/>
        </p:blipFill>
        <p:spPr>
          <a:xfrm>
            <a:off x="5782611" y="2825496"/>
            <a:ext cx="3258496" cy="2886249"/>
          </a:xfrm>
          <a:prstGeom prst="roundRect">
            <a:avLst>
              <a:gd name="adj" fmla="val 16667"/>
            </a:avLst>
          </a:prstGeom>
          <a:ln>
            <a:noFill/>
          </a:ln>
          <a:effectLst>
            <a:outerShdw blurRad="76200" dist="38100" dir="7800000" algn="tl" rotWithShape="0">
              <a:srgbClr val="000000">
                <a:alpha val="40000"/>
              </a:srgbClr>
            </a:outerShdw>
            <a:reflection stA="38000" endPos="65000" dist="508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0152995B-897F-438D-B8D3-0F14171C05A5}"/>
              </a:ext>
            </a:extLst>
          </p:cNvPr>
          <p:cNvPicPr>
            <a:picLocks noChangeAspect="1"/>
          </p:cNvPicPr>
          <p:nvPr/>
        </p:nvPicPr>
        <p:blipFill rotWithShape="1">
          <a:blip r:embed="rId4"/>
          <a:srcRect l="3633" r="2719" b="6200"/>
          <a:stretch/>
        </p:blipFill>
        <p:spPr>
          <a:xfrm>
            <a:off x="3128228" y="3717635"/>
            <a:ext cx="3388467" cy="2404979"/>
          </a:xfrm>
          <a:prstGeom prst="roundRect">
            <a:avLst>
              <a:gd name="adj" fmla="val 16667"/>
            </a:avLst>
          </a:prstGeom>
          <a:ln>
            <a:noFill/>
          </a:ln>
          <a:effectLst>
            <a:outerShdw blurRad="76200" dist="38100" dir="7800000" algn="tl" rotWithShape="0">
              <a:srgbClr val="000000">
                <a:alpha val="40000"/>
              </a:srgbClr>
            </a:outerShdw>
            <a:reflection stA="38000" endPos="65000" dist="508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6087A4E3-1312-49AB-90C8-BD19FED0AE95}"/>
              </a:ext>
            </a:extLst>
          </p:cNvPr>
          <p:cNvPicPr>
            <a:picLocks noChangeAspect="1"/>
          </p:cNvPicPr>
          <p:nvPr/>
        </p:nvPicPr>
        <p:blipFill rotWithShape="1">
          <a:blip r:embed="rId5"/>
          <a:srcRect l="4038" t="2057" r="26489" b="32389"/>
          <a:stretch/>
        </p:blipFill>
        <p:spPr>
          <a:xfrm>
            <a:off x="639307" y="4105656"/>
            <a:ext cx="3388467" cy="2120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10007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k object 16">
            <a:extLst>
              <a:ext uri="{FF2B5EF4-FFF2-40B4-BE49-F238E27FC236}">
                <a16:creationId xmlns:a16="http://schemas.microsoft.com/office/drawing/2014/main" id="{F9973170-0989-44B0-8273-F6CABE744407}"/>
              </a:ext>
            </a:extLst>
          </p:cNvPr>
          <p:cNvSpPr/>
          <p:nvPr/>
        </p:nvSpPr>
        <p:spPr>
          <a:xfrm>
            <a:off x="-1" y="610363"/>
            <a:ext cx="12192001" cy="3264310"/>
          </a:xfrm>
          <a:custGeom>
            <a:avLst/>
            <a:gdLst/>
            <a:ahLst/>
            <a:cxnLst/>
            <a:rect l="l" t="t" r="r" b="b"/>
            <a:pathLst>
              <a:path w="12185650" h="6858000">
                <a:moveTo>
                  <a:pt x="12185345" y="0"/>
                </a:moveTo>
                <a:lnTo>
                  <a:pt x="0" y="0"/>
                </a:lnTo>
                <a:lnTo>
                  <a:pt x="0" y="6858000"/>
                </a:lnTo>
                <a:lnTo>
                  <a:pt x="12185345" y="6858000"/>
                </a:lnTo>
                <a:lnTo>
                  <a:pt x="12185345" y="0"/>
                </a:lnTo>
                <a:close/>
              </a:path>
            </a:pathLst>
          </a:custGeom>
          <a:solidFill>
            <a:schemeClr val="accent1">
              <a:lumMod val="75000"/>
            </a:schemeClr>
          </a:solidFill>
        </p:spPr>
        <p:txBody>
          <a:bodyPr wrap="square" lIns="0" tIns="0" rIns="0" bIns="0" rtlCol="0"/>
          <a:lstStyle/>
          <a:p>
            <a:endParaRPr dirty="0"/>
          </a:p>
        </p:txBody>
      </p:sp>
      <p:sp>
        <p:nvSpPr>
          <p:cNvPr id="6" name="Slide Number Placeholder 5">
            <a:extLst>
              <a:ext uri="{FF2B5EF4-FFF2-40B4-BE49-F238E27FC236}">
                <a16:creationId xmlns:a16="http://schemas.microsoft.com/office/drawing/2014/main" id="{F7D747C9-62D9-3F4E-AEF7-F935288170E5}"/>
              </a:ext>
            </a:extLst>
          </p:cNvPr>
          <p:cNvSpPr>
            <a:spLocks noGrp="1"/>
          </p:cNvSpPr>
          <p:nvPr>
            <p:ph type="sldNum" sz="quarter" idx="4"/>
          </p:nvPr>
        </p:nvSpPr>
        <p:spPr/>
        <p:txBody>
          <a:bodyPr/>
          <a:lstStyle/>
          <a:p>
            <a:fld id="{2CFC8E84-CF7F-2F4F-881B-8D7473850D40}" type="slidenum">
              <a:rPr lang="en-US" smtClean="0"/>
              <a:pPr/>
              <a:t>1</a:t>
            </a:fld>
            <a:r>
              <a:rPr lang="en-US"/>
              <a:t>   |</a:t>
            </a:r>
            <a:endParaRPr lang="en-US" dirty="0"/>
          </a:p>
        </p:txBody>
      </p:sp>
      <p:sp>
        <p:nvSpPr>
          <p:cNvPr id="8" name="Date Placeholder 4">
            <a:extLst>
              <a:ext uri="{FF2B5EF4-FFF2-40B4-BE49-F238E27FC236}">
                <a16:creationId xmlns:a16="http://schemas.microsoft.com/office/drawing/2014/main" id="{3A2DC12D-6285-45D4-A27A-CFC0312ECD24}"/>
              </a:ext>
            </a:extLst>
          </p:cNvPr>
          <p:cNvSpPr>
            <a:spLocks noGrp="1"/>
          </p:cNvSpPr>
          <p:nvPr>
            <p:ph type="dt" sz="half" idx="10"/>
          </p:nvPr>
        </p:nvSpPr>
        <p:spPr>
          <a:xfrm>
            <a:off x="1083182" y="6431280"/>
            <a:ext cx="1660018" cy="166370"/>
          </a:xfrm>
        </p:spPr>
        <p:txBody>
          <a:bodyPr/>
          <a:lstStyle/>
          <a:p>
            <a:fld id="{04863FAF-3B4C-4517-B97B-87F57EA9A705}" type="datetime1">
              <a:rPr lang="en-GB" smtClean="0">
                <a:latin typeface="+mj-lt"/>
              </a:rPr>
              <a:t>21/10/2020</a:t>
            </a:fld>
            <a:endParaRPr lang="en-US" dirty="0">
              <a:latin typeface="+mj-lt"/>
            </a:endParaRPr>
          </a:p>
        </p:txBody>
      </p:sp>
      <p:sp>
        <p:nvSpPr>
          <p:cNvPr id="9" name="Footer Placeholder 5">
            <a:extLst>
              <a:ext uri="{FF2B5EF4-FFF2-40B4-BE49-F238E27FC236}">
                <a16:creationId xmlns:a16="http://schemas.microsoft.com/office/drawing/2014/main" id="{FEAD0F2E-0C2B-40CA-8667-2BEECF1ED3B9}"/>
              </a:ext>
            </a:extLst>
          </p:cNvPr>
          <p:cNvSpPr>
            <a:spLocks noGrp="1"/>
          </p:cNvSpPr>
          <p:nvPr>
            <p:ph type="ftr" sz="quarter" idx="3"/>
          </p:nvPr>
        </p:nvSpPr>
        <p:spPr>
          <a:xfrm>
            <a:off x="2849758" y="6431280"/>
            <a:ext cx="4259395" cy="166370"/>
          </a:xfrm>
        </p:spPr>
        <p:txBody>
          <a:bodyPr/>
          <a:lstStyle/>
          <a:p>
            <a:r>
              <a:rPr lang="en-US" dirty="0">
                <a:latin typeface="+mj-lt"/>
              </a:rPr>
              <a:t>Executive board ad hoc working group on programmatic, budgetary, and administrative matters</a:t>
            </a:r>
          </a:p>
        </p:txBody>
      </p:sp>
      <p:sp>
        <p:nvSpPr>
          <p:cNvPr id="10" name="Rectangle 9">
            <a:extLst>
              <a:ext uri="{FF2B5EF4-FFF2-40B4-BE49-F238E27FC236}">
                <a16:creationId xmlns:a16="http://schemas.microsoft.com/office/drawing/2014/main" id="{A13015C3-DB68-4735-99F9-9BB9A700E601}"/>
              </a:ext>
            </a:extLst>
          </p:cNvPr>
          <p:cNvSpPr/>
          <p:nvPr/>
        </p:nvSpPr>
        <p:spPr>
          <a:xfrm>
            <a:off x="711232" y="1946056"/>
            <a:ext cx="11135328" cy="523220"/>
          </a:xfrm>
          <a:prstGeom prst="rect">
            <a:avLst/>
          </a:prstGeom>
        </p:spPr>
        <p:txBody>
          <a:bodyPr wrap="square">
            <a:spAutoFit/>
          </a:bodyPr>
          <a:lstStyle/>
          <a:p>
            <a:r>
              <a:rPr lang="en-GB" sz="2800" b="1" dirty="0">
                <a:solidFill>
                  <a:schemeClr val="bg1"/>
                </a:solidFill>
              </a:rPr>
              <a:t>Agenda item 3: </a:t>
            </a:r>
            <a:r>
              <a:rPr lang="en-US" sz="2800" b="1" dirty="0">
                <a:solidFill>
                  <a:schemeClr val="bg1"/>
                </a:solidFill>
              </a:rPr>
              <a:t>Financial, budgetary and administrative matters</a:t>
            </a:r>
            <a:endParaRPr lang="de-DE" sz="2800" b="1" dirty="0">
              <a:solidFill>
                <a:schemeClr val="bg1"/>
              </a:solidFill>
            </a:endParaRPr>
          </a:p>
        </p:txBody>
      </p:sp>
    </p:spTree>
    <p:extLst>
      <p:ext uri="{BB962C8B-B14F-4D97-AF65-F5344CB8AC3E}">
        <p14:creationId xmlns:p14="http://schemas.microsoft.com/office/powerpoint/2010/main" val="188659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DEA2-2D70-A743-9B12-DD1674BE59FB}"/>
              </a:ext>
            </a:extLst>
          </p:cNvPr>
          <p:cNvSpPr>
            <a:spLocks noGrp="1"/>
          </p:cNvSpPr>
          <p:nvPr>
            <p:ph type="title"/>
          </p:nvPr>
        </p:nvSpPr>
        <p:spPr/>
        <p:txBody>
          <a:bodyPr>
            <a:normAutofit/>
          </a:bodyPr>
          <a:lstStyle/>
          <a:p>
            <a:r>
              <a:rPr lang="en-US" sz="3200" spc="0" dirty="0">
                <a:latin typeface="+mj-lt"/>
              </a:rPr>
              <a:t>|Update on the organizational restructuring of UN-Habitat  </a:t>
            </a:r>
            <a:endParaRPr lang="en-KE" sz="3200" spc="0" dirty="0">
              <a:latin typeface="+mj-lt"/>
            </a:endParaRPr>
          </a:p>
        </p:txBody>
      </p:sp>
      <p:sp>
        <p:nvSpPr>
          <p:cNvPr id="5" name="Date Placeholder 4">
            <a:extLst>
              <a:ext uri="{FF2B5EF4-FFF2-40B4-BE49-F238E27FC236}">
                <a16:creationId xmlns:a16="http://schemas.microsoft.com/office/drawing/2014/main" id="{DBF0B6C3-01D9-D24D-8970-66612455FB9D}"/>
              </a:ext>
            </a:extLst>
          </p:cNvPr>
          <p:cNvSpPr>
            <a:spLocks noGrp="1"/>
          </p:cNvSpPr>
          <p:nvPr>
            <p:ph type="dt" sz="half" idx="10"/>
          </p:nvPr>
        </p:nvSpPr>
        <p:spPr>
          <a:xfrm>
            <a:off x="1083182" y="6431280"/>
            <a:ext cx="1660018" cy="166370"/>
          </a:xfrm>
        </p:spPr>
        <p:txBody>
          <a:bodyPr/>
          <a:lstStyle/>
          <a:p>
            <a:fld id="{F2EC4A60-CC18-456F-B1AA-5512EB8B149A}" type="datetime1">
              <a:rPr lang="en-GB" smtClean="0">
                <a:latin typeface="+mj-lt"/>
              </a:rPr>
              <a:t>21/10/2020</a:t>
            </a:fld>
            <a:endParaRPr lang="en-US" dirty="0">
              <a:latin typeface="+mj-lt"/>
            </a:endParaRPr>
          </a:p>
        </p:txBody>
      </p:sp>
      <p:sp>
        <p:nvSpPr>
          <p:cNvPr id="6" name="Footer Placeholder 5">
            <a:extLst>
              <a:ext uri="{FF2B5EF4-FFF2-40B4-BE49-F238E27FC236}">
                <a16:creationId xmlns:a16="http://schemas.microsoft.com/office/drawing/2014/main" id="{DD94A52D-7ABB-5C43-A403-4D94800C455A}"/>
              </a:ext>
            </a:extLst>
          </p:cNvPr>
          <p:cNvSpPr>
            <a:spLocks noGrp="1"/>
          </p:cNvSpPr>
          <p:nvPr>
            <p:ph type="ftr" sz="quarter" idx="3"/>
          </p:nvPr>
        </p:nvSpPr>
        <p:spPr>
          <a:xfrm>
            <a:off x="2849758" y="6431280"/>
            <a:ext cx="4259395" cy="166370"/>
          </a:xfrm>
        </p:spPr>
        <p:txBody>
          <a:bodyPr/>
          <a:lstStyle/>
          <a:p>
            <a:r>
              <a:rPr lang="en-US" dirty="0">
                <a:latin typeface="+mj-lt"/>
              </a:rPr>
              <a:t>EXECUTIVE BOARD 2020, SESSION 2</a:t>
            </a:r>
          </a:p>
        </p:txBody>
      </p:sp>
      <p:sp>
        <p:nvSpPr>
          <p:cNvPr id="7" name="Slide Number Placeholder 6">
            <a:extLst>
              <a:ext uri="{FF2B5EF4-FFF2-40B4-BE49-F238E27FC236}">
                <a16:creationId xmlns:a16="http://schemas.microsoft.com/office/drawing/2014/main" id="{1B11DCE7-6582-794E-9E24-D1939009ED1D}"/>
              </a:ext>
            </a:extLst>
          </p:cNvPr>
          <p:cNvSpPr>
            <a:spLocks noGrp="1"/>
          </p:cNvSpPr>
          <p:nvPr>
            <p:ph type="sldNum" sz="quarter" idx="4"/>
          </p:nvPr>
        </p:nvSpPr>
        <p:spPr/>
        <p:txBody>
          <a:bodyPr/>
          <a:lstStyle/>
          <a:p>
            <a:r>
              <a:rPr lang="en-US" dirty="0"/>
              <a:t>4|</a:t>
            </a:r>
          </a:p>
        </p:txBody>
      </p:sp>
      <p:sp>
        <p:nvSpPr>
          <p:cNvPr id="11" name="Rectangle 10">
            <a:extLst>
              <a:ext uri="{FF2B5EF4-FFF2-40B4-BE49-F238E27FC236}">
                <a16:creationId xmlns:a16="http://schemas.microsoft.com/office/drawing/2014/main" id="{8AC3B489-07B4-46C7-9EDB-908AC641D215}"/>
              </a:ext>
            </a:extLst>
          </p:cNvPr>
          <p:cNvSpPr/>
          <p:nvPr/>
        </p:nvSpPr>
        <p:spPr>
          <a:xfrm>
            <a:off x="442913" y="1094880"/>
            <a:ext cx="11306171" cy="4154984"/>
          </a:xfrm>
          <a:prstGeom prst="rect">
            <a:avLst/>
          </a:prstGeom>
        </p:spPr>
        <p:txBody>
          <a:bodyPr wrap="square">
            <a:spAutoFit/>
          </a:bodyPr>
          <a:lstStyle/>
          <a:p>
            <a:pPr>
              <a:buSzPts val="1800"/>
            </a:pPr>
            <a:r>
              <a:rPr lang="en-US" sz="2400" b="1" dirty="0">
                <a:solidFill>
                  <a:srgbClr val="0098D9"/>
                </a:solidFill>
              </a:rPr>
              <a:t>Parallel two-track approach to implementation </a:t>
            </a:r>
          </a:p>
          <a:p>
            <a:pPr>
              <a:buSzPts val="1800"/>
            </a:pPr>
            <a:endParaRPr lang="en-US" sz="2400" dirty="0"/>
          </a:p>
          <a:p>
            <a:pPr>
              <a:buSzPts val="1800"/>
            </a:pPr>
            <a:r>
              <a:rPr lang="en-US" sz="2400" dirty="0">
                <a:solidFill>
                  <a:srgbClr val="0098D9"/>
                </a:solidFill>
              </a:rPr>
              <a:t>Track 1:</a:t>
            </a:r>
            <a:r>
              <a:rPr lang="en-US" sz="2400" dirty="0"/>
              <a:t> </a:t>
            </a:r>
            <a:r>
              <a:rPr lang="en-US" sz="2000" dirty="0"/>
              <a:t>‘quick wins’ to strengthen Habitat’s current country-level presence and regional engagement by assigning staff to strategic locations [e.g. locations hosting a regional UN DCO or Economic Commission]; bolstering the human resources capacities/realigning the mandate of existing offices [e.g. a Country Office could also provide liaison services] </a:t>
            </a:r>
          </a:p>
          <a:p>
            <a:pPr>
              <a:buSzPts val="1800"/>
            </a:pPr>
            <a:endParaRPr lang="en-US" sz="2400" dirty="0"/>
          </a:p>
          <a:p>
            <a:pPr>
              <a:buSzPts val="1800"/>
            </a:pPr>
            <a:r>
              <a:rPr lang="en-US" sz="2400" dirty="0">
                <a:solidFill>
                  <a:srgbClr val="0098D9"/>
                </a:solidFill>
              </a:rPr>
              <a:t>Track 2:</a:t>
            </a:r>
            <a:r>
              <a:rPr lang="en-US" sz="2400" dirty="0"/>
              <a:t> </a:t>
            </a:r>
            <a:r>
              <a:rPr lang="en-US" sz="2000" dirty="0"/>
              <a:t>establish new UN-Habitat offices; this could take the form of a new regional or country office, or an office mandated to host an UN-Habitat global programme </a:t>
            </a:r>
          </a:p>
          <a:p>
            <a:pPr>
              <a:buSzPts val="1800"/>
            </a:pPr>
            <a:endParaRPr lang="en-US" sz="2400" dirty="0"/>
          </a:p>
          <a:p>
            <a:pPr>
              <a:buSzPts val="1800"/>
            </a:pPr>
            <a:r>
              <a:rPr lang="en-US" sz="2000" dirty="0"/>
              <a:t>Establishment of a </a:t>
            </a:r>
            <a:r>
              <a:rPr lang="en-US" sz="2000" b="1" dirty="0"/>
              <a:t>new</a:t>
            </a:r>
            <a:r>
              <a:rPr lang="en-US" sz="2000" dirty="0"/>
              <a:t> office away from headquarters will be subject to the Secretary-General’s December 2019 directive on ‘</a:t>
            </a:r>
            <a:r>
              <a:rPr lang="en-US" sz="2000" i="1" dirty="0"/>
              <a:t>Procedures for the Establishment of United Nations Offices away from Headquarters’</a:t>
            </a:r>
            <a:endParaRPr lang="en-US" sz="2000" dirty="0"/>
          </a:p>
        </p:txBody>
      </p:sp>
    </p:spTree>
    <p:extLst>
      <p:ext uri="{BB962C8B-B14F-4D97-AF65-F5344CB8AC3E}">
        <p14:creationId xmlns:p14="http://schemas.microsoft.com/office/powerpoint/2010/main" val="186300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k object 16">
            <a:extLst>
              <a:ext uri="{FF2B5EF4-FFF2-40B4-BE49-F238E27FC236}">
                <a16:creationId xmlns:a16="http://schemas.microsoft.com/office/drawing/2014/main" id="{B9250163-B7D4-43E4-A282-560CB419601D}"/>
              </a:ext>
            </a:extLst>
          </p:cNvPr>
          <p:cNvSpPr/>
          <p:nvPr/>
        </p:nvSpPr>
        <p:spPr>
          <a:xfrm>
            <a:off x="0" y="876300"/>
            <a:ext cx="12192000" cy="3225182"/>
          </a:xfrm>
          <a:custGeom>
            <a:avLst/>
            <a:gdLst/>
            <a:ahLst/>
            <a:cxnLst/>
            <a:rect l="l" t="t" r="r" b="b"/>
            <a:pathLst>
              <a:path w="12185650" h="6858000">
                <a:moveTo>
                  <a:pt x="12185345" y="0"/>
                </a:moveTo>
                <a:lnTo>
                  <a:pt x="0" y="0"/>
                </a:lnTo>
                <a:lnTo>
                  <a:pt x="0" y="6858000"/>
                </a:lnTo>
                <a:lnTo>
                  <a:pt x="12185345" y="6858000"/>
                </a:lnTo>
                <a:lnTo>
                  <a:pt x="12185345" y="0"/>
                </a:lnTo>
                <a:close/>
              </a:path>
            </a:pathLst>
          </a:custGeom>
          <a:solidFill>
            <a:srgbClr val="1482AC"/>
          </a:solidFill>
        </p:spPr>
        <p:txBody>
          <a:bodyPr wrap="square" lIns="0" tIns="0" rIns="0" bIns="0" rtlCol="0"/>
          <a:lstStyle/>
          <a:p>
            <a:endParaRPr/>
          </a:p>
        </p:txBody>
      </p:sp>
      <p:sp>
        <p:nvSpPr>
          <p:cNvPr id="12" name="TextBox 11">
            <a:extLst>
              <a:ext uri="{FF2B5EF4-FFF2-40B4-BE49-F238E27FC236}">
                <a16:creationId xmlns:a16="http://schemas.microsoft.com/office/drawing/2014/main" id="{50A5A1B3-D397-F942-86A3-CA9D369B7A8B}"/>
              </a:ext>
            </a:extLst>
          </p:cNvPr>
          <p:cNvSpPr txBox="1"/>
          <p:nvPr/>
        </p:nvSpPr>
        <p:spPr>
          <a:xfrm>
            <a:off x="668867" y="1428441"/>
            <a:ext cx="11315987" cy="1754326"/>
          </a:xfrm>
          <a:prstGeom prst="rect">
            <a:avLst/>
          </a:prstGeom>
          <a:noFill/>
        </p:spPr>
        <p:txBody>
          <a:bodyPr wrap="square" rtlCol="0">
            <a:spAutoFit/>
          </a:bodyPr>
          <a:lstStyle/>
          <a:p>
            <a:r>
              <a:rPr lang="en-US" sz="7200" dirty="0">
                <a:solidFill>
                  <a:schemeClr val="bg1"/>
                </a:solidFill>
                <a:latin typeface="Tw Cen MT Condensed" panose="020B0606020104020203" pitchFamily="34" charset="0"/>
                <a:cs typeface="Calibri" panose="020F0502020204030204" pitchFamily="34" charset="0"/>
              </a:rPr>
              <a:t>RESOURCE MOBILIZATION STRATEGY </a:t>
            </a:r>
          </a:p>
          <a:p>
            <a:r>
              <a:rPr lang="en-US" sz="3600" dirty="0">
                <a:solidFill>
                  <a:schemeClr val="bg1"/>
                </a:solidFill>
                <a:latin typeface="Tw Cen MT Condensed" panose="020B0606020104020203" pitchFamily="34" charset="0"/>
                <a:cs typeface="Calibri" panose="020F0502020204030204" pitchFamily="34" charset="0"/>
              </a:rPr>
              <a:t>October 2020</a:t>
            </a:r>
            <a:endParaRPr lang="en-US" sz="3600" i="1" dirty="0">
              <a:solidFill>
                <a:schemeClr val="bg1"/>
              </a:solidFill>
            </a:endParaRPr>
          </a:p>
        </p:txBody>
      </p:sp>
      <p:pic>
        <p:nvPicPr>
          <p:cNvPr id="2" name="Graphic 1">
            <a:extLst>
              <a:ext uri="{FF2B5EF4-FFF2-40B4-BE49-F238E27FC236}">
                <a16:creationId xmlns:a16="http://schemas.microsoft.com/office/drawing/2014/main" id="{6A57FC3C-963C-4820-BCA8-CA14A83C2F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6750" y="6224537"/>
            <a:ext cx="3462337" cy="413534"/>
          </a:xfrm>
          <a:prstGeom prst="rect">
            <a:avLst/>
          </a:prstGeom>
        </p:spPr>
      </p:pic>
      <p:sp>
        <p:nvSpPr>
          <p:cNvPr id="4" name="Date Placeholder 3">
            <a:extLst>
              <a:ext uri="{FF2B5EF4-FFF2-40B4-BE49-F238E27FC236}">
                <a16:creationId xmlns:a16="http://schemas.microsoft.com/office/drawing/2014/main" id="{BBD7A436-5A9F-4176-BA75-D02F518F45EC}"/>
              </a:ext>
            </a:extLst>
          </p:cNvPr>
          <p:cNvSpPr>
            <a:spLocks noGrp="1"/>
          </p:cNvSpPr>
          <p:nvPr>
            <p:ph type="dt" sz="half" idx="10"/>
          </p:nvPr>
        </p:nvSpPr>
        <p:spPr/>
        <p:txBody>
          <a:bodyPr/>
          <a:lstStyle/>
          <a:p>
            <a:fld id="{4864258A-C315-4E5D-ABA5-ECC2C21C961F}" type="datetime1">
              <a:rPr lang="en-GB" smtClean="0"/>
              <a:t>21/10/2020</a:t>
            </a:fld>
            <a:endParaRPr lang="en-US" dirty="0"/>
          </a:p>
        </p:txBody>
      </p:sp>
      <p:sp>
        <p:nvSpPr>
          <p:cNvPr id="5" name="Footer Placeholder 4">
            <a:extLst>
              <a:ext uri="{FF2B5EF4-FFF2-40B4-BE49-F238E27FC236}">
                <a16:creationId xmlns:a16="http://schemas.microsoft.com/office/drawing/2014/main" id="{E3633A56-595F-4A71-9C69-DDDCF92DE073}"/>
              </a:ext>
            </a:extLst>
          </p:cNvPr>
          <p:cNvSpPr>
            <a:spLocks noGrp="1"/>
          </p:cNvSpPr>
          <p:nvPr>
            <p:ph type="ftr" sz="quarter" idx="3"/>
          </p:nvPr>
        </p:nvSpPr>
        <p:spPr/>
        <p:txBody>
          <a:bodyPr/>
          <a:lstStyle/>
          <a:p>
            <a:r>
              <a:rPr lang="en-US"/>
              <a:t>EXECUTIVE BOARD 2020, SESSION 2</a:t>
            </a:r>
            <a:endParaRPr lang="en-US" dirty="0"/>
          </a:p>
        </p:txBody>
      </p:sp>
      <p:sp>
        <p:nvSpPr>
          <p:cNvPr id="6" name="Slide Number Placeholder 5">
            <a:extLst>
              <a:ext uri="{FF2B5EF4-FFF2-40B4-BE49-F238E27FC236}">
                <a16:creationId xmlns:a16="http://schemas.microsoft.com/office/drawing/2014/main" id="{7329E98E-C8EA-47C6-AE00-F11F3DF38D79}"/>
              </a:ext>
            </a:extLst>
          </p:cNvPr>
          <p:cNvSpPr>
            <a:spLocks noGrp="1"/>
          </p:cNvSpPr>
          <p:nvPr>
            <p:ph type="sldNum" sz="quarter" idx="4"/>
          </p:nvPr>
        </p:nvSpPr>
        <p:spPr/>
        <p:txBody>
          <a:bodyPr/>
          <a:lstStyle/>
          <a:p>
            <a:fld id="{2CFC8E84-CF7F-2F4F-881B-8D7473850D40}" type="slidenum">
              <a:rPr lang="en-US" smtClean="0"/>
              <a:pPr/>
              <a:t>20</a:t>
            </a:fld>
            <a:r>
              <a:rPr lang="en-US"/>
              <a:t>   |</a:t>
            </a:r>
            <a:endParaRPr lang="en-US" dirty="0"/>
          </a:p>
        </p:txBody>
      </p:sp>
    </p:spTree>
    <p:extLst>
      <p:ext uri="{BB962C8B-B14F-4D97-AF65-F5344CB8AC3E}">
        <p14:creationId xmlns:p14="http://schemas.microsoft.com/office/powerpoint/2010/main" val="2745789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199CCEA-F2E3-4F18-9B59-AC33F8020574}"/>
              </a:ext>
            </a:extLst>
          </p:cNvPr>
          <p:cNvSpPr/>
          <p:nvPr/>
        </p:nvSpPr>
        <p:spPr>
          <a:xfrm>
            <a:off x="1516050" y="-2360"/>
            <a:ext cx="9155955" cy="1187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endParaRPr lang="en-US" dirty="0">
              <a:solidFill>
                <a:prstClr val="white"/>
              </a:solidFill>
              <a:latin typeface="Calibri" panose="020F0502020204030204"/>
            </a:endParaRPr>
          </a:p>
        </p:txBody>
      </p:sp>
      <p:sp>
        <p:nvSpPr>
          <p:cNvPr id="19" name="TextBox 18">
            <a:extLst>
              <a:ext uri="{FF2B5EF4-FFF2-40B4-BE49-F238E27FC236}">
                <a16:creationId xmlns:a16="http://schemas.microsoft.com/office/drawing/2014/main" id="{11AAE2E1-AF10-435B-B497-9CC775049FAB}"/>
              </a:ext>
            </a:extLst>
          </p:cNvPr>
          <p:cNvSpPr txBox="1"/>
          <p:nvPr/>
        </p:nvSpPr>
        <p:spPr>
          <a:xfrm>
            <a:off x="1535956" y="41547"/>
            <a:ext cx="9153805" cy="523220"/>
          </a:xfrm>
          <a:prstGeom prst="rect">
            <a:avLst/>
          </a:prstGeom>
          <a:noFill/>
        </p:spPr>
        <p:txBody>
          <a:bodyPr wrap="square" rtlCol="0">
            <a:spAutoFit/>
          </a:bodyPr>
          <a:lstStyle/>
          <a:p>
            <a:pPr defTabSz="457200">
              <a:defRPr/>
            </a:pPr>
            <a:r>
              <a:rPr lang="en-US" sz="2800" dirty="0">
                <a:solidFill>
                  <a:srgbClr val="1CADE4"/>
                </a:solidFill>
                <a:latin typeface="Tw Cen MT" panose="020B0602020104020603" pitchFamily="34" charset="0"/>
                <a:ea typeface="Verdana" panose="020B0604030504040204" pitchFamily="34" charset="0"/>
                <a:cs typeface="Verdana" panose="020B0604030504040204" pitchFamily="34" charset="0"/>
              </a:rPr>
              <a:t>Resource Mobilization Strategy Objectives and Actions</a:t>
            </a:r>
            <a:endParaRPr lang="en-US" sz="2800" dirty="0">
              <a:solidFill>
                <a:srgbClr val="1CADE4"/>
              </a:solidFill>
              <a:latin typeface="Tw Cen MT" panose="020B0602020104020603" pitchFamily="34" charset="0"/>
            </a:endParaRPr>
          </a:p>
        </p:txBody>
      </p:sp>
      <p:grpSp>
        <p:nvGrpSpPr>
          <p:cNvPr id="9" name="Group 8">
            <a:extLst>
              <a:ext uri="{FF2B5EF4-FFF2-40B4-BE49-F238E27FC236}">
                <a16:creationId xmlns:a16="http://schemas.microsoft.com/office/drawing/2014/main" id="{085573BF-5DBA-4E6C-AA80-5CA991063AFC}"/>
              </a:ext>
            </a:extLst>
          </p:cNvPr>
          <p:cNvGrpSpPr/>
          <p:nvPr/>
        </p:nvGrpSpPr>
        <p:grpSpPr>
          <a:xfrm>
            <a:off x="6087719" y="776214"/>
            <a:ext cx="3721830" cy="1640468"/>
            <a:chOff x="6278551" y="776214"/>
            <a:chExt cx="3721830" cy="1640468"/>
          </a:xfrm>
        </p:grpSpPr>
        <p:grpSp>
          <p:nvGrpSpPr>
            <p:cNvPr id="31" name="Group 30">
              <a:extLst>
                <a:ext uri="{FF2B5EF4-FFF2-40B4-BE49-F238E27FC236}">
                  <a16:creationId xmlns:a16="http://schemas.microsoft.com/office/drawing/2014/main" id="{BDA165F4-0C5A-49E4-8659-B0C08B7450F1}"/>
                </a:ext>
              </a:extLst>
            </p:cNvPr>
            <p:cNvGrpSpPr/>
            <p:nvPr/>
          </p:nvGrpSpPr>
          <p:grpSpPr>
            <a:xfrm>
              <a:off x="6278551" y="776214"/>
              <a:ext cx="3592741" cy="1640468"/>
              <a:chOff x="300751" y="1921267"/>
              <a:chExt cx="3069172" cy="1640468"/>
            </a:xfrm>
            <a:solidFill>
              <a:srgbClr val="660066">
                <a:alpha val="15000"/>
              </a:srgbClr>
            </a:solidFill>
          </p:grpSpPr>
          <p:sp>
            <p:nvSpPr>
              <p:cNvPr id="32" name="Rectangle 31">
                <a:extLst>
                  <a:ext uri="{FF2B5EF4-FFF2-40B4-BE49-F238E27FC236}">
                    <a16:creationId xmlns:a16="http://schemas.microsoft.com/office/drawing/2014/main" id="{A9F55A9E-56FE-4C70-83A9-3A59D3EB986E}"/>
                  </a:ext>
                </a:extLst>
              </p:cNvPr>
              <p:cNvSpPr/>
              <p:nvPr/>
            </p:nvSpPr>
            <p:spPr>
              <a:xfrm>
                <a:off x="575186" y="2190135"/>
                <a:ext cx="2794737" cy="13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33" name="Oval 32">
                <a:extLst>
                  <a:ext uri="{FF2B5EF4-FFF2-40B4-BE49-F238E27FC236}">
                    <a16:creationId xmlns:a16="http://schemas.microsoft.com/office/drawing/2014/main" id="{9A96F32D-A17A-4EDF-B566-B203411C83F6}"/>
                  </a:ext>
                </a:extLst>
              </p:cNvPr>
              <p:cNvSpPr/>
              <p:nvPr/>
            </p:nvSpPr>
            <p:spPr>
              <a:xfrm>
                <a:off x="300751" y="1921267"/>
                <a:ext cx="461306" cy="540000"/>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2</a:t>
                </a:r>
              </a:p>
            </p:txBody>
          </p:sp>
        </p:grpSp>
        <p:grpSp>
          <p:nvGrpSpPr>
            <p:cNvPr id="77" name="Group 76">
              <a:extLst>
                <a:ext uri="{FF2B5EF4-FFF2-40B4-BE49-F238E27FC236}">
                  <a16:creationId xmlns:a16="http://schemas.microsoft.com/office/drawing/2014/main" id="{3F197067-2C5C-489B-B15E-AEACE7FD2C3D}"/>
                </a:ext>
              </a:extLst>
            </p:cNvPr>
            <p:cNvGrpSpPr/>
            <p:nvPr/>
          </p:nvGrpSpPr>
          <p:grpSpPr>
            <a:xfrm>
              <a:off x="6470713" y="1011844"/>
              <a:ext cx="3529668" cy="1369606"/>
              <a:chOff x="5597850" y="1554343"/>
              <a:chExt cx="3352114" cy="1369606"/>
            </a:xfrm>
          </p:grpSpPr>
          <p:sp>
            <p:nvSpPr>
              <p:cNvPr id="34" name="TextBox 33">
                <a:extLst>
                  <a:ext uri="{FF2B5EF4-FFF2-40B4-BE49-F238E27FC236}">
                    <a16:creationId xmlns:a16="http://schemas.microsoft.com/office/drawing/2014/main" id="{F70C2559-92F6-436A-8EB8-3E7C1A9C56A9}"/>
                  </a:ext>
                </a:extLst>
              </p:cNvPr>
              <p:cNvSpPr txBox="1"/>
              <p:nvPr/>
            </p:nvSpPr>
            <p:spPr>
              <a:xfrm>
                <a:off x="5597850" y="1554343"/>
                <a:ext cx="3352114" cy="1369606"/>
              </a:xfrm>
              <a:prstGeom prst="rect">
                <a:avLst/>
              </a:prstGeom>
              <a:noFill/>
            </p:spPr>
            <p:txBody>
              <a:bodyPr wrap="square" rtlCol="0">
                <a:spAutoFit/>
              </a:bodyPr>
              <a:lstStyle/>
              <a:p>
                <a:pPr marL="180000" lvl="1" defTabSz="457200">
                  <a:defRPr/>
                </a:pPr>
                <a:r>
                  <a:rPr lang="en-US" sz="1600" b="1" dirty="0">
                    <a:solidFill>
                      <a:prstClr val="black"/>
                    </a:solidFill>
                  </a:rPr>
                  <a:t> ALIGNMENT</a:t>
                </a:r>
              </a:p>
              <a:p>
                <a:pPr marL="180000" lvl="1" defTabSz="457200">
                  <a:defRPr/>
                </a:pPr>
                <a:r>
                  <a:rPr lang="en-US" sz="1300" dirty="0">
                    <a:solidFill>
                      <a:prstClr val="black"/>
                    </a:solidFill>
                  </a:rPr>
                  <a:t>Urban dimensions of the SDGs, NUA</a:t>
                </a:r>
              </a:p>
              <a:p>
                <a:pPr marL="180000" lvl="1" defTabSz="457200">
                  <a:defRPr/>
                </a:pPr>
                <a:r>
                  <a:rPr lang="en-US" sz="1300" dirty="0">
                    <a:solidFill>
                      <a:prstClr val="black"/>
                    </a:solidFill>
                  </a:rPr>
                  <a:t>UN-Habitat Strategic Plan</a:t>
                </a:r>
              </a:p>
              <a:p>
                <a:pPr marL="180000" lvl="1" defTabSz="457200">
                  <a:defRPr/>
                </a:pPr>
                <a:r>
                  <a:rPr lang="en-US" sz="1300" dirty="0">
                    <a:solidFill>
                      <a:prstClr val="black"/>
                    </a:solidFill>
                  </a:rPr>
                  <a:t>National strategic plans</a:t>
                </a:r>
              </a:p>
              <a:p>
                <a:pPr marL="180000" lvl="1" defTabSz="457200"/>
                <a:r>
                  <a:rPr lang="en-US" sz="1500" dirty="0">
                    <a:solidFill>
                      <a:prstClr val="black"/>
                    </a:solidFill>
                    <a:latin typeface="+mj-lt"/>
                  </a:rPr>
                  <a:t>UN Sustainable Development Cooperation Framework</a:t>
                </a:r>
              </a:p>
              <a:p>
                <a:pPr marL="180000" lvl="1" defTabSz="457200">
                  <a:defRPr/>
                </a:pPr>
                <a:r>
                  <a:rPr lang="en-US" sz="1300" dirty="0">
                    <a:solidFill>
                      <a:prstClr val="black"/>
                    </a:solidFill>
                  </a:rPr>
                  <a:t>UN Funding Compact </a:t>
                </a:r>
              </a:p>
            </p:txBody>
          </p:sp>
          <p:pic>
            <p:nvPicPr>
              <p:cNvPr id="1026" name="Picture 2" descr="Image result for alignment icon">
                <a:extLst>
                  <a:ext uri="{FF2B5EF4-FFF2-40B4-BE49-F238E27FC236}">
                    <a16:creationId xmlns:a16="http://schemas.microsoft.com/office/drawing/2014/main" id="{DB9400D6-BCDB-4026-B3A4-3088633A3D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4029" y="1587880"/>
                <a:ext cx="459139" cy="41725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6" name="Group 75">
            <a:extLst>
              <a:ext uri="{FF2B5EF4-FFF2-40B4-BE49-F238E27FC236}">
                <a16:creationId xmlns:a16="http://schemas.microsoft.com/office/drawing/2014/main" id="{CA155919-6F72-4E39-9478-39EDC40D304B}"/>
              </a:ext>
            </a:extLst>
          </p:cNvPr>
          <p:cNvGrpSpPr/>
          <p:nvPr/>
        </p:nvGrpSpPr>
        <p:grpSpPr>
          <a:xfrm>
            <a:off x="221802" y="777030"/>
            <a:ext cx="3229576" cy="1696461"/>
            <a:chOff x="1514194" y="1260981"/>
            <a:chExt cx="3229576" cy="1696461"/>
          </a:xfrm>
        </p:grpSpPr>
        <p:grpSp>
          <p:nvGrpSpPr>
            <p:cNvPr id="63" name="Group 62">
              <a:extLst>
                <a:ext uri="{FF2B5EF4-FFF2-40B4-BE49-F238E27FC236}">
                  <a16:creationId xmlns:a16="http://schemas.microsoft.com/office/drawing/2014/main" id="{5D97A528-7C80-4DB9-B13F-DCB9908D44A2}"/>
                </a:ext>
              </a:extLst>
            </p:cNvPr>
            <p:cNvGrpSpPr/>
            <p:nvPr/>
          </p:nvGrpSpPr>
          <p:grpSpPr>
            <a:xfrm>
              <a:off x="1514194" y="1260981"/>
              <a:ext cx="3229576" cy="1696461"/>
              <a:chOff x="1514194" y="1260981"/>
              <a:chExt cx="3229576" cy="1696461"/>
            </a:xfrm>
          </p:grpSpPr>
          <p:grpSp>
            <p:nvGrpSpPr>
              <p:cNvPr id="29" name="Group 28">
                <a:extLst>
                  <a:ext uri="{FF2B5EF4-FFF2-40B4-BE49-F238E27FC236}">
                    <a16:creationId xmlns:a16="http://schemas.microsoft.com/office/drawing/2014/main" id="{CE38650E-1165-442C-A06B-4CF2F39CA980}"/>
                  </a:ext>
                </a:extLst>
              </p:cNvPr>
              <p:cNvGrpSpPr/>
              <p:nvPr/>
            </p:nvGrpSpPr>
            <p:grpSpPr>
              <a:xfrm>
                <a:off x="1514194" y="1260981"/>
                <a:ext cx="3229576" cy="1640468"/>
                <a:chOff x="300751" y="1921267"/>
                <a:chExt cx="3069172" cy="1640468"/>
              </a:xfrm>
            </p:grpSpPr>
            <p:sp>
              <p:nvSpPr>
                <p:cNvPr id="28" name="Rectangle 27">
                  <a:extLst>
                    <a:ext uri="{FF2B5EF4-FFF2-40B4-BE49-F238E27FC236}">
                      <a16:creationId xmlns:a16="http://schemas.microsoft.com/office/drawing/2014/main" id="{F82ED93A-7313-4B17-9F93-2ED6F7426F53}"/>
                    </a:ext>
                  </a:extLst>
                </p:cNvPr>
                <p:cNvSpPr/>
                <p:nvPr/>
              </p:nvSpPr>
              <p:spPr>
                <a:xfrm>
                  <a:off x="575186" y="2190135"/>
                  <a:ext cx="2794737" cy="1371600"/>
                </a:xfrm>
                <a:prstGeom prst="rect">
                  <a:avLst/>
                </a:prstGeom>
                <a:solidFill>
                  <a:srgbClr val="00B05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27" name="Oval 26">
                  <a:extLst>
                    <a:ext uri="{FF2B5EF4-FFF2-40B4-BE49-F238E27FC236}">
                      <a16:creationId xmlns:a16="http://schemas.microsoft.com/office/drawing/2014/main" id="{747A3663-589D-40EB-896B-A6ABD9348A7D}"/>
                    </a:ext>
                  </a:extLst>
                </p:cNvPr>
                <p:cNvSpPr/>
                <p:nvPr/>
              </p:nvSpPr>
              <p:spPr>
                <a:xfrm>
                  <a:off x="300751" y="1921267"/>
                  <a:ext cx="513180" cy="54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1</a:t>
                  </a:r>
                </a:p>
              </p:txBody>
            </p:sp>
          </p:grpSp>
          <p:sp>
            <p:nvSpPr>
              <p:cNvPr id="30" name="TextBox 29">
                <a:extLst>
                  <a:ext uri="{FF2B5EF4-FFF2-40B4-BE49-F238E27FC236}">
                    <a16:creationId xmlns:a16="http://schemas.microsoft.com/office/drawing/2014/main" id="{2F54B475-2431-4709-AE46-1BB9A4FF79CC}"/>
                  </a:ext>
                </a:extLst>
              </p:cNvPr>
              <p:cNvSpPr txBox="1"/>
              <p:nvPr/>
            </p:nvSpPr>
            <p:spPr>
              <a:xfrm>
                <a:off x="1788630" y="1541670"/>
                <a:ext cx="2955140" cy="1415772"/>
              </a:xfrm>
              <a:prstGeom prst="rect">
                <a:avLst/>
              </a:prstGeom>
              <a:noFill/>
            </p:spPr>
            <p:txBody>
              <a:bodyPr wrap="square" rtlCol="0">
                <a:spAutoFit/>
              </a:bodyPr>
              <a:lstStyle/>
              <a:p>
                <a:pPr marL="180000" lvl="1" defTabSz="457200">
                  <a:defRPr/>
                </a:pPr>
                <a:r>
                  <a:rPr lang="en-US" sz="1600" b="1">
                    <a:solidFill>
                      <a:prstClr val="black"/>
                    </a:solidFill>
                  </a:rPr>
                  <a:t>TARGET </a:t>
                </a:r>
                <a:r>
                  <a:rPr lang="en-US" sz="1600" b="1" dirty="0">
                    <a:solidFill>
                      <a:prstClr val="black"/>
                    </a:solidFill>
                  </a:rPr>
                  <a:t>FUNDING</a:t>
                </a:r>
              </a:p>
              <a:p>
                <a:pPr marL="180000" lvl="1" defTabSz="457200">
                  <a:defRPr/>
                </a:pPr>
                <a:r>
                  <a:rPr lang="en-US" sz="1400" dirty="0">
                    <a:solidFill>
                      <a:prstClr val="black"/>
                    </a:solidFill>
                  </a:rPr>
                  <a:t>Regular budget:          $    60M</a:t>
                </a:r>
              </a:p>
              <a:p>
                <a:pPr marL="180000" lvl="1" defTabSz="457200">
                  <a:defRPr/>
                </a:pPr>
                <a:r>
                  <a:rPr lang="en-US" sz="1400" dirty="0">
                    <a:solidFill>
                      <a:prstClr val="black"/>
                    </a:solidFill>
                  </a:rPr>
                  <a:t>Non-earmarked:         $    41M</a:t>
                </a:r>
              </a:p>
              <a:p>
                <a:pPr marL="180000" lvl="1" defTabSz="457200">
                  <a:defRPr/>
                </a:pPr>
                <a:r>
                  <a:rPr lang="en-US" sz="1400" dirty="0">
                    <a:solidFill>
                      <a:prstClr val="black"/>
                    </a:solidFill>
                  </a:rPr>
                  <a:t>Normative earmarked:$   262M</a:t>
                </a:r>
              </a:p>
              <a:p>
                <a:pPr marL="180000" lvl="1" defTabSz="457200">
                  <a:defRPr/>
                </a:pPr>
                <a:r>
                  <a:rPr lang="en-US" sz="1400" dirty="0">
                    <a:solidFill>
                      <a:prstClr val="black"/>
                    </a:solidFill>
                  </a:rPr>
                  <a:t>Country programmes:  $   607M</a:t>
                </a:r>
              </a:p>
              <a:p>
                <a:pPr marL="180000" lvl="1" defTabSz="457200">
                  <a:defRPr/>
                </a:pPr>
                <a:r>
                  <a:rPr lang="en-US" sz="1400" dirty="0">
                    <a:solidFill>
                      <a:prstClr val="black"/>
                    </a:solidFill>
                  </a:rPr>
                  <a:t>                       Total:  $ 1,027M</a:t>
                </a:r>
              </a:p>
            </p:txBody>
          </p:sp>
        </p:grpSp>
        <p:pic>
          <p:nvPicPr>
            <p:cNvPr id="67" name="Picture 66">
              <a:extLst>
                <a:ext uri="{FF2B5EF4-FFF2-40B4-BE49-F238E27FC236}">
                  <a16:creationId xmlns:a16="http://schemas.microsoft.com/office/drawing/2014/main" id="{316DF576-E1AF-418D-9851-D10367DA5F2C}"/>
                </a:ext>
              </a:extLst>
            </p:cNvPr>
            <p:cNvPicPr>
              <a:picLocks noChangeAspect="1"/>
            </p:cNvPicPr>
            <p:nvPr/>
          </p:nvPicPr>
          <p:blipFill>
            <a:blip r:embed="rId4"/>
            <a:stretch>
              <a:fillRect/>
            </a:stretch>
          </p:blipFill>
          <p:spPr>
            <a:xfrm>
              <a:off x="4305212" y="1523432"/>
              <a:ext cx="438558" cy="311607"/>
            </a:xfrm>
            <a:prstGeom prst="rect">
              <a:avLst/>
            </a:prstGeom>
          </p:spPr>
        </p:pic>
      </p:grpSp>
      <p:grpSp>
        <p:nvGrpSpPr>
          <p:cNvPr id="83" name="Group 82">
            <a:extLst>
              <a:ext uri="{FF2B5EF4-FFF2-40B4-BE49-F238E27FC236}">
                <a16:creationId xmlns:a16="http://schemas.microsoft.com/office/drawing/2014/main" id="{18C7790F-FD53-4F66-84AC-C04C40C805E9}"/>
              </a:ext>
            </a:extLst>
          </p:cNvPr>
          <p:cNvGrpSpPr/>
          <p:nvPr/>
        </p:nvGrpSpPr>
        <p:grpSpPr>
          <a:xfrm>
            <a:off x="125714" y="2751975"/>
            <a:ext cx="3325664" cy="1469653"/>
            <a:chOff x="1514194" y="2976873"/>
            <a:chExt cx="3325664" cy="1469653"/>
          </a:xfrm>
        </p:grpSpPr>
        <p:grpSp>
          <p:nvGrpSpPr>
            <p:cNvPr id="46" name="Group 45">
              <a:extLst>
                <a:ext uri="{FF2B5EF4-FFF2-40B4-BE49-F238E27FC236}">
                  <a16:creationId xmlns:a16="http://schemas.microsoft.com/office/drawing/2014/main" id="{32D18BF0-61AF-4046-9CE7-FFB63D0E3221}"/>
                </a:ext>
              </a:extLst>
            </p:cNvPr>
            <p:cNvGrpSpPr/>
            <p:nvPr/>
          </p:nvGrpSpPr>
          <p:grpSpPr>
            <a:xfrm>
              <a:off x="1514194" y="2976873"/>
              <a:ext cx="3229576" cy="1415773"/>
              <a:chOff x="1514194" y="2969263"/>
              <a:chExt cx="3229576" cy="1415773"/>
            </a:xfrm>
          </p:grpSpPr>
          <p:sp>
            <p:nvSpPr>
              <p:cNvPr id="40" name="Rectangle 39">
                <a:extLst>
                  <a:ext uri="{FF2B5EF4-FFF2-40B4-BE49-F238E27FC236}">
                    <a16:creationId xmlns:a16="http://schemas.microsoft.com/office/drawing/2014/main" id="{FEA5A011-4EFA-4DDF-8037-00A0FDC4D548}"/>
                  </a:ext>
                </a:extLst>
              </p:cNvPr>
              <p:cNvSpPr/>
              <p:nvPr/>
            </p:nvSpPr>
            <p:spPr>
              <a:xfrm>
                <a:off x="1796511" y="3244496"/>
                <a:ext cx="2947259" cy="11405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41" name="Oval 40">
                <a:extLst>
                  <a:ext uri="{FF2B5EF4-FFF2-40B4-BE49-F238E27FC236}">
                    <a16:creationId xmlns:a16="http://schemas.microsoft.com/office/drawing/2014/main" id="{DEB22D49-2DF9-4487-97BC-AB77FAD77495}"/>
                  </a:ext>
                </a:extLst>
              </p:cNvPr>
              <p:cNvSpPr/>
              <p:nvPr/>
            </p:nvSpPr>
            <p:spPr>
              <a:xfrm>
                <a:off x="1514194" y="2969263"/>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3</a:t>
                </a:r>
              </a:p>
            </p:txBody>
          </p:sp>
        </p:grpSp>
        <p:grpSp>
          <p:nvGrpSpPr>
            <p:cNvPr id="78" name="Group 77">
              <a:extLst>
                <a:ext uri="{FF2B5EF4-FFF2-40B4-BE49-F238E27FC236}">
                  <a16:creationId xmlns:a16="http://schemas.microsoft.com/office/drawing/2014/main" id="{E5DC597F-F2A1-4531-BEC2-9A49D2868556}"/>
                </a:ext>
              </a:extLst>
            </p:cNvPr>
            <p:cNvGrpSpPr/>
            <p:nvPr/>
          </p:nvGrpSpPr>
          <p:grpSpPr>
            <a:xfrm>
              <a:off x="1802972" y="3246197"/>
              <a:ext cx="3036886" cy="1200329"/>
              <a:chOff x="1802972" y="3246197"/>
              <a:chExt cx="3036886" cy="1200329"/>
            </a:xfrm>
          </p:grpSpPr>
          <p:sp>
            <p:nvSpPr>
              <p:cNvPr id="39" name="TextBox 38">
                <a:extLst>
                  <a:ext uri="{FF2B5EF4-FFF2-40B4-BE49-F238E27FC236}">
                    <a16:creationId xmlns:a16="http://schemas.microsoft.com/office/drawing/2014/main" id="{00CA32B3-DD46-4D50-B096-7D2D8CD7408E}"/>
                  </a:ext>
                </a:extLst>
              </p:cNvPr>
              <p:cNvSpPr txBox="1"/>
              <p:nvPr/>
            </p:nvSpPr>
            <p:spPr>
              <a:xfrm>
                <a:off x="1802972" y="3246197"/>
                <a:ext cx="3036886" cy="1200329"/>
              </a:xfrm>
              <a:prstGeom prst="rect">
                <a:avLst/>
              </a:prstGeom>
              <a:noFill/>
            </p:spPr>
            <p:txBody>
              <a:bodyPr wrap="square" rtlCol="0">
                <a:spAutoFit/>
              </a:bodyPr>
              <a:lstStyle/>
              <a:p>
                <a:pPr marL="180000" lvl="1" defTabSz="457200">
                  <a:defRPr/>
                </a:pPr>
                <a:r>
                  <a:rPr lang="en-US" sz="1600" b="1" dirty="0">
                    <a:solidFill>
                      <a:prstClr val="black"/>
                    </a:solidFill>
                  </a:rPr>
                  <a:t>STRATEGIC PARTNERSHIPS</a:t>
                </a:r>
              </a:p>
              <a:p>
                <a:pPr marL="180000" lvl="1" defTabSz="457200">
                  <a:defRPr/>
                </a:pPr>
                <a:r>
                  <a:rPr lang="en-US" sz="1400" dirty="0">
                    <a:solidFill>
                      <a:prstClr val="black"/>
                    </a:solidFill>
                  </a:rPr>
                  <a:t>Joint strategy development</a:t>
                </a:r>
              </a:p>
              <a:p>
                <a:pPr marL="180000" lvl="1" defTabSz="457200">
                  <a:defRPr/>
                </a:pPr>
                <a:r>
                  <a:rPr lang="en-US" sz="1400" dirty="0">
                    <a:solidFill>
                      <a:prstClr val="black"/>
                    </a:solidFill>
                  </a:rPr>
                  <a:t>Multi-year agreements</a:t>
                </a:r>
              </a:p>
              <a:p>
                <a:pPr marL="180000" lvl="1" defTabSz="457200">
                  <a:defRPr/>
                </a:pPr>
                <a:r>
                  <a:rPr lang="en-US" sz="1400" dirty="0">
                    <a:solidFill>
                      <a:prstClr val="black"/>
                    </a:solidFill>
                  </a:rPr>
                  <a:t>Pooled funding</a:t>
                </a:r>
              </a:p>
              <a:p>
                <a:pPr marL="180000" lvl="1" defTabSz="457200">
                  <a:defRPr/>
                </a:pPr>
                <a:r>
                  <a:rPr lang="en-US" sz="1400" dirty="0">
                    <a:solidFill>
                      <a:prstClr val="black"/>
                    </a:solidFill>
                  </a:rPr>
                  <a:t>Large scale high impact programmes</a:t>
                </a:r>
              </a:p>
            </p:txBody>
          </p:sp>
          <p:pic>
            <p:nvPicPr>
              <p:cNvPr id="68" name="Picture 67">
                <a:extLst>
                  <a:ext uri="{FF2B5EF4-FFF2-40B4-BE49-F238E27FC236}">
                    <a16:creationId xmlns:a16="http://schemas.microsoft.com/office/drawing/2014/main" id="{8C89DD38-131A-40E7-81A9-FB886E32B836}"/>
                  </a:ext>
                </a:extLst>
              </p:cNvPr>
              <p:cNvPicPr>
                <a:picLocks noChangeAspect="1"/>
              </p:cNvPicPr>
              <p:nvPr/>
            </p:nvPicPr>
            <p:blipFill>
              <a:blip r:embed="rId5"/>
              <a:stretch>
                <a:fillRect/>
              </a:stretch>
            </p:blipFill>
            <p:spPr>
              <a:xfrm>
                <a:off x="4191387" y="3544766"/>
                <a:ext cx="540000" cy="540000"/>
              </a:xfrm>
              <a:prstGeom prst="rect">
                <a:avLst/>
              </a:prstGeom>
            </p:spPr>
          </p:pic>
        </p:grpSp>
      </p:grpSp>
      <p:grpSp>
        <p:nvGrpSpPr>
          <p:cNvPr id="5" name="Group 4">
            <a:extLst>
              <a:ext uri="{FF2B5EF4-FFF2-40B4-BE49-F238E27FC236}">
                <a16:creationId xmlns:a16="http://schemas.microsoft.com/office/drawing/2014/main" id="{3779D853-2CF6-4A02-9356-1B6E71158993}"/>
              </a:ext>
            </a:extLst>
          </p:cNvPr>
          <p:cNvGrpSpPr/>
          <p:nvPr/>
        </p:nvGrpSpPr>
        <p:grpSpPr>
          <a:xfrm>
            <a:off x="6096000" y="2691915"/>
            <a:ext cx="3616015" cy="1416786"/>
            <a:chOff x="6899134" y="2754915"/>
            <a:chExt cx="3616015" cy="1416786"/>
          </a:xfrm>
        </p:grpSpPr>
        <p:sp>
          <p:nvSpPr>
            <p:cNvPr id="51" name="Rectangle 50">
              <a:extLst>
                <a:ext uri="{FF2B5EF4-FFF2-40B4-BE49-F238E27FC236}">
                  <a16:creationId xmlns:a16="http://schemas.microsoft.com/office/drawing/2014/main" id="{A8FA88A0-A1A7-45C1-9137-ADC5AF6F3BED}"/>
                </a:ext>
              </a:extLst>
            </p:cNvPr>
            <p:cNvSpPr/>
            <p:nvPr/>
          </p:nvSpPr>
          <p:spPr>
            <a:xfrm>
              <a:off x="7236471" y="2978764"/>
              <a:ext cx="3278678" cy="1140540"/>
            </a:xfrm>
            <a:prstGeom prst="rect">
              <a:avLst/>
            </a:prstGeom>
            <a:solidFill>
              <a:srgbClr val="007CA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grpSp>
          <p:nvGrpSpPr>
            <p:cNvPr id="93" name="Group 92">
              <a:extLst>
                <a:ext uri="{FF2B5EF4-FFF2-40B4-BE49-F238E27FC236}">
                  <a16:creationId xmlns:a16="http://schemas.microsoft.com/office/drawing/2014/main" id="{A077B846-70DB-4457-B4B3-6F4D682DC42D}"/>
                </a:ext>
              </a:extLst>
            </p:cNvPr>
            <p:cNvGrpSpPr/>
            <p:nvPr/>
          </p:nvGrpSpPr>
          <p:grpSpPr>
            <a:xfrm>
              <a:off x="6899134" y="2754915"/>
              <a:ext cx="3616015" cy="1416786"/>
              <a:chOff x="5155243" y="3043597"/>
              <a:chExt cx="3616015" cy="1416786"/>
            </a:xfrm>
          </p:grpSpPr>
          <p:sp>
            <p:nvSpPr>
              <p:cNvPr id="52" name="Oval 51">
                <a:extLst>
                  <a:ext uri="{FF2B5EF4-FFF2-40B4-BE49-F238E27FC236}">
                    <a16:creationId xmlns:a16="http://schemas.microsoft.com/office/drawing/2014/main" id="{C09CF0F0-CD3A-4D50-BFDF-CDD8B5663D16}"/>
                  </a:ext>
                </a:extLst>
              </p:cNvPr>
              <p:cNvSpPr/>
              <p:nvPr/>
            </p:nvSpPr>
            <p:spPr>
              <a:xfrm>
                <a:off x="5155243" y="3043597"/>
                <a:ext cx="540000" cy="540000"/>
              </a:xfrm>
              <a:prstGeom prst="ellips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4</a:t>
                </a:r>
              </a:p>
            </p:txBody>
          </p:sp>
          <p:grpSp>
            <p:nvGrpSpPr>
              <p:cNvPr id="79" name="Group 78">
                <a:extLst>
                  <a:ext uri="{FF2B5EF4-FFF2-40B4-BE49-F238E27FC236}">
                    <a16:creationId xmlns:a16="http://schemas.microsoft.com/office/drawing/2014/main" id="{4A476D55-FA97-414C-A0DE-A28EE5CF1504}"/>
                  </a:ext>
                </a:extLst>
              </p:cNvPr>
              <p:cNvGrpSpPr/>
              <p:nvPr/>
            </p:nvGrpSpPr>
            <p:grpSpPr>
              <a:xfrm>
                <a:off x="5448517" y="3284329"/>
                <a:ext cx="3322741" cy="1176054"/>
                <a:chOff x="5454425" y="3231871"/>
                <a:chExt cx="3322741" cy="1176054"/>
              </a:xfrm>
            </p:grpSpPr>
            <p:sp>
              <p:nvSpPr>
                <p:cNvPr id="50" name="TextBox 49">
                  <a:extLst>
                    <a:ext uri="{FF2B5EF4-FFF2-40B4-BE49-F238E27FC236}">
                      <a16:creationId xmlns:a16="http://schemas.microsoft.com/office/drawing/2014/main" id="{2662ADE0-D97D-4959-B070-64B11B1A29A2}"/>
                    </a:ext>
                  </a:extLst>
                </p:cNvPr>
                <p:cNvSpPr txBox="1"/>
                <p:nvPr/>
              </p:nvSpPr>
              <p:spPr>
                <a:xfrm>
                  <a:off x="5454425" y="3238374"/>
                  <a:ext cx="3322741" cy="1169551"/>
                </a:xfrm>
                <a:prstGeom prst="rect">
                  <a:avLst/>
                </a:prstGeom>
                <a:noFill/>
                <a:ln>
                  <a:noFill/>
                </a:ln>
              </p:spPr>
              <p:txBody>
                <a:bodyPr wrap="square" rtlCol="0">
                  <a:spAutoFit/>
                </a:bodyPr>
                <a:lstStyle/>
                <a:p>
                  <a:pPr marL="180000" lvl="1" defTabSz="457200">
                    <a:defRPr/>
                  </a:pPr>
                  <a:r>
                    <a:rPr lang="en-US" sz="1600" b="1" dirty="0">
                      <a:solidFill>
                        <a:prstClr val="black"/>
                      </a:solidFill>
                    </a:rPr>
                    <a:t>DIVERSIFIED DONOR BASE</a:t>
                  </a:r>
                </a:p>
                <a:p>
                  <a:pPr marL="180000" lvl="1" defTabSz="457200">
                    <a:defRPr/>
                  </a:pPr>
                  <a:r>
                    <a:rPr lang="en-US" sz="1350" dirty="0">
                      <a:solidFill>
                        <a:prstClr val="black"/>
                      </a:solidFill>
                    </a:rPr>
                    <a:t>More Member States contributing</a:t>
                  </a:r>
                </a:p>
                <a:p>
                  <a:pPr marL="180000" lvl="1" defTabSz="457200">
                    <a:defRPr/>
                  </a:pPr>
                  <a:r>
                    <a:rPr lang="en-US" sz="1350" dirty="0">
                      <a:solidFill>
                        <a:prstClr val="black"/>
                      </a:solidFill>
                    </a:rPr>
                    <a:t>Domestic resources</a:t>
                  </a:r>
                </a:p>
                <a:p>
                  <a:pPr marL="180000" lvl="1" defTabSz="457200">
                    <a:defRPr/>
                  </a:pPr>
                  <a:r>
                    <a:rPr lang="en-US" sz="1350" dirty="0">
                      <a:solidFill>
                        <a:prstClr val="black"/>
                      </a:solidFill>
                    </a:rPr>
                    <a:t>Private Sector, Local Authorities, other</a:t>
                  </a:r>
                </a:p>
                <a:p>
                  <a:pPr marL="180000" lvl="1" defTabSz="457200">
                    <a:defRPr/>
                  </a:pPr>
                  <a:r>
                    <a:rPr lang="en-US" sz="1350" dirty="0">
                      <a:solidFill>
                        <a:prstClr val="black"/>
                      </a:solidFill>
                    </a:rPr>
                    <a:t>Multi-donor pooled funds</a:t>
                  </a:r>
                  <a:endParaRPr lang="en-US" sz="1400" dirty="0">
                    <a:solidFill>
                      <a:prstClr val="black"/>
                    </a:solidFill>
                  </a:endParaRPr>
                </a:p>
              </p:txBody>
            </p:sp>
            <p:pic>
              <p:nvPicPr>
                <p:cNvPr id="69" name="Picture 68">
                  <a:extLst>
                    <a:ext uri="{FF2B5EF4-FFF2-40B4-BE49-F238E27FC236}">
                      <a16:creationId xmlns:a16="http://schemas.microsoft.com/office/drawing/2014/main" id="{CBD8C755-8CB7-46F8-AA84-6449E91845B5}"/>
                    </a:ext>
                  </a:extLst>
                </p:cNvPr>
                <p:cNvPicPr>
                  <a:picLocks noChangeAspect="1"/>
                </p:cNvPicPr>
                <p:nvPr/>
              </p:nvPicPr>
              <p:blipFill rotWithShape="1">
                <a:blip r:embed="rId6"/>
                <a:srcRect b="10686"/>
                <a:stretch/>
              </p:blipFill>
              <p:spPr>
                <a:xfrm>
                  <a:off x="8213400" y="3231871"/>
                  <a:ext cx="527347" cy="367157"/>
                </a:xfrm>
                <a:prstGeom prst="rect">
                  <a:avLst/>
                </a:prstGeom>
              </p:spPr>
            </p:pic>
          </p:grpSp>
        </p:grpSp>
      </p:grpSp>
      <p:grpSp>
        <p:nvGrpSpPr>
          <p:cNvPr id="82" name="Group 81">
            <a:extLst>
              <a:ext uri="{FF2B5EF4-FFF2-40B4-BE49-F238E27FC236}">
                <a16:creationId xmlns:a16="http://schemas.microsoft.com/office/drawing/2014/main" id="{0B37A5C8-FD89-4490-8498-D31E82047702}"/>
              </a:ext>
            </a:extLst>
          </p:cNvPr>
          <p:cNvGrpSpPr/>
          <p:nvPr/>
        </p:nvGrpSpPr>
        <p:grpSpPr>
          <a:xfrm>
            <a:off x="125714" y="4596172"/>
            <a:ext cx="3267290" cy="1484798"/>
            <a:chOff x="1514194" y="4437451"/>
            <a:chExt cx="3267290" cy="1484798"/>
          </a:xfrm>
        </p:grpSpPr>
        <p:grpSp>
          <p:nvGrpSpPr>
            <p:cNvPr id="54" name="Group 53">
              <a:extLst>
                <a:ext uri="{FF2B5EF4-FFF2-40B4-BE49-F238E27FC236}">
                  <a16:creationId xmlns:a16="http://schemas.microsoft.com/office/drawing/2014/main" id="{C4665E5E-9FEC-4483-9558-81164DBDBCF0}"/>
                </a:ext>
              </a:extLst>
            </p:cNvPr>
            <p:cNvGrpSpPr/>
            <p:nvPr/>
          </p:nvGrpSpPr>
          <p:grpSpPr>
            <a:xfrm>
              <a:off x="1514194" y="4437451"/>
              <a:ext cx="3229576" cy="1415773"/>
              <a:chOff x="1514194" y="2969263"/>
              <a:chExt cx="3229576" cy="1415773"/>
            </a:xfrm>
          </p:grpSpPr>
          <p:sp>
            <p:nvSpPr>
              <p:cNvPr id="56" name="Rectangle 55">
                <a:extLst>
                  <a:ext uri="{FF2B5EF4-FFF2-40B4-BE49-F238E27FC236}">
                    <a16:creationId xmlns:a16="http://schemas.microsoft.com/office/drawing/2014/main" id="{4C455E75-2CF9-4275-9A3F-C2AB1CB0EEE4}"/>
                  </a:ext>
                </a:extLst>
              </p:cNvPr>
              <p:cNvSpPr/>
              <p:nvPr/>
            </p:nvSpPr>
            <p:spPr>
              <a:xfrm>
                <a:off x="1796511" y="3244496"/>
                <a:ext cx="2947259" cy="114054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57" name="Oval 56">
                <a:extLst>
                  <a:ext uri="{FF2B5EF4-FFF2-40B4-BE49-F238E27FC236}">
                    <a16:creationId xmlns:a16="http://schemas.microsoft.com/office/drawing/2014/main" id="{EF49DD53-4539-40CB-89D8-A26CEA17CC27}"/>
                  </a:ext>
                </a:extLst>
              </p:cNvPr>
              <p:cNvSpPr/>
              <p:nvPr/>
            </p:nvSpPr>
            <p:spPr>
              <a:xfrm>
                <a:off x="1514194" y="2969263"/>
                <a:ext cx="540000"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5</a:t>
                </a:r>
              </a:p>
            </p:txBody>
          </p:sp>
        </p:grpSp>
        <p:grpSp>
          <p:nvGrpSpPr>
            <p:cNvPr id="80" name="Group 79">
              <a:extLst>
                <a:ext uri="{FF2B5EF4-FFF2-40B4-BE49-F238E27FC236}">
                  <a16:creationId xmlns:a16="http://schemas.microsoft.com/office/drawing/2014/main" id="{93908334-8D2F-4916-AFB4-E7C9B07991EE}"/>
                </a:ext>
              </a:extLst>
            </p:cNvPr>
            <p:cNvGrpSpPr/>
            <p:nvPr/>
          </p:nvGrpSpPr>
          <p:grpSpPr>
            <a:xfrm>
              <a:off x="1744598" y="4715850"/>
              <a:ext cx="3036886" cy="1206399"/>
              <a:chOff x="1754928" y="4707451"/>
              <a:chExt cx="3036886" cy="1206399"/>
            </a:xfrm>
          </p:grpSpPr>
          <p:sp>
            <p:nvSpPr>
              <p:cNvPr id="55" name="TextBox 54">
                <a:extLst>
                  <a:ext uri="{FF2B5EF4-FFF2-40B4-BE49-F238E27FC236}">
                    <a16:creationId xmlns:a16="http://schemas.microsoft.com/office/drawing/2014/main" id="{B70DEA1E-E5D8-4057-B8BF-F560BC945FEA}"/>
                  </a:ext>
                </a:extLst>
              </p:cNvPr>
              <p:cNvSpPr txBox="1"/>
              <p:nvPr/>
            </p:nvSpPr>
            <p:spPr>
              <a:xfrm>
                <a:off x="1754928" y="4713521"/>
                <a:ext cx="3036886" cy="1200329"/>
              </a:xfrm>
              <a:prstGeom prst="rect">
                <a:avLst/>
              </a:prstGeom>
              <a:noFill/>
            </p:spPr>
            <p:txBody>
              <a:bodyPr wrap="square" rtlCol="0">
                <a:spAutoFit/>
              </a:bodyPr>
              <a:lstStyle/>
              <a:p>
                <a:pPr marL="180000" lvl="1" defTabSz="457200">
                  <a:defRPr/>
                </a:pPr>
                <a:r>
                  <a:rPr lang="en-US" sz="1600" b="1" dirty="0">
                    <a:solidFill>
                      <a:prstClr val="black"/>
                    </a:solidFill>
                    <a:latin typeface="Calibri" panose="020F0502020204030204"/>
                  </a:rPr>
                  <a:t> </a:t>
                </a:r>
                <a:r>
                  <a:rPr lang="en-US" sz="1600" b="1" dirty="0">
                    <a:solidFill>
                      <a:prstClr val="black"/>
                    </a:solidFill>
                  </a:rPr>
                  <a:t>VALUE FOR MONEY</a:t>
                </a:r>
              </a:p>
              <a:p>
                <a:pPr marL="180000" lvl="1" defTabSz="457200">
                  <a:defRPr/>
                </a:pPr>
                <a:r>
                  <a:rPr lang="en-US" sz="1400" dirty="0">
                    <a:solidFill>
                      <a:prstClr val="black"/>
                    </a:solidFill>
                  </a:rPr>
                  <a:t> Results focused</a:t>
                </a:r>
              </a:p>
              <a:p>
                <a:pPr marL="180000" lvl="1" defTabSz="457200">
                  <a:defRPr/>
                </a:pPr>
                <a:r>
                  <a:rPr lang="en-US" sz="1400" dirty="0">
                    <a:solidFill>
                      <a:prstClr val="black"/>
                    </a:solidFill>
                  </a:rPr>
                  <a:t> Efficient</a:t>
                </a:r>
              </a:p>
              <a:p>
                <a:pPr marL="180000" lvl="1" defTabSz="457200">
                  <a:defRPr/>
                </a:pPr>
                <a:r>
                  <a:rPr lang="en-US" sz="1400" dirty="0">
                    <a:solidFill>
                      <a:prstClr val="black"/>
                    </a:solidFill>
                  </a:rPr>
                  <a:t> Transparent</a:t>
                </a:r>
              </a:p>
              <a:p>
                <a:pPr marL="180000" lvl="1" defTabSz="457200">
                  <a:defRPr/>
                </a:pPr>
                <a:r>
                  <a:rPr lang="en-US" sz="1400" dirty="0">
                    <a:solidFill>
                      <a:prstClr val="black"/>
                    </a:solidFill>
                  </a:rPr>
                  <a:t> Accountable</a:t>
                </a:r>
              </a:p>
            </p:txBody>
          </p:sp>
          <p:pic>
            <p:nvPicPr>
              <p:cNvPr id="74" name="Picture 73">
                <a:extLst>
                  <a:ext uri="{FF2B5EF4-FFF2-40B4-BE49-F238E27FC236}">
                    <a16:creationId xmlns:a16="http://schemas.microsoft.com/office/drawing/2014/main" id="{0A1D1F72-EC9C-4686-95BA-AE05534989B3}"/>
                  </a:ext>
                </a:extLst>
              </p:cNvPr>
              <p:cNvPicPr>
                <a:picLocks noChangeAspect="1"/>
              </p:cNvPicPr>
              <p:nvPr/>
            </p:nvPicPr>
            <p:blipFill>
              <a:blip r:embed="rId7"/>
              <a:stretch>
                <a:fillRect/>
              </a:stretch>
            </p:blipFill>
            <p:spPr>
              <a:xfrm>
                <a:off x="4312587" y="4707451"/>
                <a:ext cx="434560" cy="395727"/>
              </a:xfrm>
              <a:prstGeom prst="rect">
                <a:avLst/>
              </a:prstGeom>
            </p:spPr>
          </p:pic>
        </p:grpSp>
      </p:grpSp>
      <p:grpSp>
        <p:nvGrpSpPr>
          <p:cNvPr id="81" name="Group 80">
            <a:extLst>
              <a:ext uri="{FF2B5EF4-FFF2-40B4-BE49-F238E27FC236}">
                <a16:creationId xmlns:a16="http://schemas.microsoft.com/office/drawing/2014/main" id="{9C8492F2-A61E-4712-8E87-056F031F0647}"/>
              </a:ext>
            </a:extLst>
          </p:cNvPr>
          <p:cNvGrpSpPr/>
          <p:nvPr/>
        </p:nvGrpSpPr>
        <p:grpSpPr>
          <a:xfrm>
            <a:off x="6096000" y="4595744"/>
            <a:ext cx="3592740" cy="1454448"/>
            <a:chOff x="5147870" y="4437451"/>
            <a:chExt cx="3592740" cy="1454448"/>
          </a:xfrm>
        </p:grpSpPr>
        <p:grpSp>
          <p:nvGrpSpPr>
            <p:cNvPr id="64" name="Group 63">
              <a:extLst>
                <a:ext uri="{FF2B5EF4-FFF2-40B4-BE49-F238E27FC236}">
                  <a16:creationId xmlns:a16="http://schemas.microsoft.com/office/drawing/2014/main" id="{1FB57D5E-E590-416E-A7EF-96550F901F60}"/>
                </a:ext>
              </a:extLst>
            </p:cNvPr>
            <p:cNvGrpSpPr/>
            <p:nvPr/>
          </p:nvGrpSpPr>
          <p:grpSpPr>
            <a:xfrm>
              <a:off x="5147870" y="4437451"/>
              <a:ext cx="3592740" cy="1454448"/>
              <a:chOff x="5147870" y="4437451"/>
              <a:chExt cx="3592740" cy="1454448"/>
            </a:xfrm>
          </p:grpSpPr>
          <p:grpSp>
            <p:nvGrpSpPr>
              <p:cNvPr id="59" name="Group 58">
                <a:extLst>
                  <a:ext uri="{FF2B5EF4-FFF2-40B4-BE49-F238E27FC236}">
                    <a16:creationId xmlns:a16="http://schemas.microsoft.com/office/drawing/2014/main" id="{9C06C9B1-DFCE-4846-8B6A-4AB13CEB7B77}"/>
                  </a:ext>
                </a:extLst>
              </p:cNvPr>
              <p:cNvGrpSpPr/>
              <p:nvPr/>
            </p:nvGrpSpPr>
            <p:grpSpPr>
              <a:xfrm>
                <a:off x="5147870" y="4437451"/>
                <a:ext cx="3592740" cy="1415773"/>
                <a:chOff x="1514194" y="2969263"/>
                <a:chExt cx="3229576" cy="1415773"/>
              </a:xfrm>
            </p:grpSpPr>
            <p:sp>
              <p:nvSpPr>
                <p:cNvPr id="61" name="Rectangle 60">
                  <a:extLst>
                    <a:ext uri="{FF2B5EF4-FFF2-40B4-BE49-F238E27FC236}">
                      <a16:creationId xmlns:a16="http://schemas.microsoft.com/office/drawing/2014/main" id="{53FA61E9-E214-4E9D-A5A2-D2E5EC66C81D}"/>
                    </a:ext>
                  </a:extLst>
                </p:cNvPr>
                <p:cNvSpPr/>
                <p:nvPr/>
              </p:nvSpPr>
              <p:spPr>
                <a:xfrm>
                  <a:off x="1796511" y="3244496"/>
                  <a:ext cx="2947259" cy="1140540"/>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62" name="Oval 61">
                  <a:extLst>
                    <a:ext uri="{FF2B5EF4-FFF2-40B4-BE49-F238E27FC236}">
                      <a16:creationId xmlns:a16="http://schemas.microsoft.com/office/drawing/2014/main" id="{23A2E02F-7747-4AB3-8403-3E3737DBA65F}"/>
                    </a:ext>
                  </a:extLst>
                </p:cNvPr>
                <p:cNvSpPr/>
                <p:nvPr/>
              </p:nvSpPr>
              <p:spPr>
                <a:xfrm>
                  <a:off x="1514194" y="2969263"/>
                  <a:ext cx="485415" cy="54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6</a:t>
                  </a:r>
                </a:p>
              </p:txBody>
            </p:sp>
          </p:grpSp>
          <p:sp>
            <p:nvSpPr>
              <p:cNvPr id="60" name="TextBox 59">
                <a:extLst>
                  <a:ext uri="{FF2B5EF4-FFF2-40B4-BE49-F238E27FC236}">
                    <a16:creationId xmlns:a16="http://schemas.microsoft.com/office/drawing/2014/main" id="{048BFA4A-5C54-4A60-9962-9F1D2B392205}"/>
                  </a:ext>
                </a:extLst>
              </p:cNvPr>
              <p:cNvSpPr txBox="1"/>
              <p:nvPr/>
            </p:nvSpPr>
            <p:spPr>
              <a:xfrm>
                <a:off x="5476542" y="4691570"/>
                <a:ext cx="3249458" cy="1200329"/>
              </a:xfrm>
              <a:prstGeom prst="rect">
                <a:avLst/>
              </a:prstGeom>
              <a:noFill/>
            </p:spPr>
            <p:txBody>
              <a:bodyPr wrap="square" rtlCol="0">
                <a:spAutoFit/>
              </a:bodyPr>
              <a:lstStyle/>
              <a:p>
                <a:pPr marL="180000" lvl="1" defTabSz="457200">
                  <a:defRPr/>
                </a:pPr>
                <a:r>
                  <a:rPr lang="en-US" sz="1600" b="1" dirty="0">
                    <a:solidFill>
                      <a:prstClr val="black"/>
                    </a:solidFill>
                  </a:rPr>
                  <a:t>INNOVATION</a:t>
                </a:r>
              </a:p>
              <a:p>
                <a:pPr marL="180000" lvl="1" defTabSz="457200">
                  <a:defRPr/>
                </a:pPr>
                <a:r>
                  <a:rPr lang="en-US" sz="1400" dirty="0">
                    <a:solidFill>
                      <a:prstClr val="black"/>
                    </a:solidFill>
                  </a:rPr>
                  <a:t>Blended funding: loans, grants</a:t>
                </a:r>
              </a:p>
              <a:p>
                <a:pPr marL="180000" lvl="1" defTabSz="457200">
                  <a:defRPr/>
                </a:pPr>
                <a:r>
                  <a:rPr lang="en-US" sz="1400" dirty="0">
                    <a:solidFill>
                      <a:prstClr val="black"/>
                    </a:solidFill>
                  </a:rPr>
                  <a:t>National Committees</a:t>
                </a:r>
              </a:p>
              <a:p>
                <a:pPr marL="180000" lvl="1" defTabSz="457200">
                  <a:defRPr/>
                </a:pPr>
                <a:r>
                  <a:rPr lang="en-US" sz="1400" dirty="0">
                    <a:solidFill>
                      <a:prstClr val="black"/>
                    </a:solidFill>
                  </a:rPr>
                  <a:t>High Net Worth Individuals, Influencers</a:t>
                </a:r>
              </a:p>
              <a:p>
                <a:pPr marL="180000" lvl="1" defTabSz="457200">
                  <a:defRPr/>
                </a:pPr>
                <a:r>
                  <a:rPr lang="en-US" sz="1400" dirty="0">
                    <a:solidFill>
                      <a:prstClr val="black"/>
                    </a:solidFill>
                  </a:rPr>
                  <a:t>Technology support, social media</a:t>
                </a:r>
              </a:p>
            </p:txBody>
          </p:sp>
        </p:grpSp>
        <p:pic>
          <p:nvPicPr>
            <p:cNvPr id="75" name="Picture 74">
              <a:extLst>
                <a:ext uri="{FF2B5EF4-FFF2-40B4-BE49-F238E27FC236}">
                  <a16:creationId xmlns:a16="http://schemas.microsoft.com/office/drawing/2014/main" id="{661006E2-FFF3-4867-89C5-CFBC80E460F7}"/>
                </a:ext>
              </a:extLst>
            </p:cNvPr>
            <p:cNvPicPr>
              <a:picLocks noChangeAspect="1"/>
            </p:cNvPicPr>
            <p:nvPr/>
          </p:nvPicPr>
          <p:blipFill>
            <a:blip r:embed="rId8"/>
            <a:stretch>
              <a:fillRect/>
            </a:stretch>
          </p:blipFill>
          <p:spPr>
            <a:xfrm>
              <a:off x="8321766" y="4707451"/>
              <a:ext cx="411608" cy="411608"/>
            </a:xfrm>
            <a:prstGeom prst="rect">
              <a:avLst/>
            </a:prstGeom>
          </p:spPr>
        </p:pic>
      </p:grpSp>
      <p:cxnSp>
        <p:nvCxnSpPr>
          <p:cNvPr id="47" name="Straight Connector 46">
            <a:extLst>
              <a:ext uri="{FF2B5EF4-FFF2-40B4-BE49-F238E27FC236}">
                <a16:creationId xmlns:a16="http://schemas.microsoft.com/office/drawing/2014/main" id="{92F9C732-FAC1-4276-9B16-105BBCBA5DC6}"/>
              </a:ext>
            </a:extLst>
          </p:cNvPr>
          <p:cNvCxnSpPr/>
          <p:nvPr/>
        </p:nvCxnSpPr>
        <p:spPr>
          <a:xfrm>
            <a:off x="0" y="672029"/>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5333C3-99DC-4A52-A3C6-06B2131165C5}"/>
              </a:ext>
            </a:extLst>
          </p:cNvPr>
          <p:cNvSpPr txBox="1"/>
          <p:nvPr/>
        </p:nvSpPr>
        <p:spPr>
          <a:xfrm>
            <a:off x="3505339" y="1062129"/>
            <a:ext cx="2299113" cy="1384995"/>
          </a:xfrm>
          <a:prstGeom prst="rect">
            <a:avLst/>
          </a:prstGeom>
          <a:noFill/>
          <a:ln w="19050">
            <a:solidFill>
              <a:schemeClr val="accent6">
                <a:lumMod val="40000"/>
                <a:lumOff val="60000"/>
              </a:schemeClr>
            </a:solidFill>
          </a:ln>
        </p:spPr>
        <p:txBody>
          <a:bodyPr wrap="square" rtlCol="0">
            <a:spAutoFit/>
          </a:bodyPr>
          <a:lstStyle/>
          <a:p>
            <a:pPr marL="182880" indent="-182880">
              <a:buFont typeface="Arial" panose="020B0604020202020204" pitchFamily="34" charset="0"/>
              <a:buChar char="•"/>
            </a:pPr>
            <a:r>
              <a:rPr lang="en-US" sz="1400" dirty="0">
                <a:latin typeface="Tw Cen MT" panose="020B0602020104020603" pitchFamily="34" charset="0"/>
              </a:rPr>
              <a:t>Core contribution letters</a:t>
            </a:r>
          </a:p>
          <a:p>
            <a:pPr marL="182880" indent="-182880">
              <a:buFont typeface="Arial" panose="020B0604020202020204" pitchFamily="34" charset="0"/>
              <a:buChar char="•"/>
            </a:pPr>
            <a:r>
              <a:rPr lang="en-US" sz="1400" dirty="0">
                <a:latin typeface="Tw Cen MT" panose="020B0602020104020603" pitchFamily="34" charset="0"/>
              </a:rPr>
              <a:t>Pledging sessions</a:t>
            </a:r>
          </a:p>
          <a:p>
            <a:pPr marL="182880" indent="-182880">
              <a:buFont typeface="Arial" panose="020B0604020202020204" pitchFamily="34" charset="0"/>
              <a:buChar char="•"/>
            </a:pPr>
            <a:r>
              <a:rPr lang="en-US" sz="1400" dirty="0">
                <a:latin typeface="Tw Cen MT" panose="020B0602020104020603" pitchFamily="34" charset="0"/>
              </a:rPr>
              <a:t>Bilateral meetings</a:t>
            </a:r>
          </a:p>
          <a:p>
            <a:pPr marL="182880" indent="-182880">
              <a:buFont typeface="Arial" panose="020B0604020202020204" pitchFamily="34" charset="0"/>
              <a:buChar char="•"/>
            </a:pPr>
            <a:r>
              <a:rPr lang="en-US" sz="1400" dirty="0">
                <a:latin typeface="Tw Cen MT" panose="020B0602020104020603" pitchFamily="34" charset="0"/>
              </a:rPr>
              <a:t>Endowment fund</a:t>
            </a:r>
          </a:p>
          <a:p>
            <a:pPr marL="182880" indent="-182880">
              <a:buFont typeface="Arial" panose="020B0604020202020204" pitchFamily="34" charset="0"/>
              <a:buChar char="•"/>
            </a:pPr>
            <a:r>
              <a:rPr lang="en-US" sz="1400" dirty="0">
                <a:latin typeface="Tw Cen MT" panose="020B0602020104020603" pitchFamily="34" charset="0"/>
              </a:rPr>
              <a:t>Monthly updates to MS</a:t>
            </a:r>
          </a:p>
          <a:p>
            <a:pPr marL="182880" indent="-182880">
              <a:buFont typeface="Arial" panose="020B0604020202020204" pitchFamily="34" charset="0"/>
              <a:buChar char="•"/>
            </a:pPr>
            <a:r>
              <a:rPr lang="en-US" sz="1400" dirty="0">
                <a:latin typeface="Tw Cen MT" panose="020B0602020104020603" pitchFamily="34" charset="0"/>
              </a:rPr>
              <a:t>Soft earmarked packages</a:t>
            </a:r>
            <a:endParaRPr lang="en-GB" sz="1400" dirty="0">
              <a:latin typeface="Tw Cen MT" panose="020B0602020104020603" pitchFamily="34" charset="0"/>
            </a:endParaRPr>
          </a:p>
        </p:txBody>
      </p:sp>
      <p:sp>
        <p:nvSpPr>
          <p:cNvPr id="53" name="TextBox 52">
            <a:extLst>
              <a:ext uri="{FF2B5EF4-FFF2-40B4-BE49-F238E27FC236}">
                <a16:creationId xmlns:a16="http://schemas.microsoft.com/office/drawing/2014/main" id="{0A2AD85F-9875-4589-A222-69CB66114438}"/>
              </a:ext>
            </a:extLst>
          </p:cNvPr>
          <p:cNvSpPr txBox="1"/>
          <p:nvPr/>
        </p:nvSpPr>
        <p:spPr>
          <a:xfrm>
            <a:off x="3428433" y="3043110"/>
            <a:ext cx="2299113" cy="1384995"/>
          </a:xfrm>
          <a:prstGeom prst="rect">
            <a:avLst/>
          </a:prstGeom>
          <a:noFill/>
          <a:ln w="19050">
            <a:solidFill>
              <a:schemeClr val="accent2"/>
            </a:solidFill>
          </a:ln>
        </p:spPr>
        <p:txBody>
          <a:bodyPr wrap="square" rtlCol="0">
            <a:spAutoFit/>
          </a:bodyPr>
          <a:lstStyle/>
          <a:p>
            <a:pPr marL="182880" indent="-182880">
              <a:buFont typeface="Arial" panose="020B0604020202020204" pitchFamily="34" charset="0"/>
              <a:buChar char="•"/>
            </a:pPr>
            <a:r>
              <a:rPr lang="en-US" sz="1400" dirty="0">
                <a:latin typeface="Tw Cen MT" panose="020B0602020104020603" pitchFamily="34" charset="0"/>
              </a:rPr>
              <a:t>Value proposition</a:t>
            </a:r>
          </a:p>
          <a:p>
            <a:pPr marL="182880" indent="-182880">
              <a:buFont typeface="Arial" panose="020B0604020202020204" pitchFamily="34" charset="0"/>
              <a:buChar char="•"/>
            </a:pPr>
            <a:r>
              <a:rPr lang="en-US" sz="1400" dirty="0">
                <a:latin typeface="Tw Cen MT" panose="020B0602020104020603" pitchFamily="34" charset="0"/>
              </a:rPr>
              <a:t>Regional dialogues</a:t>
            </a:r>
          </a:p>
          <a:p>
            <a:pPr marL="182880" indent="-182880">
              <a:buFont typeface="Arial" panose="020B0604020202020204" pitchFamily="34" charset="0"/>
              <a:buChar char="•"/>
            </a:pPr>
            <a:r>
              <a:rPr lang="en-US" sz="1400" dirty="0">
                <a:latin typeface="Tw Cen MT" panose="020B0602020104020603" pitchFamily="34" charset="0"/>
              </a:rPr>
              <a:t>Top donor engagement</a:t>
            </a:r>
          </a:p>
          <a:p>
            <a:pPr marL="182880" indent="-182880">
              <a:buFont typeface="Arial" panose="020B0604020202020204" pitchFamily="34" charset="0"/>
              <a:buChar char="•"/>
            </a:pPr>
            <a:r>
              <a:rPr lang="en-US" sz="1400" dirty="0">
                <a:latin typeface="Tw Cen MT" panose="020B0602020104020603" pitchFamily="34" charset="0"/>
              </a:rPr>
              <a:t>Flagship programme financing mechanism</a:t>
            </a:r>
          </a:p>
          <a:p>
            <a:pPr marL="182880" indent="-182880">
              <a:buFont typeface="Arial" panose="020B0604020202020204" pitchFamily="34" charset="0"/>
              <a:buChar char="•"/>
            </a:pPr>
            <a:r>
              <a:rPr lang="en-US" sz="1400" dirty="0">
                <a:latin typeface="Tw Cen MT" panose="020B0602020104020603" pitchFamily="34" charset="0"/>
              </a:rPr>
              <a:t>Donor intelligence</a:t>
            </a:r>
            <a:endParaRPr lang="en-GB" sz="1400" dirty="0">
              <a:latin typeface="Tw Cen MT" panose="020B0602020104020603" pitchFamily="34" charset="0"/>
            </a:endParaRPr>
          </a:p>
        </p:txBody>
      </p:sp>
      <p:sp>
        <p:nvSpPr>
          <p:cNvPr id="58" name="TextBox 57">
            <a:extLst>
              <a:ext uri="{FF2B5EF4-FFF2-40B4-BE49-F238E27FC236}">
                <a16:creationId xmlns:a16="http://schemas.microsoft.com/office/drawing/2014/main" id="{54280F42-934F-4283-BDF6-9E7A990170FF}"/>
              </a:ext>
            </a:extLst>
          </p:cNvPr>
          <p:cNvSpPr txBox="1"/>
          <p:nvPr/>
        </p:nvSpPr>
        <p:spPr>
          <a:xfrm>
            <a:off x="3428432" y="4880641"/>
            <a:ext cx="2299113" cy="1169551"/>
          </a:xfrm>
          <a:prstGeom prst="rect">
            <a:avLst/>
          </a:prstGeom>
          <a:noFill/>
          <a:ln w="19050">
            <a:solidFill>
              <a:schemeClr val="accent6"/>
            </a:solidFill>
          </a:ln>
        </p:spPr>
        <p:txBody>
          <a:bodyPr wrap="square" rtlCol="0">
            <a:spAutoFit/>
          </a:bodyPr>
          <a:lstStyle/>
          <a:p>
            <a:pPr marL="182880" indent="-182880">
              <a:buFont typeface="Arial" panose="020B0604020202020204" pitchFamily="34" charset="0"/>
              <a:buChar char="•"/>
            </a:pPr>
            <a:r>
              <a:rPr lang="en-US" sz="1400" dirty="0">
                <a:latin typeface="Tw Cen MT" panose="020B0602020104020603" pitchFamily="34" charset="0"/>
              </a:rPr>
              <a:t>Value proposition</a:t>
            </a:r>
          </a:p>
          <a:p>
            <a:pPr marL="182880" indent="-182880">
              <a:buFont typeface="Arial" panose="020B0604020202020204" pitchFamily="34" charset="0"/>
              <a:buChar char="•"/>
            </a:pPr>
            <a:r>
              <a:rPr lang="en-US" sz="1400" dirty="0">
                <a:latin typeface="Tw Cen MT" panose="020B0602020104020603" pitchFamily="34" charset="0"/>
              </a:rPr>
              <a:t>open.unhabitat.org</a:t>
            </a:r>
          </a:p>
          <a:p>
            <a:pPr marL="182880" indent="-182880">
              <a:buFont typeface="Arial" panose="020B0604020202020204" pitchFamily="34" charset="0"/>
              <a:buChar char="•"/>
            </a:pPr>
            <a:r>
              <a:rPr lang="en-GB" sz="1400" dirty="0">
                <a:latin typeface="Tw Cen MT" panose="020B0602020104020603" pitchFamily="34" charset="0"/>
              </a:rPr>
              <a:t>Urban Impact</a:t>
            </a:r>
          </a:p>
          <a:p>
            <a:pPr marL="182880" indent="-182880">
              <a:buFont typeface="Arial" panose="020B0604020202020204" pitchFamily="34" charset="0"/>
              <a:buChar char="•"/>
            </a:pPr>
            <a:r>
              <a:rPr lang="en-GB" sz="1400" dirty="0">
                <a:latin typeface="Tw Cen MT" panose="020B0602020104020603" pitchFamily="34" charset="0"/>
              </a:rPr>
              <a:t>Key Performance Indicators</a:t>
            </a:r>
          </a:p>
          <a:p>
            <a:pPr marL="182880" indent="-182880">
              <a:buFont typeface="Arial" panose="020B0604020202020204" pitchFamily="34" charset="0"/>
              <a:buChar char="•"/>
            </a:pPr>
            <a:r>
              <a:rPr lang="en-GB" sz="1400" dirty="0">
                <a:latin typeface="Tw Cen MT" panose="020B0602020104020603" pitchFamily="34" charset="0"/>
              </a:rPr>
              <a:t>Training for staff</a:t>
            </a:r>
          </a:p>
        </p:txBody>
      </p:sp>
      <p:sp>
        <p:nvSpPr>
          <p:cNvPr id="65" name="TextBox 64">
            <a:extLst>
              <a:ext uri="{FF2B5EF4-FFF2-40B4-BE49-F238E27FC236}">
                <a16:creationId xmlns:a16="http://schemas.microsoft.com/office/drawing/2014/main" id="{F29AB5F8-01E0-4AF6-927C-C4B0C545E60C}"/>
              </a:ext>
            </a:extLst>
          </p:cNvPr>
          <p:cNvSpPr txBox="1"/>
          <p:nvPr/>
        </p:nvSpPr>
        <p:spPr>
          <a:xfrm>
            <a:off x="9724071" y="1041817"/>
            <a:ext cx="2338868" cy="954107"/>
          </a:xfrm>
          <a:prstGeom prst="rect">
            <a:avLst/>
          </a:prstGeom>
          <a:noFill/>
          <a:ln w="19050">
            <a:solidFill>
              <a:srgbClr val="993366"/>
            </a:solidFill>
          </a:ln>
        </p:spPr>
        <p:txBody>
          <a:bodyPr wrap="square" rtlCol="0">
            <a:spAutoFit/>
          </a:bodyPr>
          <a:lstStyle/>
          <a:p>
            <a:pPr marL="182880" indent="-182880">
              <a:buFont typeface="Arial" panose="020B0604020202020204" pitchFamily="34" charset="0"/>
              <a:buChar char="•"/>
            </a:pPr>
            <a:r>
              <a:rPr lang="en-US" sz="1400" dirty="0">
                <a:latin typeface="Tw Cen MT" panose="020B0602020104020603" pitchFamily="34" charset="0"/>
              </a:rPr>
              <a:t>Regional dialogues</a:t>
            </a:r>
          </a:p>
          <a:p>
            <a:pPr marL="182880" indent="-182880">
              <a:buFont typeface="Arial" panose="020B0604020202020204" pitchFamily="34" charset="0"/>
              <a:buChar char="•"/>
            </a:pPr>
            <a:r>
              <a:rPr lang="en-US" sz="1400" dirty="0">
                <a:latin typeface="Tw Cen MT" panose="020B0602020104020603" pitchFamily="34" charset="0"/>
              </a:rPr>
              <a:t>Country focal points</a:t>
            </a:r>
          </a:p>
          <a:p>
            <a:pPr marL="182880" indent="-182880">
              <a:buFont typeface="Arial" panose="020B0604020202020204" pitchFamily="34" charset="0"/>
              <a:buChar char="•"/>
            </a:pPr>
            <a:r>
              <a:rPr lang="en-US" sz="1400" dirty="0">
                <a:latin typeface="Tw Cen MT" panose="020B0602020104020603" pitchFamily="34" charset="0"/>
              </a:rPr>
              <a:t>Value proposition</a:t>
            </a:r>
          </a:p>
          <a:p>
            <a:pPr marL="182880" indent="-182880">
              <a:buFont typeface="Arial" panose="020B0604020202020204" pitchFamily="34" charset="0"/>
              <a:buChar char="•"/>
            </a:pPr>
            <a:endParaRPr lang="en-GB" sz="1400" dirty="0">
              <a:latin typeface="Tw Cen MT" panose="020B0602020104020603" pitchFamily="34" charset="0"/>
            </a:endParaRPr>
          </a:p>
        </p:txBody>
      </p:sp>
      <p:sp>
        <p:nvSpPr>
          <p:cNvPr id="66" name="TextBox 65">
            <a:extLst>
              <a:ext uri="{FF2B5EF4-FFF2-40B4-BE49-F238E27FC236}">
                <a16:creationId xmlns:a16="http://schemas.microsoft.com/office/drawing/2014/main" id="{7EBC782C-CF7E-420C-A922-2625253B5F4D}"/>
              </a:ext>
            </a:extLst>
          </p:cNvPr>
          <p:cNvSpPr txBox="1"/>
          <p:nvPr/>
        </p:nvSpPr>
        <p:spPr>
          <a:xfrm>
            <a:off x="9734411" y="2934668"/>
            <a:ext cx="2414016" cy="943848"/>
          </a:xfrm>
          <a:prstGeom prst="rect">
            <a:avLst/>
          </a:prstGeom>
          <a:noFill/>
          <a:ln w="19050">
            <a:solidFill>
              <a:schemeClr val="accent5"/>
            </a:solidFill>
          </a:ln>
        </p:spPr>
        <p:txBody>
          <a:bodyPr wrap="square" rtlCol="0">
            <a:spAutoFit/>
          </a:bodyPr>
          <a:lstStyle/>
          <a:p>
            <a:pPr marL="182880" indent="-182880">
              <a:spcAft>
                <a:spcPts val="200"/>
              </a:spcAft>
              <a:buFont typeface="Arial" panose="020B0604020202020204" pitchFamily="34" charset="0"/>
              <a:buChar char="•"/>
            </a:pPr>
            <a:r>
              <a:rPr lang="en-US" sz="1300" dirty="0">
                <a:latin typeface="Tw Cen MT" panose="020B0602020104020603" pitchFamily="34" charset="0"/>
              </a:rPr>
              <a:t>Private sector strategy</a:t>
            </a:r>
          </a:p>
          <a:p>
            <a:pPr marL="182880" indent="-182880">
              <a:spcAft>
                <a:spcPts val="200"/>
              </a:spcAft>
              <a:buFont typeface="Arial" panose="020B0604020202020204" pitchFamily="34" charset="0"/>
              <a:buChar char="•"/>
            </a:pPr>
            <a:r>
              <a:rPr lang="en-US" sz="1300" dirty="0">
                <a:latin typeface="Tw Cen MT" panose="020B0602020104020603" pitchFamily="34" charset="0"/>
              </a:rPr>
              <a:t>Foundations and Philanthropy platform</a:t>
            </a:r>
          </a:p>
          <a:p>
            <a:pPr marL="182880" indent="-182880">
              <a:spcAft>
                <a:spcPts val="200"/>
              </a:spcAft>
              <a:buFont typeface="Arial" panose="020B0604020202020204" pitchFamily="34" charset="0"/>
              <a:buChar char="•"/>
            </a:pPr>
            <a:r>
              <a:rPr lang="en-US" sz="1300" dirty="0">
                <a:latin typeface="Tw Cen MT" panose="020B0602020104020603" pitchFamily="34" charset="0"/>
              </a:rPr>
              <a:t>Local Government engagement</a:t>
            </a:r>
          </a:p>
        </p:txBody>
      </p:sp>
      <p:sp>
        <p:nvSpPr>
          <p:cNvPr id="70" name="TextBox 69">
            <a:extLst>
              <a:ext uri="{FF2B5EF4-FFF2-40B4-BE49-F238E27FC236}">
                <a16:creationId xmlns:a16="http://schemas.microsoft.com/office/drawing/2014/main" id="{FD68E17F-D293-4A6B-9ED0-A4DD988AD228}"/>
              </a:ext>
            </a:extLst>
          </p:cNvPr>
          <p:cNvSpPr txBox="1"/>
          <p:nvPr/>
        </p:nvSpPr>
        <p:spPr>
          <a:xfrm>
            <a:off x="9779372" y="4923015"/>
            <a:ext cx="2301096" cy="743793"/>
          </a:xfrm>
          <a:prstGeom prst="rect">
            <a:avLst/>
          </a:prstGeom>
          <a:noFill/>
          <a:ln w="19050">
            <a:solidFill>
              <a:schemeClr val="accent4"/>
            </a:solidFill>
          </a:ln>
        </p:spPr>
        <p:txBody>
          <a:bodyPr wrap="square" rtlCol="0">
            <a:spAutoFit/>
          </a:bodyPr>
          <a:lstStyle/>
          <a:p>
            <a:pPr marL="182880" indent="-182880">
              <a:spcAft>
                <a:spcPts val="200"/>
              </a:spcAft>
              <a:buFont typeface="Arial" panose="020B0604020202020204" pitchFamily="34" charset="0"/>
              <a:buChar char="•"/>
            </a:pPr>
            <a:r>
              <a:rPr lang="en-US" sz="1300" dirty="0">
                <a:latin typeface="Tw Cen MT" panose="020B0602020104020603" pitchFamily="34" charset="0"/>
              </a:rPr>
              <a:t>Endowment fund</a:t>
            </a:r>
          </a:p>
          <a:p>
            <a:pPr marL="182880" indent="-182880">
              <a:spcAft>
                <a:spcPts val="200"/>
              </a:spcAft>
              <a:buFont typeface="Arial" panose="020B0604020202020204" pitchFamily="34" charset="0"/>
              <a:buChar char="•"/>
            </a:pPr>
            <a:r>
              <a:rPr lang="en-US" sz="1300" dirty="0">
                <a:latin typeface="Tw Cen MT" panose="020B0602020104020603" pitchFamily="34" charset="0"/>
              </a:rPr>
              <a:t>Donate Button</a:t>
            </a:r>
          </a:p>
          <a:p>
            <a:pPr marL="182880" indent="-182880">
              <a:spcAft>
                <a:spcPts val="200"/>
              </a:spcAft>
              <a:buFont typeface="Arial" panose="020B0604020202020204" pitchFamily="34" charset="0"/>
              <a:buChar char="•"/>
            </a:pPr>
            <a:r>
              <a:rPr lang="en-US" sz="1300" dirty="0">
                <a:latin typeface="Tw Cen MT" panose="020B0602020104020603" pitchFamily="34" charset="0"/>
              </a:rPr>
              <a:t>Crowdfunding</a:t>
            </a:r>
          </a:p>
        </p:txBody>
      </p:sp>
      <p:sp>
        <p:nvSpPr>
          <p:cNvPr id="2" name="Date Placeholder 1">
            <a:extLst>
              <a:ext uri="{FF2B5EF4-FFF2-40B4-BE49-F238E27FC236}">
                <a16:creationId xmlns:a16="http://schemas.microsoft.com/office/drawing/2014/main" id="{767A3F5F-38B5-4DBE-B442-EEE5142B81C1}"/>
              </a:ext>
            </a:extLst>
          </p:cNvPr>
          <p:cNvSpPr>
            <a:spLocks noGrp="1"/>
          </p:cNvSpPr>
          <p:nvPr>
            <p:ph type="dt" sz="half" idx="10"/>
          </p:nvPr>
        </p:nvSpPr>
        <p:spPr/>
        <p:txBody>
          <a:bodyPr/>
          <a:lstStyle/>
          <a:p>
            <a:fld id="{8754D390-67FC-43B7-94E0-8D8BA8C20B34}" type="datetime1">
              <a:rPr lang="en-GB" smtClean="0"/>
              <a:t>21/10/2020</a:t>
            </a:fld>
            <a:endParaRPr lang="x-none"/>
          </a:p>
        </p:txBody>
      </p:sp>
      <p:sp>
        <p:nvSpPr>
          <p:cNvPr id="3" name="Footer Placeholder 2">
            <a:extLst>
              <a:ext uri="{FF2B5EF4-FFF2-40B4-BE49-F238E27FC236}">
                <a16:creationId xmlns:a16="http://schemas.microsoft.com/office/drawing/2014/main" id="{4BB97E78-E476-42C1-934C-09D57588C75C}"/>
              </a:ext>
            </a:extLst>
          </p:cNvPr>
          <p:cNvSpPr>
            <a:spLocks noGrp="1"/>
          </p:cNvSpPr>
          <p:nvPr>
            <p:ph type="ftr" sz="quarter" idx="11"/>
          </p:nvPr>
        </p:nvSpPr>
        <p:spPr/>
        <p:txBody>
          <a:bodyPr/>
          <a:lstStyle/>
          <a:p>
            <a:r>
              <a:rPr lang="en-US"/>
              <a:t>EXECUTIVE BOARD 2020, SESSION 2</a:t>
            </a:r>
            <a:endParaRPr lang="x-none"/>
          </a:p>
        </p:txBody>
      </p:sp>
      <p:sp>
        <p:nvSpPr>
          <p:cNvPr id="4" name="Slide Number Placeholder 3">
            <a:extLst>
              <a:ext uri="{FF2B5EF4-FFF2-40B4-BE49-F238E27FC236}">
                <a16:creationId xmlns:a16="http://schemas.microsoft.com/office/drawing/2014/main" id="{EE485B10-A016-4B77-9859-5D39CB819880}"/>
              </a:ext>
            </a:extLst>
          </p:cNvPr>
          <p:cNvSpPr>
            <a:spLocks noGrp="1"/>
          </p:cNvSpPr>
          <p:nvPr>
            <p:ph type="sldNum" sz="quarter" idx="12"/>
          </p:nvPr>
        </p:nvSpPr>
        <p:spPr/>
        <p:txBody>
          <a:bodyPr/>
          <a:lstStyle/>
          <a:p>
            <a:fld id="{E13898BE-C0CA-504E-BBD9-8A5444675426}" type="slidenum">
              <a:rPr lang="x-none" smtClean="0"/>
              <a:t>21</a:t>
            </a:fld>
            <a:endParaRPr lang="x-none"/>
          </a:p>
        </p:txBody>
      </p:sp>
    </p:spTree>
    <p:extLst>
      <p:ext uri="{BB962C8B-B14F-4D97-AF65-F5344CB8AC3E}">
        <p14:creationId xmlns:p14="http://schemas.microsoft.com/office/powerpoint/2010/main" val="3004450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67A845-73D3-4E1C-9382-B1A79B34E6E6}"/>
              </a:ext>
            </a:extLst>
          </p:cNvPr>
          <p:cNvSpPr txBox="1"/>
          <p:nvPr/>
        </p:nvSpPr>
        <p:spPr>
          <a:xfrm>
            <a:off x="566774" y="219268"/>
            <a:ext cx="8284263" cy="584775"/>
          </a:xfrm>
          <a:prstGeom prst="rect">
            <a:avLst/>
          </a:prstGeom>
          <a:noFill/>
        </p:spPr>
        <p:txBody>
          <a:bodyPr wrap="square">
            <a:spAutoFit/>
          </a:bodyPr>
          <a:lstStyle/>
          <a:p>
            <a:r>
              <a:rPr lang="en-US" sz="3200" spc="0" dirty="0">
                <a:solidFill>
                  <a:srgbClr val="1482AC"/>
                </a:solidFill>
                <a:latin typeface="Tw Cen MT Condensed" panose="020B0606020104020203"/>
              </a:rPr>
              <a:t>| </a:t>
            </a:r>
            <a:r>
              <a:rPr lang="en-US" sz="3200" b="1" dirty="0">
                <a:solidFill>
                  <a:srgbClr val="0098D9"/>
                </a:solidFill>
                <a:latin typeface="Tw Cen MT Condensed" panose="020B0606020104020203" pitchFamily="34" charset="0"/>
                <a:cs typeface="Calibri" panose="020F0502020204030204" pitchFamily="34" charset="0"/>
              </a:rPr>
              <a:t>Resource Mobilization Strategy: Progress in 2020</a:t>
            </a:r>
          </a:p>
        </p:txBody>
      </p:sp>
      <p:sp>
        <p:nvSpPr>
          <p:cNvPr id="7" name="Slide Number Placeholder 6">
            <a:extLst>
              <a:ext uri="{FF2B5EF4-FFF2-40B4-BE49-F238E27FC236}">
                <a16:creationId xmlns:a16="http://schemas.microsoft.com/office/drawing/2014/main" id="{9495F15D-7714-4D6B-9F6C-52C36B6B4582}"/>
              </a:ext>
            </a:extLst>
          </p:cNvPr>
          <p:cNvSpPr txBox="1">
            <a:spLocks/>
          </p:cNvSpPr>
          <p:nvPr/>
        </p:nvSpPr>
        <p:spPr>
          <a:xfrm>
            <a:off x="442913" y="6389335"/>
            <a:ext cx="536639" cy="4318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FC8E84-CF7F-2F4F-881B-8D7473850D40}" type="slidenum">
              <a:rPr lang="en-US" sz="1200" smtClean="0">
                <a:latin typeface="Tw Cen MT Condensed" panose="020B0606020104020203" pitchFamily="34" charset="0"/>
              </a:rPr>
              <a:pPr/>
              <a:t>22</a:t>
            </a:fld>
            <a:r>
              <a:rPr lang="en-US" sz="1200" dirty="0">
                <a:latin typeface="Tw Cen MT Condensed" panose="020B0606020104020203" pitchFamily="34" charset="0"/>
              </a:rPr>
              <a:t>   |</a:t>
            </a:r>
          </a:p>
        </p:txBody>
      </p:sp>
      <p:graphicFrame>
        <p:nvGraphicFramePr>
          <p:cNvPr id="5" name="Diagram 4">
            <a:extLst>
              <a:ext uri="{FF2B5EF4-FFF2-40B4-BE49-F238E27FC236}">
                <a16:creationId xmlns:a16="http://schemas.microsoft.com/office/drawing/2014/main" id="{AF5171E7-E834-4754-A0BC-363FB1656559}"/>
              </a:ext>
            </a:extLst>
          </p:cNvPr>
          <p:cNvGraphicFramePr/>
          <p:nvPr/>
        </p:nvGraphicFramePr>
        <p:xfrm>
          <a:off x="182372" y="972992"/>
          <a:ext cx="11653386" cy="4271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7052632-C4E4-487B-B99E-F5594C3A2114}"/>
              </a:ext>
            </a:extLst>
          </p:cNvPr>
          <p:cNvSpPr txBox="1"/>
          <p:nvPr/>
        </p:nvSpPr>
        <p:spPr>
          <a:xfrm>
            <a:off x="5156708" y="3429000"/>
            <a:ext cx="2396236" cy="1746632"/>
          </a:xfrm>
          <a:prstGeom prst="rect">
            <a:avLst/>
          </a:prstGeom>
          <a:solidFill>
            <a:srgbClr val="EDF8FD"/>
          </a:solidFill>
        </p:spPr>
        <p:txBody>
          <a:bodyPr wrap="square" rtlCol="0">
            <a:spAutoFit/>
          </a:bodyPr>
          <a:lstStyle/>
          <a:p>
            <a:pPr marL="91440" indent="-91440">
              <a:spcAft>
                <a:spcPts val="600"/>
              </a:spcAft>
              <a:buFont typeface="Arial" panose="020B0604020202020204" pitchFamily="34" charset="0"/>
              <a:buChar char="•"/>
            </a:pPr>
            <a:r>
              <a:rPr lang="en-US" sz="1750" dirty="0">
                <a:latin typeface="+mj-lt"/>
              </a:rPr>
              <a:t>Private Sector</a:t>
            </a:r>
          </a:p>
          <a:p>
            <a:pPr marL="91440" indent="-91440">
              <a:spcAft>
                <a:spcPts val="600"/>
              </a:spcAft>
              <a:buFont typeface="Arial" panose="020B0604020202020204" pitchFamily="34" charset="0"/>
              <a:buChar char="•"/>
            </a:pPr>
            <a:r>
              <a:rPr lang="en-US" sz="1750" dirty="0">
                <a:latin typeface="+mj-lt"/>
              </a:rPr>
              <a:t>Foundations and Philanthropists</a:t>
            </a:r>
          </a:p>
          <a:p>
            <a:pPr marL="91440" indent="-91440">
              <a:spcAft>
                <a:spcPts val="600"/>
              </a:spcAft>
              <a:buFont typeface="Arial" panose="020B0604020202020204" pitchFamily="34" charset="0"/>
              <a:buChar char="•"/>
            </a:pPr>
            <a:r>
              <a:rPr lang="en-GB" sz="1750" dirty="0">
                <a:latin typeface="+mj-lt"/>
              </a:rPr>
              <a:t>Endowment fund</a:t>
            </a:r>
          </a:p>
          <a:p>
            <a:pPr marL="91440" indent="-91440">
              <a:spcAft>
                <a:spcPts val="600"/>
              </a:spcAft>
              <a:buFont typeface="Arial" panose="020B0604020202020204" pitchFamily="34" charset="0"/>
              <a:buChar char="•"/>
            </a:pPr>
            <a:r>
              <a:rPr lang="en-GB" sz="1750" dirty="0">
                <a:latin typeface="+mj-lt"/>
              </a:rPr>
              <a:t>Local Government engagement</a:t>
            </a:r>
          </a:p>
          <a:p>
            <a:pPr marL="91440" indent="-91440">
              <a:spcAft>
                <a:spcPts val="600"/>
              </a:spcAft>
              <a:buFont typeface="Arial" panose="020B0604020202020204" pitchFamily="34" charset="0"/>
              <a:buChar char="•"/>
            </a:pPr>
            <a:r>
              <a:rPr lang="en-GB" sz="1750" dirty="0">
                <a:latin typeface="+mj-lt"/>
              </a:rPr>
              <a:t>Online giving (Donate button)</a:t>
            </a:r>
          </a:p>
        </p:txBody>
      </p:sp>
      <p:sp>
        <p:nvSpPr>
          <p:cNvPr id="8" name="TextBox 7">
            <a:extLst>
              <a:ext uri="{FF2B5EF4-FFF2-40B4-BE49-F238E27FC236}">
                <a16:creationId xmlns:a16="http://schemas.microsoft.com/office/drawing/2014/main" id="{679173C0-5620-4948-9CC1-322B571E81DC}"/>
              </a:ext>
            </a:extLst>
          </p:cNvPr>
          <p:cNvSpPr txBox="1"/>
          <p:nvPr/>
        </p:nvSpPr>
        <p:spPr>
          <a:xfrm>
            <a:off x="170180" y="4710173"/>
            <a:ext cx="2560320" cy="1077218"/>
          </a:xfrm>
          <a:prstGeom prst="rect">
            <a:avLst/>
          </a:prstGeom>
          <a:solidFill>
            <a:srgbClr val="EDF8FD"/>
          </a:solidFill>
        </p:spPr>
        <p:txBody>
          <a:bodyPr wrap="square" rtlCol="0">
            <a:spAutoFit/>
          </a:bodyPr>
          <a:lstStyle/>
          <a:p>
            <a:pPr marL="91440" indent="-91440">
              <a:spcAft>
                <a:spcPts val="600"/>
              </a:spcAft>
              <a:buFont typeface="Arial" panose="020B0604020202020204" pitchFamily="34" charset="0"/>
              <a:buChar char="•"/>
            </a:pPr>
            <a:r>
              <a:rPr lang="en-US" dirty="0">
                <a:latin typeface="+mj-lt"/>
              </a:rPr>
              <a:t>Earmarked grants </a:t>
            </a:r>
            <a:r>
              <a:rPr lang="en-US" dirty="0">
                <a:solidFill>
                  <a:schemeClr val="accent2"/>
                </a:solidFill>
                <a:latin typeface="+mj-lt"/>
              </a:rPr>
              <a:t>130 M</a:t>
            </a:r>
          </a:p>
          <a:p>
            <a:pPr marL="91440" indent="-91440">
              <a:spcAft>
                <a:spcPts val="600"/>
              </a:spcAft>
              <a:buFont typeface="Arial" panose="020B0604020202020204" pitchFamily="34" charset="0"/>
              <a:buChar char="•"/>
            </a:pPr>
            <a:r>
              <a:rPr lang="en-US" dirty="0">
                <a:latin typeface="+mj-lt"/>
              </a:rPr>
              <a:t>Core contributions </a:t>
            </a:r>
            <a:r>
              <a:rPr lang="en-US" dirty="0">
                <a:solidFill>
                  <a:schemeClr val="accent2"/>
                </a:solidFill>
                <a:latin typeface="+mj-lt"/>
              </a:rPr>
              <a:t>USD 4M</a:t>
            </a:r>
          </a:p>
          <a:p>
            <a:pPr marL="91440" indent="-91440">
              <a:spcAft>
                <a:spcPts val="600"/>
              </a:spcAft>
              <a:buFont typeface="Arial" panose="020B0604020202020204" pitchFamily="34" charset="0"/>
              <a:buChar char="•"/>
            </a:pPr>
            <a:r>
              <a:rPr lang="en-US" dirty="0">
                <a:latin typeface="+mj-lt"/>
              </a:rPr>
              <a:t>Support for COVID-19 </a:t>
            </a:r>
            <a:r>
              <a:rPr lang="en-US" dirty="0">
                <a:solidFill>
                  <a:schemeClr val="accent2"/>
                </a:solidFill>
                <a:latin typeface="+mj-lt"/>
              </a:rPr>
              <a:t>USD 15.9M</a:t>
            </a:r>
            <a:endParaRPr lang="en-US" dirty="0">
              <a:latin typeface="+mj-lt"/>
            </a:endParaRPr>
          </a:p>
        </p:txBody>
      </p:sp>
      <p:sp>
        <p:nvSpPr>
          <p:cNvPr id="9" name="TextBox 8">
            <a:extLst>
              <a:ext uri="{FF2B5EF4-FFF2-40B4-BE49-F238E27FC236}">
                <a16:creationId xmlns:a16="http://schemas.microsoft.com/office/drawing/2014/main" id="{973C11CF-08AD-434A-9831-3D8263336B52}"/>
              </a:ext>
            </a:extLst>
          </p:cNvPr>
          <p:cNvSpPr txBox="1"/>
          <p:nvPr/>
        </p:nvSpPr>
        <p:spPr>
          <a:xfrm>
            <a:off x="2782316" y="4168684"/>
            <a:ext cx="2286000" cy="2492990"/>
          </a:xfrm>
          <a:prstGeom prst="rect">
            <a:avLst/>
          </a:prstGeom>
          <a:solidFill>
            <a:srgbClr val="EDF8FD"/>
          </a:solidFill>
        </p:spPr>
        <p:txBody>
          <a:bodyPr wrap="square" rtlCol="0">
            <a:spAutoFit/>
          </a:bodyPr>
          <a:lstStyle/>
          <a:p>
            <a:pPr marL="91440" indent="-91440">
              <a:spcAft>
                <a:spcPts val="600"/>
              </a:spcAft>
              <a:buFont typeface="Arial" panose="020B0604020202020204" pitchFamily="34" charset="0"/>
              <a:buChar char="•"/>
            </a:pPr>
            <a:r>
              <a:rPr lang="en-US" dirty="0">
                <a:latin typeface="+mj-lt"/>
              </a:rPr>
              <a:t>Regional Dialogues</a:t>
            </a:r>
          </a:p>
          <a:p>
            <a:pPr marL="91440" indent="-91440">
              <a:spcAft>
                <a:spcPts val="600"/>
              </a:spcAft>
              <a:buFont typeface="Arial" panose="020B0604020202020204" pitchFamily="34" charset="0"/>
              <a:buChar char="•"/>
            </a:pPr>
            <a:r>
              <a:rPr lang="en-US" dirty="0">
                <a:latin typeface="+mj-lt"/>
              </a:rPr>
              <a:t>Top donor engagement</a:t>
            </a:r>
          </a:p>
          <a:p>
            <a:pPr marL="91440" indent="-91440">
              <a:spcAft>
                <a:spcPts val="600"/>
              </a:spcAft>
              <a:buFont typeface="Arial" panose="020B0604020202020204" pitchFamily="34" charset="0"/>
              <a:buChar char="•"/>
            </a:pPr>
            <a:r>
              <a:rPr lang="en-US" dirty="0">
                <a:latin typeface="+mj-lt"/>
              </a:rPr>
              <a:t>Annual Donor Consultations</a:t>
            </a:r>
          </a:p>
          <a:p>
            <a:pPr marL="91440" indent="-91440">
              <a:spcAft>
                <a:spcPts val="600"/>
              </a:spcAft>
              <a:buFont typeface="Arial" panose="020B0604020202020204" pitchFamily="34" charset="0"/>
              <a:buChar char="•"/>
            </a:pPr>
            <a:r>
              <a:rPr lang="en-US" dirty="0">
                <a:latin typeface="+mj-lt"/>
              </a:rPr>
              <a:t>Urban Impact quarterly brief</a:t>
            </a:r>
          </a:p>
          <a:p>
            <a:pPr marL="91440" indent="-91440">
              <a:spcAft>
                <a:spcPts val="600"/>
              </a:spcAft>
              <a:buFont typeface="Arial" panose="020B0604020202020204" pitchFamily="34" charset="0"/>
              <a:buChar char="•"/>
            </a:pPr>
            <a:r>
              <a:rPr lang="en-US" dirty="0">
                <a:latin typeface="+mj-lt"/>
              </a:rPr>
              <a:t>Monthly financial updates</a:t>
            </a:r>
          </a:p>
          <a:p>
            <a:pPr marL="91440" indent="-91440">
              <a:spcAft>
                <a:spcPts val="600"/>
              </a:spcAft>
              <a:buFont typeface="Arial" panose="020B0604020202020204" pitchFamily="34" charset="0"/>
              <a:buChar char="•"/>
            </a:pPr>
            <a:r>
              <a:rPr lang="en-US" dirty="0">
                <a:latin typeface="+mj-lt"/>
              </a:rPr>
              <a:t>Pledging Session (December)</a:t>
            </a:r>
          </a:p>
          <a:p>
            <a:pPr marL="91440" indent="-91440">
              <a:spcAft>
                <a:spcPts val="600"/>
              </a:spcAft>
              <a:buFont typeface="Arial" panose="020B0604020202020204" pitchFamily="34" charset="0"/>
              <a:buChar char="•"/>
            </a:pPr>
            <a:r>
              <a:rPr lang="en-US" dirty="0">
                <a:latin typeface="+mj-lt"/>
              </a:rPr>
              <a:t>Core contribution letters</a:t>
            </a:r>
          </a:p>
        </p:txBody>
      </p:sp>
      <p:sp>
        <p:nvSpPr>
          <p:cNvPr id="10" name="TextBox 9">
            <a:extLst>
              <a:ext uri="{FF2B5EF4-FFF2-40B4-BE49-F238E27FC236}">
                <a16:creationId xmlns:a16="http://schemas.microsoft.com/office/drawing/2014/main" id="{79888ECC-666C-42EE-AC03-01CEDAA663DC}"/>
              </a:ext>
            </a:extLst>
          </p:cNvPr>
          <p:cNvSpPr txBox="1"/>
          <p:nvPr/>
        </p:nvSpPr>
        <p:spPr>
          <a:xfrm>
            <a:off x="7641336" y="2794309"/>
            <a:ext cx="2286000" cy="1077218"/>
          </a:xfrm>
          <a:prstGeom prst="rect">
            <a:avLst/>
          </a:prstGeom>
          <a:solidFill>
            <a:srgbClr val="EDF8FD"/>
          </a:solidFill>
        </p:spPr>
        <p:txBody>
          <a:bodyPr wrap="square" rtlCol="0">
            <a:spAutoFit/>
          </a:bodyPr>
          <a:lstStyle/>
          <a:p>
            <a:pPr marL="91440" indent="-91440">
              <a:spcAft>
                <a:spcPts val="600"/>
              </a:spcAft>
              <a:buFont typeface="Arial" panose="020B0604020202020204" pitchFamily="34" charset="0"/>
              <a:buChar char="•"/>
            </a:pPr>
            <a:r>
              <a:rPr lang="en-US" dirty="0">
                <a:latin typeface="+mj-lt"/>
              </a:rPr>
              <a:t>Improved donor reporting</a:t>
            </a:r>
          </a:p>
          <a:p>
            <a:pPr marL="91440" indent="-91440">
              <a:spcAft>
                <a:spcPts val="600"/>
              </a:spcAft>
              <a:buFont typeface="Arial" panose="020B0604020202020204" pitchFamily="34" charset="0"/>
              <a:buChar char="•"/>
            </a:pPr>
            <a:r>
              <a:rPr lang="en-US" dirty="0">
                <a:latin typeface="+mj-lt"/>
              </a:rPr>
              <a:t>Key Performance Indicators</a:t>
            </a:r>
          </a:p>
          <a:p>
            <a:pPr marL="91440" indent="-91440">
              <a:spcAft>
                <a:spcPts val="600"/>
              </a:spcAft>
              <a:buFont typeface="Arial" panose="020B0604020202020204" pitchFamily="34" charset="0"/>
              <a:buChar char="•"/>
            </a:pPr>
            <a:r>
              <a:rPr lang="en-US" dirty="0">
                <a:latin typeface="+mj-lt"/>
              </a:rPr>
              <a:t>Donor Focal Point System</a:t>
            </a:r>
          </a:p>
        </p:txBody>
      </p:sp>
      <p:sp>
        <p:nvSpPr>
          <p:cNvPr id="11" name="TextBox 10">
            <a:extLst>
              <a:ext uri="{FF2B5EF4-FFF2-40B4-BE49-F238E27FC236}">
                <a16:creationId xmlns:a16="http://schemas.microsoft.com/office/drawing/2014/main" id="{422CEBF7-19F0-409B-A74B-DC6BBAFAEF1A}"/>
              </a:ext>
            </a:extLst>
          </p:cNvPr>
          <p:cNvSpPr txBox="1"/>
          <p:nvPr/>
        </p:nvSpPr>
        <p:spPr>
          <a:xfrm>
            <a:off x="10015728" y="2182505"/>
            <a:ext cx="2057908" cy="1554272"/>
          </a:xfrm>
          <a:prstGeom prst="rect">
            <a:avLst/>
          </a:prstGeom>
          <a:solidFill>
            <a:srgbClr val="EDF8FD"/>
          </a:solidFill>
        </p:spPr>
        <p:txBody>
          <a:bodyPr wrap="square" rtlCol="0">
            <a:spAutoFit/>
          </a:bodyPr>
          <a:lstStyle/>
          <a:p>
            <a:pPr marL="91440" indent="-91440">
              <a:spcAft>
                <a:spcPts val="600"/>
              </a:spcAft>
              <a:buFont typeface="Arial" panose="020B0604020202020204" pitchFamily="34" charset="0"/>
              <a:buChar char="•"/>
            </a:pPr>
            <a:r>
              <a:rPr lang="en-US" dirty="0">
                <a:latin typeface="+mj-lt"/>
              </a:rPr>
              <a:t>Standard Operating Procedures</a:t>
            </a:r>
          </a:p>
          <a:p>
            <a:pPr marL="91440" indent="-91440">
              <a:spcAft>
                <a:spcPts val="600"/>
              </a:spcAft>
              <a:buFont typeface="Arial" panose="020B0604020202020204" pitchFamily="34" charset="0"/>
              <a:buChar char="•"/>
            </a:pPr>
            <a:r>
              <a:rPr lang="en-US" dirty="0">
                <a:latin typeface="+mj-lt"/>
              </a:rPr>
              <a:t>Enhanced Donor Information System – Regional Profiles</a:t>
            </a:r>
            <a:endParaRPr lang="en-GB" dirty="0">
              <a:latin typeface="+mj-lt"/>
            </a:endParaRPr>
          </a:p>
        </p:txBody>
      </p:sp>
      <p:sp>
        <p:nvSpPr>
          <p:cNvPr id="2" name="Date Placeholder 1">
            <a:extLst>
              <a:ext uri="{FF2B5EF4-FFF2-40B4-BE49-F238E27FC236}">
                <a16:creationId xmlns:a16="http://schemas.microsoft.com/office/drawing/2014/main" id="{1FAFCA22-323E-4C8C-A2BA-DF14552D2070}"/>
              </a:ext>
            </a:extLst>
          </p:cNvPr>
          <p:cNvSpPr>
            <a:spLocks noGrp="1"/>
          </p:cNvSpPr>
          <p:nvPr>
            <p:ph type="dt" sz="half" idx="10"/>
          </p:nvPr>
        </p:nvSpPr>
        <p:spPr/>
        <p:txBody>
          <a:bodyPr/>
          <a:lstStyle/>
          <a:p>
            <a:fld id="{0DBAB1B1-CB16-4ADB-B465-E4268998BB43}" type="datetime1">
              <a:rPr lang="en-GB" smtClean="0"/>
              <a:t>21/10/2020</a:t>
            </a:fld>
            <a:endParaRPr lang="x-none"/>
          </a:p>
        </p:txBody>
      </p:sp>
      <p:sp>
        <p:nvSpPr>
          <p:cNvPr id="3" name="Footer Placeholder 2">
            <a:extLst>
              <a:ext uri="{FF2B5EF4-FFF2-40B4-BE49-F238E27FC236}">
                <a16:creationId xmlns:a16="http://schemas.microsoft.com/office/drawing/2014/main" id="{FCC57B24-0E44-4043-BDF5-95AED3F3CDE2}"/>
              </a:ext>
            </a:extLst>
          </p:cNvPr>
          <p:cNvSpPr>
            <a:spLocks noGrp="1"/>
          </p:cNvSpPr>
          <p:nvPr>
            <p:ph type="ftr" sz="quarter" idx="11"/>
          </p:nvPr>
        </p:nvSpPr>
        <p:spPr/>
        <p:txBody>
          <a:bodyPr/>
          <a:lstStyle/>
          <a:p>
            <a:r>
              <a:rPr lang="en-US"/>
              <a:t>EXECUTIVE BOARD 2020, SESSION 2</a:t>
            </a:r>
            <a:endParaRPr lang="x-none"/>
          </a:p>
        </p:txBody>
      </p:sp>
      <p:sp>
        <p:nvSpPr>
          <p:cNvPr id="12" name="Slide Number Placeholder 11">
            <a:extLst>
              <a:ext uri="{FF2B5EF4-FFF2-40B4-BE49-F238E27FC236}">
                <a16:creationId xmlns:a16="http://schemas.microsoft.com/office/drawing/2014/main" id="{1EF7F93F-C6DD-4344-B2EA-9914D189EC95}"/>
              </a:ext>
            </a:extLst>
          </p:cNvPr>
          <p:cNvSpPr>
            <a:spLocks noGrp="1"/>
          </p:cNvSpPr>
          <p:nvPr>
            <p:ph type="sldNum" sz="quarter" idx="12"/>
          </p:nvPr>
        </p:nvSpPr>
        <p:spPr/>
        <p:txBody>
          <a:bodyPr/>
          <a:lstStyle/>
          <a:p>
            <a:fld id="{E13898BE-C0CA-504E-BBD9-8A5444675426}" type="slidenum">
              <a:rPr lang="x-none" smtClean="0"/>
              <a:t>22</a:t>
            </a:fld>
            <a:endParaRPr lang="x-none"/>
          </a:p>
        </p:txBody>
      </p:sp>
    </p:spTree>
    <p:extLst>
      <p:ext uri="{BB962C8B-B14F-4D97-AF65-F5344CB8AC3E}">
        <p14:creationId xmlns:p14="http://schemas.microsoft.com/office/powerpoint/2010/main" val="2182862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9E0797-F809-402D-8C1D-36D5BCF444F2}"/>
              </a:ext>
            </a:extLst>
          </p:cNvPr>
          <p:cNvSpPr/>
          <p:nvPr/>
        </p:nvSpPr>
        <p:spPr>
          <a:xfrm>
            <a:off x="839804" y="1821494"/>
            <a:ext cx="9236884" cy="3139321"/>
          </a:xfrm>
          <a:prstGeom prst="rect">
            <a:avLst/>
          </a:prstGeom>
        </p:spPr>
        <p:txBody>
          <a:bodyPr wrap="square">
            <a:spAutoFit/>
          </a:bodyPr>
          <a:lstStyle/>
          <a:p>
            <a:pPr marL="285750" indent="-285750">
              <a:spcBef>
                <a:spcPts val="600"/>
              </a:spcBef>
              <a:buFont typeface="Wingdings" panose="05000000000000000000" pitchFamily="2" charset="2"/>
              <a:buChar char="q"/>
            </a:pPr>
            <a:r>
              <a:rPr lang="en-US" sz="2400" dirty="0">
                <a:latin typeface="Tw Cen MT Condensed" panose="020B0606020104020203" pitchFamily="34" charset="0"/>
                <a:cs typeface="Calibri" panose="020F0502020204030204" pitchFamily="34" charset="0"/>
              </a:rPr>
              <a:t>Increase level of core contributions and number of contributors</a:t>
            </a:r>
          </a:p>
          <a:p>
            <a:pPr marL="285750" indent="-285750">
              <a:spcBef>
                <a:spcPts val="600"/>
              </a:spcBef>
              <a:buFont typeface="Wingdings" panose="05000000000000000000" pitchFamily="2" charset="2"/>
              <a:buChar char="q"/>
            </a:pPr>
            <a:r>
              <a:rPr lang="en-US" sz="2400" dirty="0">
                <a:latin typeface="Tw Cen MT Condensed" panose="020B0606020104020203" pitchFamily="34" charset="0"/>
                <a:cs typeface="Calibri" panose="020F0502020204030204" pitchFamily="34" charset="0"/>
              </a:rPr>
              <a:t>Soft earmarked packages aligned to donor policies</a:t>
            </a:r>
          </a:p>
          <a:p>
            <a:pPr marL="285750" indent="-285750">
              <a:spcBef>
                <a:spcPts val="600"/>
              </a:spcBef>
              <a:buFont typeface="Wingdings" panose="05000000000000000000" pitchFamily="2" charset="2"/>
              <a:buChar char="q"/>
            </a:pPr>
            <a:r>
              <a:rPr lang="en-US" sz="2400" dirty="0">
                <a:latin typeface="Tw Cen MT Condensed" panose="020B0606020104020203" pitchFamily="34" charset="0"/>
                <a:cs typeface="Calibri" panose="020F0502020204030204" pitchFamily="34" charset="0"/>
              </a:rPr>
              <a:t>Appeal and value proposition document</a:t>
            </a:r>
          </a:p>
          <a:p>
            <a:pPr marL="285750" indent="-285750">
              <a:spcBef>
                <a:spcPts val="600"/>
              </a:spcBef>
              <a:buFont typeface="Wingdings" panose="05000000000000000000" pitchFamily="2" charset="2"/>
              <a:buChar char="q"/>
            </a:pPr>
            <a:r>
              <a:rPr lang="en-US" sz="2400" dirty="0">
                <a:latin typeface="Tw Cen MT Condensed" panose="020B0606020104020203" pitchFamily="34" charset="0"/>
                <a:cs typeface="Calibri" panose="020F0502020204030204" pitchFamily="34" charset="0"/>
              </a:rPr>
              <a:t>Implementation of strategies to diversify donor base</a:t>
            </a:r>
          </a:p>
          <a:p>
            <a:pPr marL="285750" indent="-285750">
              <a:spcBef>
                <a:spcPts val="600"/>
              </a:spcBef>
              <a:buFont typeface="Wingdings" panose="05000000000000000000" pitchFamily="2" charset="2"/>
              <a:buChar char="q"/>
            </a:pPr>
            <a:r>
              <a:rPr lang="en-US" sz="2400" dirty="0">
                <a:latin typeface="Tw Cen MT Condensed" panose="020B0606020104020203" pitchFamily="34" charset="0"/>
                <a:cs typeface="Calibri" panose="020F0502020204030204" pitchFamily="34" charset="0"/>
              </a:rPr>
              <a:t>Enhanced International Aid Transparency Initiative website open.unhabitat.org </a:t>
            </a:r>
          </a:p>
          <a:p>
            <a:pPr marL="285750" indent="-285750">
              <a:spcBef>
                <a:spcPts val="600"/>
              </a:spcBef>
              <a:buFont typeface="Wingdings" panose="05000000000000000000" pitchFamily="2" charset="2"/>
              <a:buChar char="q"/>
            </a:pPr>
            <a:r>
              <a:rPr lang="en-US" sz="2400" dirty="0">
                <a:latin typeface="Tw Cen MT Condensed" panose="020B0606020104020203" pitchFamily="34" charset="0"/>
                <a:cs typeface="Calibri" panose="020F0502020204030204" pitchFamily="34" charset="0"/>
              </a:rPr>
              <a:t>Capacity building on resource mobilization</a:t>
            </a:r>
          </a:p>
          <a:p>
            <a:pPr marL="285750" indent="-285750">
              <a:spcBef>
                <a:spcPts val="600"/>
              </a:spcBef>
              <a:buFont typeface="Wingdings" panose="05000000000000000000" pitchFamily="2" charset="2"/>
              <a:buChar char="q"/>
            </a:pPr>
            <a:endParaRPr lang="en-US" sz="2400" dirty="0">
              <a:latin typeface="Tw Cen MT Condensed" panose="020B0606020104020203" pitchFamily="34" charset="0"/>
              <a:cs typeface="Calibri" panose="020F0502020204030204" pitchFamily="34" charset="0"/>
            </a:endParaRPr>
          </a:p>
        </p:txBody>
      </p:sp>
      <p:sp>
        <p:nvSpPr>
          <p:cNvPr id="4" name="TextBox 3">
            <a:extLst>
              <a:ext uri="{FF2B5EF4-FFF2-40B4-BE49-F238E27FC236}">
                <a16:creationId xmlns:a16="http://schemas.microsoft.com/office/drawing/2014/main" id="{D17150AE-4C14-4001-84C0-D68B61F1A0C8}"/>
              </a:ext>
            </a:extLst>
          </p:cNvPr>
          <p:cNvSpPr txBox="1"/>
          <p:nvPr/>
        </p:nvSpPr>
        <p:spPr>
          <a:xfrm>
            <a:off x="674704" y="220123"/>
            <a:ext cx="9520856" cy="584775"/>
          </a:xfrm>
          <a:prstGeom prst="rect">
            <a:avLst/>
          </a:prstGeom>
          <a:noFill/>
        </p:spPr>
        <p:txBody>
          <a:bodyPr wrap="square">
            <a:spAutoFit/>
          </a:bodyPr>
          <a:lstStyle/>
          <a:p>
            <a:pPr>
              <a:spcBef>
                <a:spcPts val="600"/>
              </a:spcBef>
            </a:pPr>
            <a:r>
              <a:rPr lang="en-US" sz="3200" spc="0" dirty="0">
                <a:solidFill>
                  <a:srgbClr val="1482AC"/>
                </a:solidFill>
                <a:latin typeface="Tw Cen MT Condensed" panose="020B0606020104020203"/>
              </a:rPr>
              <a:t>| </a:t>
            </a:r>
            <a:r>
              <a:rPr lang="en-US" sz="3200" b="1" dirty="0">
                <a:solidFill>
                  <a:srgbClr val="0098D9"/>
                </a:solidFill>
                <a:latin typeface="Tw Cen MT Condensed" panose="020B0606020104020203" pitchFamily="34" charset="0"/>
                <a:cs typeface="Calibri" panose="020F0502020204030204" pitchFamily="34" charset="0"/>
              </a:rPr>
              <a:t>Resource Mobilization Strategy – priorities moving forward</a:t>
            </a:r>
          </a:p>
        </p:txBody>
      </p:sp>
      <p:sp>
        <p:nvSpPr>
          <p:cNvPr id="8" name="Slide Number Placeholder 6">
            <a:extLst>
              <a:ext uri="{FF2B5EF4-FFF2-40B4-BE49-F238E27FC236}">
                <a16:creationId xmlns:a16="http://schemas.microsoft.com/office/drawing/2014/main" id="{6FF35B89-5CFC-404D-8B26-535F71F9D65C}"/>
              </a:ext>
            </a:extLst>
          </p:cNvPr>
          <p:cNvSpPr txBox="1">
            <a:spLocks/>
          </p:cNvSpPr>
          <p:nvPr/>
        </p:nvSpPr>
        <p:spPr>
          <a:xfrm>
            <a:off x="442913" y="6389335"/>
            <a:ext cx="536639" cy="4318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FC8E84-CF7F-2F4F-881B-8D7473850D40}" type="slidenum">
              <a:rPr lang="en-US" sz="1200" smtClean="0">
                <a:latin typeface="Tw Cen MT Condensed" panose="020B0606020104020203" pitchFamily="34" charset="0"/>
              </a:rPr>
              <a:pPr/>
              <a:t>23</a:t>
            </a:fld>
            <a:r>
              <a:rPr lang="en-US" sz="1200" dirty="0">
                <a:latin typeface="Tw Cen MT Condensed" panose="020B0606020104020203" pitchFamily="34" charset="0"/>
              </a:rPr>
              <a:t>   |</a:t>
            </a:r>
          </a:p>
        </p:txBody>
      </p:sp>
      <p:sp>
        <p:nvSpPr>
          <p:cNvPr id="3" name="Date Placeholder 2">
            <a:extLst>
              <a:ext uri="{FF2B5EF4-FFF2-40B4-BE49-F238E27FC236}">
                <a16:creationId xmlns:a16="http://schemas.microsoft.com/office/drawing/2014/main" id="{3E4033F3-3C7E-4F0B-99C9-4D70BB0B0F18}"/>
              </a:ext>
            </a:extLst>
          </p:cNvPr>
          <p:cNvSpPr>
            <a:spLocks noGrp="1"/>
          </p:cNvSpPr>
          <p:nvPr>
            <p:ph type="dt" sz="half" idx="10"/>
          </p:nvPr>
        </p:nvSpPr>
        <p:spPr/>
        <p:txBody>
          <a:bodyPr/>
          <a:lstStyle/>
          <a:p>
            <a:fld id="{A52BD14F-BCC3-40CB-BBE8-8257BCE454EF}" type="datetime1">
              <a:rPr lang="en-GB" smtClean="0"/>
              <a:t>21/10/2020</a:t>
            </a:fld>
            <a:endParaRPr lang="x-none"/>
          </a:p>
        </p:txBody>
      </p:sp>
      <p:sp>
        <p:nvSpPr>
          <p:cNvPr id="5" name="Footer Placeholder 4">
            <a:extLst>
              <a:ext uri="{FF2B5EF4-FFF2-40B4-BE49-F238E27FC236}">
                <a16:creationId xmlns:a16="http://schemas.microsoft.com/office/drawing/2014/main" id="{E3BA853D-F10F-423C-BC34-503817B31D66}"/>
              </a:ext>
            </a:extLst>
          </p:cNvPr>
          <p:cNvSpPr>
            <a:spLocks noGrp="1"/>
          </p:cNvSpPr>
          <p:nvPr>
            <p:ph type="ftr" sz="quarter" idx="11"/>
          </p:nvPr>
        </p:nvSpPr>
        <p:spPr/>
        <p:txBody>
          <a:bodyPr/>
          <a:lstStyle/>
          <a:p>
            <a:r>
              <a:rPr lang="en-US"/>
              <a:t>EXECUTIVE BOARD 2020, SESSION 2</a:t>
            </a:r>
            <a:endParaRPr lang="x-none"/>
          </a:p>
        </p:txBody>
      </p:sp>
      <p:sp>
        <p:nvSpPr>
          <p:cNvPr id="6" name="Slide Number Placeholder 5">
            <a:extLst>
              <a:ext uri="{FF2B5EF4-FFF2-40B4-BE49-F238E27FC236}">
                <a16:creationId xmlns:a16="http://schemas.microsoft.com/office/drawing/2014/main" id="{ABFD20B9-621F-47AF-A4FE-9E1F6F8B38AD}"/>
              </a:ext>
            </a:extLst>
          </p:cNvPr>
          <p:cNvSpPr>
            <a:spLocks noGrp="1"/>
          </p:cNvSpPr>
          <p:nvPr>
            <p:ph type="sldNum" sz="quarter" idx="12"/>
          </p:nvPr>
        </p:nvSpPr>
        <p:spPr/>
        <p:txBody>
          <a:bodyPr/>
          <a:lstStyle/>
          <a:p>
            <a:fld id="{E13898BE-C0CA-504E-BBD9-8A5444675426}" type="slidenum">
              <a:rPr lang="x-none" smtClean="0"/>
              <a:t>23</a:t>
            </a:fld>
            <a:endParaRPr lang="x-none"/>
          </a:p>
        </p:txBody>
      </p:sp>
    </p:spTree>
    <p:extLst>
      <p:ext uri="{BB962C8B-B14F-4D97-AF65-F5344CB8AC3E}">
        <p14:creationId xmlns:p14="http://schemas.microsoft.com/office/powerpoint/2010/main" val="335496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k object 16">
            <a:extLst>
              <a:ext uri="{FF2B5EF4-FFF2-40B4-BE49-F238E27FC236}">
                <a16:creationId xmlns:a16="http://schemas.microsoft.com/office/drawing/2014/main" id="{B9250163-B7D4-43E4-A282-560CB419601D}"/>
              </a:ext>
            </a:extLst>
          </p:cNvPr>
          <p:cNvSpPr/>
          <p:nvPr/>
        </p:nvSpPr>
        <p:spPr>
          <a:xfrm>
            <a:off x="0" y="876300"/>
            <a:ext cx="12192000" cy="3225182"/>
          </a:xfrm>
          <a:custGeom>
            <a:avLst/>
            <a:gdLst/>
            <a:ahLst/>
            <a:cxnLst/>
            <a:rect l="l" t="t" r="r" b="b"/>
            <a:pathLst>
              <a:path w="12185650" h="6858000">
                <a:moveTo>
                  <a:pt x="12185345" y="0"/>
                </a:moveTo>
                <a:lnTo>
                  <a:pt x="0" y="0"/>
                </a:lnTo>
                <a:lnTo>
                  <a:pt x="0" y="6858000"/>
                </a:lnTo>
                <a:lnTo>
                  <a:pt x="12185345" y="6858000"/>
                </a:lnTo>
                <a:lnTo>
                  <a:pt x="12185345" y="0"/>
                </a:lnTo>
                <a:close/>
              </a:path>
            </a:pathLst>
          </a:custGeom>
          <a:solidFill>
            <a:srgbClr val="1482AC"/>
          </a:solidFill>
        </p:spPr>
        <p:txBody>
          <a:bodyPr wrap="square" lIns="0" tIns="0" rIns="0" bIns="0" rtlCol="0"/>
          <a:lstStyle/>
          <a:p>
            <a:endParaRPr/>
          </a:p>
        </p:txBody>
      </p:sp>
      <p:sp>
        <p:nvSpPr>
          <p:cNvPr id="12" name="TextBox 11">
            <a:extLst>
              <a:ext uri="{FF2B5EF4-FFF2-40B4-BE49-F238E27FC236}">
                <a16:creationId xmlns:a16="http://schemas.microsoft.com/office/drawing/2014/main" id="{50A5A1B3-D397-F942-86A3-CA9D369B7A8B}"/>
              </a:ext>
            </a:extLst>
          </p:cNvPr>
          <p:cNvSpPr txBox="1"/>
          <p:nvPr/>
        </p:nvSpPr>
        <p:spPr>
          <a:xfrm>
            <a:off x="433100" y="876300"/>
            <a:ext cx="11315987" cy="2939266"/>
          </a:xfrm>
          <a:prstGeom prst="rect">
            <a:avLst/>
          </a:prstGeom>
          <a:noFill/>
        </p:spPr>
        <p:txBody>
          <a:bodyPr wrap="square" rtlCol="0">
            <a:spAutoFit/>
          </a:bodyPr>
          <a:lstStyle/>
          <a:p>
            <a:pPr marL="182880" lvl="2">
              <a:lnSpc>
                <a:spcPct val="100000"/>
              </a:lnSpc>
              <a:spcBef>
                <a:spcPts val="0"/>
              </a:spcBef>
              <a:spcAft>
                <a:spcPts val="600"/>
              </a:spcAft>
              <a:buSzPct val="100000"/>
            </a:pPr>
            <a:r>
              <a:rPr lang="en-US" sz="7200" dirty="0">
                <a:solidFill>
                  <a:schemeClr val="bg1"/>
                </a:solidFill>
                <a:latin typeface="Tw Cen MT Condensed" panose="020B0606020104020203" pitchFamily="34" charset="0"/>
                <a:cs typeface="Calibri" panose="020F0502020204030204" pitchFamily="34" charset="0"/>
              </a:rPr>
              <a:t>Staffing status as at 30 June 2020, with an update as at 30 September 2020 </a:t>
            </a:r>
          </a:p>
          <a:p>
            <a:r>
              <a:rPr lang="en-US" sz="3600" dirty="0">
                <a:solidFill>
                  <a:schemeClr val="bg1"/>
                </a:solidFill>
                <a:latin typeface="Tw Cen MT Condensed" panose="020B0606020104020203" pitchFamily="34" charset="0"/>
                <a:cs typeface="Calibri" panose="020F0502020204030204" pitchFamily="34" charset="0"/>
              </a:rPr>
              <a:t>October 2020</a:t>
            </a:r>
            <a:endParaRPr lang="en-US" sz="3600" i="1" dirty="0">
              <a:solidFill>
                <a:schemeClr val="bg1"/>
              </a:solidFill>
            </a:endParaRPr>
          </a:p>
        </p:txBody>
      </p:sp>
      <p:pic>
        <p:nvPicPr>
          <p:cNvPr id="2" name="Graphic 1">
            <a:extLst>
              <a:ext uri="{FF2B5EF4-FFF2-40B4-BE49-F238E27FC236}">
                <a16:creationId xmlns:a16="http://schemas.microsoft.com/office/drawing/2014/main" id="{6A57FC3C-963C-4820-BCA8-CA14A83C2F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6750" y="6224537"/>
            <a:ext cx="3462337" cy="413534"/>
          </a:xfrm>
          <a:prstGeom prst="rect">
            <a:avLst/>
          </a:prstGeom>
        </p:spPr>
      </p:pic>
      <p:sp>
        <p:nvSpPr>
          <p:cNvPr id="4" name="Date Placeholder 3">
            <a:extLst>
              <a:ext uri="{FF2B5EF4-FFF2-40B4-BE49-F238E27FC236}">
                <a16:creationId xmlns:a16="http://schemas.microsoft.com/office/drawing/2014/main" id="{5A95F090-B430-42CC-9C4F-E65330A44002}"/>
              </a:ext>
            </a:extLst>
          </p:cNvPr>
          <p:cNvSpPr>
            <a:spLocks noGrp="1"/>
          </p:cNvSpPr>
          <p:nvPr>
            <p:ph type="dt" sz="half" idx="10"/>
          </p:nvPr>
        </p:nvSpPr>
        <p:spPr/>
        <p:txBody>
          <a:bodyPr/>
          <a:lstStyle/>
          <a:p>
            <a:fld id="{4DC1495D-98A2-4AFE-AC7A-F0F07601B039}" type="datetime1">
              <a:rPr lang="en-GB" smtClean="0"/>
              <a:t>21/10/2020</a:t>
            </a:fld>
            <a:endParaRPr lang="en-US" dirty="0"/>
          </a:p>
        </p:txBody>
      </p:sp>
      <p:sp>
        <p:nvSpPr>
          <p:cNvPr id="5" name="Footer Placeholder 4">
            <a:extLst>
              <a:ext uri="{FF2B5EF4-FFF2-40B4-BE49-F238E27FC236}">
                <a16:creationId xmlns:a16="http://schemas.microsoft.com/office/drawing/2014/main" id="{08EC7DC2-66CD-4CD2-A9B1-812BCC91C84F}"/>
              </a:ext>
            </a:extLst>
          </p:cNvPr>
          <p:cNvSpPr>
            <a:spLocks noGrp="1"/>
          </p:cNvSpPr>
          <p:nvPr>
            <p:ph type="ftr" sz="quarter" idx="3"/>
          </p:nvPr>
        </p:nvSpPr>
        <p:spPr/>
        <p:txBody>
          <a:bodyPr/>
          <a:lstStyle/>
          <a:p>
            <a:r>
              <a:rPr lang="en-US"/>
              <a:t>EXECUTIVE BOARD 2020, SESSION 2</a:t>
            </a:r>
            <a:endParaRPr lang="en-US" dirty="0"/>
          </a:p>
        </p:txBody>
      </p:sp>
      <p:sp>
        <p:nvSpPr>
          <p:cNvPr id="6" name="Slide Number Placeholder 5">
            <a:extLst>
              <a:ext uri="{FF2B5EF4-FFF2-40B4-BE49-F238E27FC236}">
                <a16:creationId xmlns:a16="http://schemas.microsoft.com/office/drawing/2014/main" id="{CD705AC9-B9D6-4A6A-9D5F-3CFEEFD08A24}"/>
              </a:ext>
            </a:extLst>
          </p:cNvPr>
          <p:cNvSpPr>
            <a:spLocks noGrp="1"/>
          </p:cNvSpPr>
          <p:nvPr>
            <p:ph type="sldNum" sz="quarter" idx="4"/>
          </p:nvPr>
        </p:nvSpPr>
        <p:spPr/>
        <p:txBody>
          <a:bodyPr/>
          <a:lstStyle/>
          <a:p>
            <a:fld id="{2CFC8E84-CF7F-2F4F-881B-8D7473850D40}" type="slidenum">
              <a:rPr lang="en-US" smtClean="0"/>
              <a:pPr/>
              <a:t>24</a:t>
            </a:fld>
            <a:r>
              <a:rPr lang="en-US"/>
              <a:t>   |</a:t>
            </a:r>
            <a:endParaRPr lang="en-US" dirty="0"/>
          </a:p>
        </p:txBody>
      </p:sp>
    </p:spTree>
    <p:extLst>
      <p:ext uri="{BB962C8B-B14F-4D97-AF65-F5344CB8AC3E}">
        <p14:creationId xmlns:p14="http://schemas.microsoft.com/office/powerpoint/2010/main" val="3467813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7150AE-4C14-4001-84C0-D68B61F1A0C8}"/>
              </a:ext>
            </a:extLst>
          </p:cNvPr>
          <p:cNvSpPr txBox="1"/>
          <p:nvPr/>
        </p:nvSpPr>
        <p:spPr>
          <a:xfrm>
            <a:off x="749132" y="-8161"/>
            <a:ext cx="9520856" cy="769441"/>
          </a:xfrm>
          <a:prstGeom prst="rect">
            <a:avLst/>
          </a:prstGeom>
          <a:noFill/>
        </p:spPr>
        <p:txBody>
          <a:bodyPr wrap="square">
            <a:spAutoFit/>
          </a:bodyPr>
          <a:lstStyle/>
          <a:p>
            <a:pPr>
              <a:spcBef>
                <a:spcPts val="600"/>
              </a:spcBef>
            </a:pPr>
            <a:r>
              <a:rPr lang="en-US" sz="4400" spc="0" dirty="0">
                <a:solidFill>
                  <a:srgbClr val="1482AC"/>
                </a:solidFill>
              </a:rPr>
              <a:t>| </a:t>
            </a:r>
            <a:r>
              <a:rPr lang="en-US" sz="4400" b="1" spc="0" dirty="0">
                <a:solidFill>
                  <a:srgbClr val="0098D9"/>
                </a:solidFill>
                <a:cs typeface="Calibri" panose="020F0502020204030204" pitchFamily="34" charset="0"/>
              </a:rPr>
              <a:t>Staff</a:t>
            </a:r>
            <a:r>
              <a:rPr lang="en-US" sz="4400" b="1" dirty="0">
                <a:solidFill>
                  <a:srgbClr val="0098D9"/>
                </a:solidFill>
                <a:cs typeface="Calibri" panose="020F0502020204030204" pitchFamily="34" charset="0"/>
              </a:rPr>
              <a:t>ing status as at 30 June 2020</a:t>
            </a:r>
          </a:p>
        </p:txBody>
      </p:sp>
      <p:sp>
        <p:nvSpPr>
          <p:cNvPr id="8" name="Slide Number Placeholder 6">
            <a:extLst>
              <a:ext uri="{FF2B5EF4-FFF2-40B4-BE49-F238E27FC236}">
                <a16:creationId xmlns:a16="http://schemas.microsoft.com/office/drawing/2014/main" id="{6FF35B89-5CFC-404D-8B26-535F71F9D65C}"/>
              </a:ext>
            </a:extLst>
          </p:cNvPr>
          <p:cNvSpPr txBox="1">
            <a:spLocks/>
          </p:cNvSpPr>
          <p:nvPr/>
        </p:nvSpPr>
        <p:spPr>
          <a:xfrm>
            <a:off x="517341" y="6161051"/>
            <a:ext cx="536639" cy="4318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FC8E84-CF7F-2F4F-881B-8D7473850D40}" type="slidenum">
              <a:rPr lang="en-US" smtClean="0"/>
              <a:pPr/>
              <a:t>25</a:t>
            </a:fld>
            <a:r>
              <a:rPr lang="en-US" dirty="0"/>
              <a:t>   |</a:t>
            </a:r>
          </a:p>
        </p:txBody>
      </p:sp>
      <p:graphicFrame>
        <p:nvGraphicFramePr>
          <p:cNvPr id="3" name="Table 2">
            <a:extLst>
              <a:ext uri="{FF2B5EF4-FFF2-40B4-BE49-F238E27FC236}">
                <a16:creationId xmlns:a16="http://schemas.microsoft.com/office/drawing/2014/main" id="{5D1509C0-6918-467F-AFE4-9CAA06349FC2}"/>
              </a:ext>
            </a:extLst>
          </p:cNvPr>
          <p:cNvGraphicFramePr>
            <a:graphicFrameLocks noGrp="1"/>
          </p:cNvGraphicFramePr>
          <p:nvPr>
            <p:extLst>
              <p:ext uri="{D42A27DB-BD31-4B8C-83A1-F6EECF244321}">
                <p14:modId xmlns:p14="http://schemas.microsoft.com/office/powerpoint/2010/main" val="3574245483"/>
              </p:ext>
            </p:extLst>
          </p:nvPr>
        </p:nvGraphicFramePr>
        <p:xfrm>
          <a:off x="298816" y="1362019"/>
          <a:ext cx="11306174" cy="2344124"/>
        </p:xfrm>
        <a:graphic>
          <a:graphicData uri="http://schemas.openxmlformats.org/drawingml/2006/table">
            <a:tbl>
              <a:tblPr firstRow="1" firstCol="1" bandRow="1">
                <a:tableStyleId>{5C22544A-7EE6-4342-B048-85BDC9FD1C3A}</a:tableStyleId>
              </a:tblPr>
              <a:tblGrid>
                <a:gridCol w="2164002">
                  <a:extLst>
                    <a:ext uri="{9D8B030D-6E8A-4147-A177-3AD203B41FA5}">
                      <a16:colId xmlns:a16="http://schemas.microsoft.com/office/drawing/2014/main" val="3233519248"/>
                    </a:ext>
                  </a:extLst>
                </a:gridCol>
                <a:gridCol w="904494">
                  <a:extLst>
                    <a:ext uri="{9D8B030D-6E8A-4147-A177-3AD203B41FA5}">
                      <a16:colId xmlns:a16="http://schemas.microsoft.com/office/drawing/2014/main" val="3257750125"/>
                    </a:ext>
                  </a:extLst>
                </a:gridCol>
                <a:gridCol w="705505">
                  <a:extLst>
                    <a:ext uri="{9D8B030D-6E8A-4147-A177-3AD203B41FA5}">
                      <a16:colId xmlns:a16="http://schemas.microsoft.com/office/drawing/2014/main" val="178807779"/>
                    </a:ext>
                  </a:extLst>
                </a:gridCol>
                <a:gridCol w="721334">
                  <a:extLst>
                    <a:ext uri="{9D8B030D-6E8A-4147-A177-3AD203B41FA5}">
                      <a16:colId xmlns:a16="http://schemas.microsoft.com/office/drawing/2014/main" val="2297770791"/>
                    </a:ext>
                  </a:extLst>
                </a:gridCol>
                <a:gridCol w="710028">
                  <a:extLst>
                    <a:ext uri="{9D8B030D-6E8A-4147-A177-3AD203B41FA5}">
                      <a16:colId xmlns:a16="http://schemas.microsoft.com/office/drawing/2014/main" val="3947613890"/>
                    </a:ext>
                  </a:extLst>
                </a:gridCol>
                <a:gridCol w="287177">
                  <a:extLst>
                    <a:ext uri="{9D8B030D-6E8A-4147-A177-3AD203B41FA5}">
                      <a16:colId xmlns:a16="http://schemas.microsoft.com/office/drawing/2014/main" val="1176963148"/>
                    </a:ext>
                  </a:extLst>
                </a:gridCol>
                <a:gridCol w="750730">
                  <a:extLst>
                    <a:ext uri="{9D8B030D-6E8A-4147-A177-3AD203B41FA5}">
                      <a16:colId xmlns:a16="http://schemas.microsoft.com/office/drawing/2014/main" val="3637436318"/>
                    </a:ext>
                  </a:extLst>
                </a:gridCol>
                <a:gridCol w="626362">
                  <a:extLst>
                    <a:ext uri="{9D8B030D-6E8A-4147-A177-3AD203B41FA5}">
                      <a16:colId xmlns:a16="http://schemas.microsoft.com/office/drawing/2014/main" val="2267592344"/>
                    </a:ext>
                  </a:extLst>
                </a:gridCol>
                <a:gridCol w="619578">
                  <a:extLst>
                    <a:ext uri="{9D8B030D-6E8A-4147-A177-3AD203B41FA5}">
                      <a16:colId xmlns:a16="http://schemas.microsoft.com/office/drawing/2014/main" val="4182597537"/>
                    </a:ext>
                  </a:extLst>
                </a:gridCol>
                <a:gridCol w="780126">
                  <a:extLst>
                    <a:ext uri="{9D8B030D-6E8A-4147-A177-3AD203B41FA5}">
                      <a16:colId xmlns:a16="http://schemas.microsoft.com/office/drawing/2014/main" val="2768936193"/>
                    </a:ext>
                  </a:extLst>
                </a:gridCol>
                <a:gridCol w="278132">
                  <a:extLst>
                    <a:ext uri="{9D8B030D-6E8A-4147-A177-3AD203B41FA5}">
                      <a16:colId xmlns:a16="http://schemas.microsoft.com/office/drawing/2014/main" val="3934325458"/>
                    </a:ext>
                  </a:extLst>
                </a:gridCol>
                <a:gridCol w="773342">
                  <a:extLst>
                    <a:ext uri="{9D8B030D-6E8A-4147-A177-3AD203B41FA5}">
                      <a16:colId xmlns:a16="http://schemas.microsoft.com/office/drawing/2014/main" val="3058839400"/>
                    </a:ext>
                  </a:extLst>
                </a:gridCol>
                <a:gridCol w="667064">
                  <a:extLst>
                    <a:ext uri="{9D8B030D-6E8A-4147-A177-3AD203B41FA5}">
                      <a16:colId xmlns:a16="http://schemas.microsoft.com/office/drawing/2014/main" val="2127829367"/>
                    </a:ext>
                  </a:extLst>
                </a:gridCol>
                <a:gridCol w="646713">
                  <a:extLst>
                    <a:ext uri="{9D8B030D-6E8A-4147-A177-3AD203B41FA5}">
                      <a16:colId xmlns:a16="http://schemas.microsoft.com/office/drawing/2014/main" val="2463461411"/>
                    </a:ext>
                  </a:extLst>
                </a:gridCol>
                <a:gridCol w="671587">
                  <a:extLst>
                    <a:ext uri="{9D8B030D-6E8A-4147-A177-3AD203B41FA5}">
                      <a16:colId xmlns:a16="http://schemas.microsoft.com/office/drawing/2014/main" val="3688344502"/>
                    </a:ext>
                  </a:extLst>
                </a:gridCol>
              </a:tblGrid>
              <a:tr h="393404">
                <a:tc>
                  <a:txBody>
                    <a:bodyPr/>
                    <a:lstStyle/>
                    <a:p>
                      <a:pPr marL="0" marR="0">
                        <a:spcBef>
                          <a:spcPts val="200"/>
                        </a:spcBef>
                        <a:spcAft>
                          <a:spcPts val="200"/>
                        </a:spcAft>
                        <a:tabLst>
                          <a:tab pos="396240" algn="l"/>
                        </a:tabLst>
                      </a:pPr>
                      <a:r>
                        <a:rPr lang="en-GB"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tc>
                <a:tc gridSpan="4">
                  <a:txBody>
                    <a:bodyPr/>
                    <a:lstStyle/>
                    <a:p>
                      <a:pPr marL="0" marR="0" algn="ctr">
                        <a:spcBef>
                          <a:spcPts val="200"/>
                        </a:spcBef>
                        <a:spcAft>
                          <a:spcPts val="200"/>
                        </a:spcAft>
                        <a:tabLst>
                          <a:tab pos="396240" algn="l"/>
                        </a:tabLst>
                      </a:pPr>
                      <a:r>
                        <a:rPr lang="en-GB" sz="1600" dirty="0">
                          <a:solidFill>
                            <a:schemeClr val="tx1"/>
                          </a:solidFill>
                          <a:effectLst/>
                        </a:rPr>
                        <a:t>Professional category and above</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algn="r">
                        <a:spcBef>
                          <a:spcPts val="200"/>
                        </a:spcBef>
                        <a:spcAft>
                          <a:spcPts val="200"/>
                        </a:spcAft>
                        <a:tabLst>
                          <a:tab pos="396240" algn="l"/>
                        </a:tabLst>
                      </a:pPr>
                      <a:r>
                        <a:rPr lang="en-GB"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tc>
                <a:tc gridSpan="4">
                  <a:txBody>
                    <a:bodyPr/>
                    <a:lstStyle/>
                    <a:p>
                      <a:pPr marL="0" marR="0" algn="ctr">
                        <a:spcBef>
                          <a:spcPts val="200"/>
                        </a:spcBef>
                        <a:spcAft>
                          <a:spcPts val="200"/>
                        </a:spcAft>
                        <a:tabLst>
                          <a:tab pos="396240" algn="l"/>
                        </a:tabLst>
                      </a:pPr>
                      <a:r>
                        <a:rPr lang="en-GB" sz="1600">
                          <a:solidFill>
                            <a:schemeClr val="tx1"/>
                          </a:solidFill>
                          <a:effectLst/>
                        </a:rPr>
                        <a:t>General service</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algn="r">
                        <a:spcBef>
                          <a:spcPts val="200"/>
                        </a:spcBef>
                        <a:spcAft>
                          <a:spcPts val="200"/>
                        </a:spcAft>
                        <a:tabLst>
                          <a:tab pos="396240" algn="l"/>
                        </a:tabLst>
                      </a:pPr>
                      <a:r>
                        <a:rPr lang="en-GB"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tc>
                <a:tc gridSpan="4">
                  <a:txBody>
                    <a:bodyPr/>
                    <a:lstStyle/>
                    <a:p>
                      <a:pPr marL="0" marR="0" algn="ctr">
                        <a:spcBef>
                          <a:spcPts val="200"/>
                        </a:spcBef>
                        <a:spcAft>
                          <a:spcPts val="200"/>
                        </a:spcAft>
                        <a:tabLst>
                          <a:tab pos="396240" algn="l"/>
                        </a:tabLst>
                      </a:pPr>
                      <a:r>
                        <a:rPr lang="en-GB" sz="1600">
                          <a:solidFill>
                            <a:schemeClr val="tx1"/>
                          </a:solidFill>
                          <a:effectLst/>
                        </a:rPr>
                        <a:t>Total</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87661297"/>
                  </a:ext>
                </a:extLst>
              </a:tr>
              <a:tr h="202827">
                <a:tc>
                  <a:txBody>
                    <a:bodyPr/>
                    <a:lstStyle/>
                    <a:p>
                      <a:pPr marL="0" marR="0">
                        <a:spcBef>
                          <a:spcPts val="200"/>
                        </a:spcBef>
                        <a:spcAft>
                          <a:spcPts val="200"/>
                        </a:spcAft>
                        <a:tabLst>
                          <a:tab pos="396240" algn="l"/>
                        </a:tabLst>
                      </a:pPr>
                      <a:r>
                        <a:rPr lang="en-GB" sz="1600">
                          <a:solidFill>
                            <a:schemeClr val="tx1"/>
                          </a:solidFill>
                          <a:effectLst/>
                        </a:rPr>
                        <a:t>Funding source </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200"/>
                        </a:spcBef>
                        <a:spcAft>
                          <a:spcPts val="200"/>
                        </a:spcAft>
                        <a:tabLst>
                          <a:tab pos="396240" algn="l"/>
                        </a:tabLst>
                      </a:pPr>
                      <a:r>
                        <a:rPr lang="en-GB" sz="1600">
                          <a:solidFill>
                            <a:schemeClr val="tx1"/>
                          </a:solidFill>
                          <a:effectLst/>
                        </a:rPr>
                        <a:t>Appr.</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Occ.</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dirty="0">
                          <a:solidFill>
                            <a:schemeClr val="tx1"/>
                          </a:solidFill>
                          <a:effectLst/>
                        </a:rPr>
                        <a:t>Vac.</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dirty="0">
                          <a:solidFill>
                            <a:schemeClr val="tx1"/>
                          </a:solidFill>
                          <a:effectLst/>
                        </a:rPr>
                        <a:t>Pct.</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Appr.</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Occ.</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Vac.</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Pct.</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Appr.</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Occ.</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Vac.</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Pct.</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25488359"/>
                  </a:ext>
                </a:extLst>
              </a:tr>
              <a:tr h="387704">
                <a:tc>
                  <a:txBody>
                    <a:bodyPr/>
                    <a:lstStyle/>
                    <a:p>
                      <a:pPr marL="0" marR="0">
                        <a:spcBef>
                          <a:spcPts val="200"/>
                        </a:spcBef>
                        <a:spcAft>
                          <a:spcPts val="200"/>
                        </a:spcAft>
                        <a:tabLst>
                          <a:tab pos="396240" algn="l"/>
                        </a:tabLst>
                      </a:pPr>
                      <a:r>
                        <a:rPr lang="en-GB" sz="1600">
                          <a:solidFill>
                            <a:schemeClr val="tx1"/>
                          </a:solidFill>
                          <a:effectLst/>
                        </a:rPr>
                        <a:t>Foundation </a:t>
                      </a:r>
                      <a:br>
                        <a:rPr lang="en-GB" sz="1600">
                          <a:solidFill>
                            <a:schemeClr val="tx1"/>
                          </a:solidFill>
                          <a:effectLst/>
                        </a:rPr>
                      </a:br>
                      <a:r>
                        <a:rPr lang="en-GB" sz="1600">
                          <a:solidFill>
                            <a:schemeClr val="tx1"/>
                          </a:solidFill>
                          <a:effectLst/>
                        </a:rPr>
                        <a:t>non-earmarked </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93</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23</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70</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24.7</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245" marR="0" indent="-55245" algn="r">
                        <a:spcBef>
                          <a:spcPts val="200"/>
                        </a:spcBef>
                        <a:spcAft>
                          <a:spcPts val="200"/>
                        </a:spcAft>
                        <a:tabLst>
                          <a:tab pos="396240" algn="l"/>
                        </a:tabLst>
                      </a:pPr>
                      <a:r>
                        <a:rPr lang="en-GB"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dirty="0">
                          <a:solidFill>
                            <a:schemeClr val="tx1"/>
                          </a:solidFill>
                          <a:effectLst/>
                        </a:rPr>
                        <a:t>42</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dirty="0">
                          <a:solidFill>
                            <a:schemeClr val="tx1"/>
                          </a:solidFill>
                          <a:effectLst/>
                        </a:rPr>
                        <a:t>21</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21</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50.0</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135</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44</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91</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32.6</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1165199"/>
                  </a:ext>
                </a:extLst>
              </a:tr>
              <a:tr h="202827">
                <a:tc>
                  <a:txBody>
                    <a:bodyPr/>
                    <a:lstStyle/>
                    <a:p>
                      <a:pPr marL="0" marR="0">
                        <a:spcBef>
                          <a:spcPts val="200"/>
                        </a:spcBef>
                        <a:spcAft>
                          <a:spcPts val="200"/>
                        </a:spcAft>
                        <a:tabLst>
                          <a:tab pos="396240" algn="l"/>
                        </a:tabLst>
                      </a:pPr>
                      <a:r>
                        <a:rPr lang="en-GB" sz="1600">
                          <a:solidFill>
                            <a:schemeClr val="tx1"/>
                          </a:solidFill>
                          <a:effectLst/>
                        </a:rPr>
                        <a:t>Regular budget</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52</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48</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4</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92.3</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28</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dirty="0">
                          <a:solidFill>
                            <a:schemeClr val="tx1"/>
                          </a:solidFill>
                          <a:effectLst/>
                        </a:rPr>
                        <a:t>27</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dirty="0">
                          <a:solidFill>
                            <a:schemeClr val="tx1"/>
                          </a:solidFill>
                          <a:effectLst/>
                        </a:rPr>
                        <a:t>1</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dirty="0">
                          <a:solidFill>
                            <a:schemeClr val="tx1"/>
                          </a:solidFill>
                          <a:effectLst/>
                        </a:rPr>
                        <a:t>96.4</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80</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75</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5</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93.8</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43563238"/>
                  </a:ext>
                </a:extLst>
              </a:tr>
              <a:tr h="202827">
                <a:tc>
                  <a:txBody>
                    <a:bodyPr/>
                    <a:lstStyle/>
                    <a:p>
                      <a:pPr marL="0" marR="0">
                        <a:spcBef>
                          <a:spcPts val="200"/>
                        </a:spcBef>
                        <a:spcAft>
                          <a:spcPts val="200"/>
                        </a:spcAft>
                        <a:tabLst>
                          <a:tab pos="396240" algn="l"/>
                        </a:tabLst>
                      </a:pPr>
                      <a:r>
                        <a:rPr lang="en-GB" sz="1600">
                          <a:solidFill>
                            <a:schemeClr val="tx1"/>
                          </a:solidFill>
                          <a:effectLst/>
                        </a:rPr>
                        <a:t>Programme support</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31</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25</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6</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80.6</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21</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18</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3</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dirty="0">
                          <a:solidFill>
                            <a:schemeClr val="tx1"/>
                          </a:solidFill>
                          <a:effectLst/>
                        </a:rPr>
                        <a:t>85.7</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dirty="0">
                          <a:solidFill>
                            <a:schemeClr val="tx1"/>
                          </a:solidFill>
                          <a:effectLst/>
                        </a:rPr>
                        <a:t>52</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dirty="0">
                          <a:solidFill>
                            <a:schemeClr val="tx1"/>
                          </a:solidFill>
                          <a:effectLst/>
                        </a:rPr>
                        <a:t>43</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9</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82.7</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51889200"/>
                  </a:ext>
                </a:extLst>
              </a:tr>
              <a:tr h="202827">
                <a:tc>
                  <a:txBody>
                    <a:bodyPr/>
                    <a:lstStyle/>
                    <a:p>
                      <a:pPr marL="0" marR="0">
                        <a:spcBef>
                          <a:spcPts val="200"/>
                        </a:spcBef>
                        <a:spcAft>
                          <a:spcPts val="200"/>
                        </a:spcAft>
                        <a:tabLst>
                          <a:tab pos="396240" algn="l"/>
                        </a:tabLst>
                      </a:pPr>
                      <a:r>
                        <a:rPr lang="en-GB" sz="1600">
                          <a:solidFill>
                            <a:schemeClr val="tx1"/>
                          </a:solidFill>
                          <a:effectLst/>
                        </a:rPr>
                        <a:t>Foundation earmarked</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73</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55</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18</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75.3</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39</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33</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6</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84.6</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112</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88</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dirty="0">
                          <a:solidFill>
                            <a:schemeClr val="tx1"/>
                          </a:solidFill>
                          <a:effectLst/>
                        </a:rPr>
                        <a:t>24</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dirty="0">
                          <a:solidFill>
                            <a:schemeClr val="tx1"/>
                          </a:solidFill>
                          <a:effectLst/>
                        </a:rPr>
                        <a:t>78.6</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66431329"/>
                  </a:ext>
                </a:extLst>
              </a:tr>
              <a:tr h="202827">
                <a:tc>
                  <a:txBody>
                    <a:bodyPr/>
                    <a:lstStyle/>
                    <a:p>
                      <a:pPr marL="0" marR="0">
                        <a:spcBef>
                          <a:spcPts val="200"/>
                        </a:spcBef>
                        <a:spcAft>
                          <a:spcPts val="200"/>
                        </a:spcAft>
                        <a:tabLst>
                          <a:tab pos="396240" algn="l"/>
                        </a:tabLst>
                      </a:pPr>
                      <a:r>
                        <a:rPr lang="en-GB" sz="1600">
                          <a:solidFill>
                            <a:schemeClr val="tx1"/>
                          </a:solidFill>
                          <a:effectLst/>
                        </a:rPr>
                        <a:t>Technical cooperation</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62</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48</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14</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77.4</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6</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6</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100.0</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68</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54</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14</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dirty="0">
                          <a:solidFill>
                            <a:schemeClr val="tx1"/>
                          </a:solidFill>
                          <a:effectLst/>
                        </a:rPr>
                        <a:t>79.4</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41323188"/>
                  </a:ext>
                </a:extLst>
              </a:tr>
              <a:tr h="202827">
                <a:tc>
                  <a:txBody>
                    <a:bodyPr/>
                    <a:lstStyle/>
                    <a:p>
                      <a:pPr marL="0" marR="0">
                        <a:spcBef>
                          <a:spcPts val="200"/>
                        </a:spcBef>
                        <a:spcAft>
                          <a:spcPts val="200"/>
                        </a:spcAft>
                        <a:tabLst>
                          <a:tab pos="396240" algn="l"/>
                        </a:tabLst>
                      </a:pPr>
                      <a:r>
                        <a:rPr lang="en-GB" sz="1600">
                          <a:solidFill>
                            <a:schemeClr val="tx1"/>
                          </a:solidFill>
                          <a:effectLst/>
                        </a:rPr>
                        <a:t>Total</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311</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199</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112</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64.0</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136</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105</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31</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77.2</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447</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304</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a:solidFill>
                            <a:schemeClr val="tx1"/>
                          </a:solidFill>
                          <a:effectLst/>
                        </a:rPr>
                        <a:t>143</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200"/>
                        </a:spcBef>
                        <a:spcAft>
                          <a:spcPts val="200"/>
                        </a:spcAft>
                        <a:tabLst>
                          <a:tab pos="396240" algn="l"/>
                        </a:tabLst>
                      </a:pPr>
                      <a:r>
                        <a:rPr lang="en-GB" sz="1600" dirty="0">
                          <a:solidFill>
                            <a:schemeClr val="tx1"/>
                          </a:solidFill>
                          <a:effectLst/>
                        </a:rPr>
                        <a:t>68.0</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65767736"/>
                  </a:ext>
                </a:extLst>
              </a:tr>
            </a:tbl>
          </a:graphicData>
        </a:graphic>
      </p:graphicFrame>
      <p:sp>
        <p:nvSpPr>
          <p:cNvPr id="5" name="Rectangle 1">
            <a:extLst>
              <a:ext uri="{FF2B5EF4-FFF2-40B4-BE49-F238E27FC236}">
                <a16:creationId xmlns:a16="http://schemas.microsoft.com/office/drawing/2014/main" id="{C644D0A7-1D2D-4347-B4D0-E4BDB20047EC}"/>
              </a:ext>
            </a:extLst>
          </p:cNvPr>
          <p:cNvSpPr>
            <a:spLocks noChangeArrowheads="1"/>
          </p:cNvSpPr>
          <p:nvPr/>
        </p:nvSpPr>
        <p:spPr bwMode="auto">
          <a:xfrm>
            <a:off x="400383" y="944702"/>
            <a:ext cx="5551520"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96875" algn="l"/>
              </a:tabLst>
              <a:defRPr>
                <a:solidFill>
                  <a:schemeClr val="tx1"/>
                </a:solidFill>
                <a:latin typeface="Arial" panose="020B0604020202020204" pitchFamily="34" charset="0"/>
              </a:defRPr>
            </a:lvl1pPr>
            <a:lvl2pPr eaLnBrk="0" fontAlgn="base" hangingPunct="0">
              <a:spcBef>
                <a:spcPct val="0"/>
              </a:spcBef>
              <a:spcAft>
                <a:spcPct val="0"/>
              </a:spcAft>
              <a:tabLst>
                <a:tab pos="396875" algn="l"/>
              </a:tabLst>
              <a:defRPr>
                <a:solidFill>
                  <a:schemeClr val="tx1"/>
                </a:solidFill>
                <a:latin typeface="Arial" panose="020B0604020202020204" pitchFamily="34" charset="0"/>
              </a:defRPr>
            </a:lvl2pPr>
            <a:lvl3pPr eaLnBrk="0" fontAlgn="base" hangingPunct="0">
              <a:spcBef>
                <a:spcPct val="0"/>
              </a:spcBef>
              <a:spcAft>
                <a:spcPct val="0"/>
              </a:spcAft>
              <a:tabLst>
                <a:tab pos="396875" algn="l"/>
              </a:tabLst>
              <a:defRPr>
                <a:solidFill>
                  <a:schemeClr val="tx1"/>
                </a:solidFill>
                <a:latin typeface="Arial" panose="020B0604020202020204" pitchFamily="34" charset="0"/>
              </a:defRPr>
            </a:lvl3pPr>
            <a:lvl4pPr eaLnBrk="0" fontAlgn="base" hangingPunct="0">
              <a:spcBef>
                <a:spcPct val="0"/>
              </a:spcBef>
              <a:spcAft>
                <a:spcPct val="0"/>
              </a:spcAft>
              <a:tabLst>
                <a:tab pos="396875" algn="l"/>
              </a:tabLst>
              <a:defRPr>
                <a:solidFill>
                  <a:schemeClr val="tx1"/>
                </a:solidFill>
                <a:latin typeface="Arial" panose="020B0604020202020204" pitchFamily="34" charset="0"/>
              </a:defRPr>
            </a:lvl4pPr>
            <a:lvl5pPr eaLnBrk="0" fontAlgn="base" hangingPunct="0">
              <a:spcBef>
                <a:spcPct val="0"/>
              </a:spcBef>
              <a:spcAft>
                <a:spcPct val="0"/>
              </a:spcAft>
              <a:tabLst>
                <a:tab pos="396875" algn="l"/>
              </a:tabLst>
              <a:defRPr>
                <a:solidFill>
                  <a:schemeClr val="tx1"/>
                </a:solidFill>
                <a:latin typeface="Arial" panose="020B0604020202020204" pitchFamily="34" charset="0"/>
              </a:defRPr>
            </a:lvl5pPr>
            <a:lvl6pPr eaLnBrk="0" fontAlgn="base" hangingPunct="0">
              <a:spcBef>
                <a:spcPct val="0"/>
              </a:spcBef>
              <a:spcAft>
                <a:spcPct val="0"/>
              </a:spcAft>
              <a:tabLst>
                <a:tab pos="396875" algn="l"/>
              </a:tabLst>
              <a:defRPr>
                <a:solidFill>
                  <a:schemeClr val="tx1"/>
                </a:solidFill>
                <a:latin typeface="Arial" panose="020B0604020202020204" pitchFamily="34" charset="0"/>
              </a:defRPr>
            </a:lvl6pPr>
            <a:lvl7pPr eaLnBrk="0" fontAlgn="base" hangingPunct="0">
              <a:spcBef>
                <a:spcPct val="0"/>
              </a:spcBef>
              <a:spcAft>
                <a:spcPct val="0"/>
              </a:spcAft>
              <a:tabLst>
                <a:tab pos="396875" algn="l"/>
              </a:tabLst>
              <a:defRPr>
                <a:solidFill>
                  <a:schemeClr val="tx1"/>
                </a:solidFill>
                <a:latin typeface="Arial" panose="020B0604020202020204" pitchFamily="34" charset="0"/>
              </a:defRPr>
            </a:lvl7pPr>
            <a:lvl8pPr eaLnBrk="0" fontAlgn="base" hangingPunct="0">
              <a:spcBef>
                <a:spcPct val="0"/>
              </a:spcBef>
              <a:spcAft>
                <a:spcPct val="0"/>
              </a:spcAft>
              <a:tabLst>
                <a:tab pos="396875" algn="l"/>
              </a:tabLst>
              <a:defRPr>
                <a:solidFill>
                  <a:schemeClr val="tx1"/>
                </a:solidFill>
                <a:latin typeface="Arial" panose="020B0604020202020204" pitchFamily="34" charset="0"/>
              </a:defRPr>
            </a:lvl8pPr>
            <a:lvl9pPr eaLnBrk="0" fontAlgn="base" hangingPunct="0">
              <a:spcBef>
                <a:spcPct val="0"/>
              </a:spcBef>
              <a:spcAft>
                <a:spcPct val="0"/>
              </a:spcAft>
              <a:tabLst>
                <a:tab pos="3968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GB" altLang="en-US" sz="1200" b="1" i="0" u="none" strike="noStrike" cap="none" normalizeH="0" baseline="0" dirty="0">
                <a:ln>
                  <a:noFill/>
                </a:ln>
                <a:solidFill>
                  <a:schemeClr val="tx1"/>
                </a:solidFill>
                <a:effectLst/>
                <a:latin typeface="+mn-lt"/>
                <a:ea typeface="Times New Roman" panose="02020603050405020304" pitchFamily="18" charset="0"/>
              </a:rPr>
              <a:t>Post distribution by funding segment</a:t>
            </a:r>
            <a:endParaRPr kumimoji="0" lang="en-US" altLang="en-US" sz="105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GB" altLang="en-US" sz="1050" b="0" i="1" u="none" strike="noStrike" cap="none" normalizeH="0" baseline="0" dirty="0">
                <a:ln>
                  <a:noFill/>
                </a:ln>
                <a:solidFill>
                  <a:schemeClr val="tx1"/>
                </a:solidFill>
                <a:effectLst/>
                <a:latin typeface="+mn-lt"/>
                <a:ea typeface="Times New Roman" panose="02020603050405020304" pitchFamily="18" charset="0"/>
              </a:rPr>
              <a:t>Abbreviations: </a:t>
            </a:r>
            <a:r>
              <a:rPr kumimoji="0" lang="en-GB" altLang="en-US" sz="1050" b="0" i="0" u="none" strike="noStrike" cap="none" normalizeH="0" baseline="0" dirty="0">
                <a:ln>
                  <a:noFill/>
                </a:ln>
                <a:solidFill>
                  <a:schemeClr val="tx1"/>
                </a:solidFill>
                <a:effectLst/>
                <a:latin typeface="+mn-lt"/>
                <a:ea typeface="Times New Roman" panose="02020603050405020304" pitchFamily="18" charset="0"/>
              </a:rPr>
              <a:t>Appr. = approved; Occ. = occupied; Vac. = vacant; Pct. = percentage of occupancy.</a:t>
            </a:r>
            <a:endParaRPr kumimoji="0" lang="en-GB" altLang="en-US" sz="2800" b="0" i="0" u="none" strike="noStrike" cap="none" normalizeH="0" baseline="0" dirty="0">
              <a:ln>
                <a:noFill/>
              </a:ln>
              <a:solidFill>
                <a:schemeClr val="tx1"/>
              </a:solidFill>
              <a:effectLst/>
              <a:latin typeface="+mn-lt"/>
            </a:endParaRPr>
          </a:p>
        </p:txBody>
      </p:sp>
      <p:pic>
        <p:nvPicPr>
          <p:cNvPr id="4098" name="Picture 15">
            <a:extLst>
              <a:ext uri="{FF2B5EF4-FFF2-40B4-BE49-F238E27FC236}">
                <a16:creationId xmlns:a16="http://schemas.microsoft.com/office/drawing/2014/main" id="{F8D12779-759A-4FD1-8CF0-4F57CF11A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866" y="3824251"/>
            <a:ext cx="6613450" cy="2768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4E6EEF41-9BEF-451B-A5B8-C7E7EB68EE69}"/>
              </a:ext>
            </a:extLst>
          </p:cNvPr>
          <p:cNvSpPr>
            <a:spLocks noChangeArrowheads="1"/>
          </p:cNvSpPr>
          <p:nvPr/>
        </p:nvSpPr>
        <p:spPr bwMode="auto">
          <a:xfrm>
            <a:off x="2025540" y="7545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96875" algn="l"/>
              </a:tabLst>
              <a:defRPr>
                <a:solidFill>
                  <a:schemeClr val="tx1"/>
                </a:solidFill>
                <a:latin typeface="Arial" panose="020B0604020202020204" pitchFamily="34" charset="0"/>
              </a:defRPr>
            </a:lvl1pPr>
            <a:lvl2pPr eaLnBrk="0" fontAlgn="base" hangingPunct="0">
              <a:spcBef>
                <a:spcPct val="0"/>
              </a:spcBef>
              <a:spcAft>
                <a:spcPct val="0"/>
              </a:spcAft>
              <a:tabLst>
                <a:tab pos="396875" algn="l"/>
              </a:tabLst>
              <a:defRPr>
                <a:solidFill>
                  <a:schemeClr val="tx1"/>
                </a:solidFill>
                <a:latin typeface="Arial" panose="020B0604020202020204" pitchFamily="34" charset="0"/>
              </a:defRPr>
            </a:lvl2pPr>
            <a:lvl3pPr eaLnBrk="0" fontAlgn="base" hangingPunct="0">
              <a:spcBef>
                <a:spcPct val="0"/>
              </a:spcBef>
              <a:spcAft>
                <a:spcPct val="0"/>
              </a:spcAft>
              <a:tabLst>
                <a:tab pos="396875" algn="l"/>
              </a:tabLst>
              <a:defRPr>
                <a:solidFill>
                  <a:schemeClr val="tx1"/>
                </a:solidFill>
                <a:latin typeface="Arial" panose="020B0604020202020204" pitchFamily="34" charset="0"/>
              </a:defRPr>
            </a:lvl3pPr>
            <a:lvl4pPr eaLnBrk="0" fontAlgn="base" hangingPunct="0">
              <a:spcBef>
                <a:spcPct val="0"/>
              </a:spcBef>
              <a:spcAft>
                <a:spcPct val="0"/>
              </a:spcAft>
              <a:tabLst>
                <a:tab pos="396875" algn="l"/>
              </a:tabLst>
              <a:defRPr>
                <a:solidFill>
                  <a:schemeClr val="tx1"/>
                </a:solidFill>
                <a:latin typeface="Arial" panose="020B0604020202020204" pitchFamily="34" charset="0"/>
              </a:defRPr>
            </a:lvl4pPr>
            <a:lvl5pPr eaLnBrk="0" fontAlgn="base" hangingPunct="0">
              <a:spcBef>
                <a:spcPct val="0"/>
              </a:spcBef>
              <a:spcAft>
                <a:spcPct val="0"/>
              </a:spcAft>
              <a:tabLst>
                <a:tab pos="396875" algn="l"/>
              </a:tabLst>
              <a:defRPr>
                <a:solidFill>
                  <a:schemeClr val="tx1"/>
                </a:solidFill>
                <a:latin typeface="Arial" panose="020B0604020202020204" pitchFamily="34" charset="0"/>
              </a:defRPr>
            </a:lvl5pPr>
            <a:lvl6pPr eaLnBrk="0" fontAlgn="base" hangingPunct="0">
              <a:spcBef>
                <a:spcPct val="0"/>
              </a:spcBef>
              <a:spcAft>
                <a:spcPct val="0"/>
              </a:spcAft>
              <a:tabLst>
                <a:tab pos="396875" algn="l"/>
              </a:tabLst>
              <a:defRPr>
                <a:solidFill>
                  <a:schemeClr val="tx1"/>
                </a:solidFill>
                <a:latin typeface="Arial" panose="020B0604020202020204" pitchFamily="34" charset="0"/>
              </a:defRPr>
            </a:lvl6pPr>
            <a:lvl7pPr eaLnBrk="0" fontAlgn="base" hangingPunct="0">
              <a:spcBef>
                <a:spcPct val="0"/>
              </a:spcBef>
              <a:spcAft>
                <a:spcPct val="0"/>
              </a:spcAft>
              <a:tabLst>
                <a:tab pos="396875" algn="l"/>
              </a:tabLst>
              <a:defRPr>
                <a:solidFill>
                  <a:schemeClr val="tx1"/>
                </a:solidFill>
                <a:latin typeface="Arial" panose="020B0604020202020204" pitchFamily="34" charset="0"/>
              </a:defRPr>
            </a:lvl7pPr>
            <a:lvl8pPr eaLnBrk="0" fontAlgn="base" hangingPunct="0">
              <a:spcBef>
                <a:spcPct val="0"/>
              </a:spcBef>
              <a:spcAft>
                <a:spcPct val="0"/>
              </a:spcAft>
              <a:tabLst>
                <a:tab pos="396875" algn="l"/>
              </a:tabLst>
              <a:defRPr>
                <a:solidFill>
                  <a:schemeClr val="tx1"/>
                </a:solidFill>
                <a:latin typeface="Arial" panose="020B0604020202020204" pitchFamily="34" charset="0"/>
              </a:defRPr>
            </a:lvl8pPr>
            <a:lvl9pPr eaLnBrk="0" fontAlgn="base" hangingPunct="0">
              <a:spcBef>
                <a:spcPct val="0"/>
              </a:spcBef>
              <a:spcAft>
                <a:spcPct val="0"/>
              </a:spcAft>
              <a:tabLst>
                <a:tab pos="3968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GB" altLang="en-US" sz="8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*Abbreviations: </a:t>
            </a:r>
            <a:r>
              <a:rPr kumimoji="0" lang="en-GB" altLang="en-US" sz="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REGB = regular budget; FNDN = Foundation non-earmarked; PRGS = programme support; FNDE = Foundation earmarked; TECH = technical cooperation.</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Date Placeholder 8">
            <a:extLst>
              <a:ext uri="{FF2B5EF4-FFF2-40B4-BE49-F238E27FC236}">
                <a16:creationId xmlns:a16="http://schemas.microsoft.com/office/drawing/2014/main" id="{AC478FA8-36A0-4669-BF82-436E7663F9EF}"/>
              </a:ext>
            </a:extLst>
          </p:cNvPr>
          <p:cNvSpPr>
            <a:spLocks noGrp="1"/>
          </p:cNvSpPr>
          <p:nvPr>
            <p:ph type="dt" sz="half" idx="10"/>
          </p:nvPr>
        </p:nvSpPr>
        <p:spPr/>
        <p:txBody>
          <a:bodyPr/>
          <a:lstStyle/>
          <a:p>
            <a:fld id="{D3074591-0ABF-438D-B26E-2A3A3986380F}" type="datetime1">
              <a:rPr lang="en-GB" smtClean="0"/>
              <a:t>21/10/2020</a:t>
            </a:fld>
            <a:endParaRPr lang="x-none"/>
          </a:p>
        </p:txBody>
      </p:sp>
      <p:sp>
        <p:nvSpPr>
          <p:cNvPr id="10" name="Footer Placeholder 9">
            <a:extLst>
              <a:ext uri="{FF2B5EF4-FFF2-40B4-BE49-F238E27FC236}">
                <a16:creationId xmlns:a16="http://schemas.microsoft.com/office/drawing/2014/main" id="{4DB67885-691B-44E6-9F0F-5A006A512F6D}"/>
              </a:ext>
            </a:extLst>
          </p:cNvPr>
          <p:cNvSpPr>
            <a:spLocks noGrp="1"/>
          </p:cNvSpPr>
          <p:nvPr>
            <p:ph type="ftr" sz="quarter" idx="11"/>
          </p:nvPr>
        </p:nvSpPr>
        <p:spPr/>
        <p:txBody>
          <a:bodyPr/>
          <a:lstStyle/>
          <a:p>
            <a:r>
              <a:rPr lang="en-US"/>
              <a:t>EXECUTIVE BOARD 2020, SESSION 2</a:t>
            </a:r>
            <a:endParaRPr lang="x-none"/>
          </a:p>
        </p:txBody>
      </p:sp>
      <p:sp>
        <p:nvSpPr>
          <p:cNvPr id="11" name="Slide Number Placeholder 10">
            <a:extLst>
              <a:ext uri="{FF2B5EF4-FFF2-40B4-BE49-F238E27FC236}">
                <a16:creationId xmlns:a16="http://schemas.microsoft.com/office/drawing/2014/main" id="{CB74859C-A033-4B16-A084-6426AB0CAC16}"/>
              </a:ext>
            </a:extLst>
          </p:cNvPr>
          <p:cNvSpPr>
            <a:spLocks noGrp="1"/>
          </p:cNvSpPr>
          <p:nvPr>
            <p:ph type="sldNum" sz="quarter" idx="12"/>
          </p:nvPr>
        </p:nvSpPr>
        <p:spPr/>
        <p:txBody>
          <a:bodyPr/>
          <a:lstStyle/>
          <a:p>
            <a:fld id="{E13898BE-C0CA-504E-BBD9-8A5444675426}" type="slidenum">
              <a:rPr lang="x-none" smtClean="0"/>
              <a:t>25</a:t>
            </a:fld>
            <a:endParaRPr lang="x-none"/>
          </a:p>
        </p:txBody>
      </p:sp>
    </p:spTree>
    <p:extLst>
      <p:ext uri="{BB962C8B-B14F-4D97-AF65-F5344CB8AC3E}">
        <p14:creationId xmlns:p14="http://schemas.microsoft.com/office/powerpoint/2010/main" val="2181467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7150AE-4C14-4001-84C0-D68B61F1A0C8}"/>
              </a:ext>
            </a:extLst>
          </p:cNvPr>
          <p:cNvSpPr txBox="1"/>
          <p:nvPr/>
        </p:nvSpPr>
        <p:spPr>
          <a:xfrm>
            <a:off x="749132" y="-8161"/>
            <a:ext cx="9520856" cy="769441"/>
          </a:xfrm>
          <a:prstGeom prst="rect">
            <a:avLst/>
          </a:prstGeom>
          <a:noFill/>
        </p:spPr>
        <p:txBody>
          <a:bodyPr wrap="square">
            <a:spAutoFit/>
          </a:bodyPr>
          <a:lstStyle/>
          <a:p>
            <a:pPr>
              <a:spcBef>
                <a:spcPts val="600"/>
              </a:spcBef>
            </a:pPr>
            <a:r>
              <a:rPr lang="en-US" sz="4400" spc="0" dirty="0">
                <a:solidFill>
                  <a:srgbClr val="1482AC"/>
                </a:solidFill>
              </a:rPr>
              <a:t>| </a:t>
            </a:r>
            <a:r>
              <a:rPr lang="en-US" sz="4400" b="1" spc="0" dirty="0">
                <a:solidFill>
                  <a:srgbClr val="0098D9"/>
                </a:solidFill>
                <a:cs typeface="Calibri" panose="020F0502020204030204" pitchFamily="34" charset="0"/>
              </a:rPr>
              <a:t>Staff</a:t>
            </a:r>
            <a:r>
              <a:rPr lang="en-US" sz="4400" b="1" dirty="0">
                <a:solidFill>
                  <a:srgbClr val="0098D9"/>
                </a:solidFill>
                <a:cs typeface="Calibri" panose="020F0502020204030204" pitchFamily="34" charset="0"/>
              </a:rPr>
              <a:t>ing status as at 30 June 2020</a:t>
            </a:r>
          </a:p>
        </p:txBody>
      </p:sp>
      <p:sp>
        <p:nvSpPr>
          <p:cNvPr id="8" name="Slide Number Placeholder 6">
            <a:extLst>
              <a:ext uri="{FF2B5EF4-FFF2-40B4-BE49-F238E27FC236}">
                <a16:creationId xmlns:a16="http://schemas.microsoft.com/office/drawing/2014/main" id="{6FF35B89-5CFC-404D-8B26-535F71F9D65C}"/>
              </a:ext>
            </a:extLst>
          </p:cNvPr>
          <p:cNvSpPr txBox="1">
            <a:spLocks/>
          </p:cNvSpPr>
          <p:nvPr/>
        </p:nvSpPr>
        <p:spPr>
          <a:xfrm>
            <a:off x="517341" y="6161051"/>
            <a:ext cx="536639" cy="4318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FC8E84-CF7F-2F4F-881B-8D7473850D40}" type="slidenum">
              <a:rPr lang="en-US" smtClean="0"/>
              <a:pPr/>
              <a:t>26</a:t>
            </a:fld>
            <a:r>
              <a:rPr lang="en-US" dirty="0"/>
              <a:t>   |</a:t>
            </a:r>
          </a:p>
        </p:txBody>
      </p:sp>
      <p:sp>
        <p:nvSpPr>
          <p:cNvPr id="7" name="Rectangle 4">
            <a:extLst>
              <a:ext uri="{FF2B5EF4-FFF2-40B4-BE49-F238E27FC236}">
                <a16:creationId xmlns:a16="http://schemas.microsoft.com/office/drawing/2014/main" id="{4E6EEF41-9BEF-451B-A5B8-C7E7EB68EE69}"/>
              </a:ext>
            </a:extLst>
          </p:cNvPr>
          <p:cNvSpPr>
            <a:spLocks noChangeArrowheads="1"/>
          </p:cNvSpPr>
          <p:nvPr/>
        </p:nvSpPr>
        <p:spPr bwMode="auto">
          <a:xfrm>
            <a:off x="2025540" y="7545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96875" algn="l"/>
              </a:tabLst>
              <a:defRPr>
                <a:solidFill>
                  <a:schemeClr val="tx1"/>
                </a:solidFill>
                <a:latin typeface="Arial" panose="020B0604020202020204" pitchFamily="34" charset="0"/>
              </a:defRPr>
            </a:lvl1pPr>
            <a:lvl2pPr eaLnBrk="0" fontAlgn="base" hangingPunct="0">
              <a:spcBef>
                <a:spcPct val="0"/>
              </a:spcBef>
              <a:spcAft>
                <a:spcPct val="0"/>
              </a:spcAft>
              <a:tabLst>
                <a:tab pos="396875" algn="l"/>
              </a:tabLst>
              <a:defRPr>
                <a:solidFill>
                  <a:schemeClr val="tx1"/>
                </a:solidFill>
                <a:latin typeface="Arial" panose="020B0604020202020204" pitchFamily="34" charset="0"/>
              </a:defRPr>
            </a:lvl2pPr>
            <a:lvl3pPr eaLnBrk="0" fontAlgn="base" hangingPunct="0">
              <a:spcBef>
                <a:spcPct val="0"/>
              </a:spcBef>
              <a:spcAft>
                <a:spcPct val="0"/>
              </a:spcAft>
              <a:tabLst>
                <a:tab pos="396875" algn="l"/>
              </a:tabLst>
              <a:defRPr>
                <a:solidFill>
                  <a:schemeClr val="tx1"/>
                </a:solidFill>
                <a:latin typeface="Arial" panose="020B0604020202020204" pitchFamily="34" charset="0"/>
              </a:defRPr>
            </a:lvl3pPr>
            <a:lvl4pPr eaLnBrk="0" fontAlgn="base" hangingPunct="0">
              <a:spcBef>
                <a:spcPct val="0"/>
              </a:spcBef>
              <a:spcAft>
                <a:spcPct val="0"/>
              </a:spcAft>
              <a:tabLst>
                <a:tab pos="396875" algn="l"/>
              </a:tabLst>
              <a:defRPr>
                <a:solidFill>
                  <a:schemeClr val="tx1"/>
                </a:solidFill>
                <a:latin typeface="Arial" panose="020B0604020202020204" pitchFamily="34" charset="0"/>
              </a:defRPr>
            </a:lvl4pPr>
            <a:lvl5pPr eaLnBrk="0" fontAlgn="base" hangingPunct="0">
              <a:spcBef>
                <a:spcPct val="0"/>
              </a:spcBef>
              <a:spcAft>
                <a:spcPct val="0"/>
              </a:spcAft>
              <a:tabLst>
                <a:tab pos="396875" algn="l"/>
              </a:tabLst>
              <a:defRPr>
                <a:solidFill>
                  <a:schemeClr val="tx1"/>
                </a:solidFill>
                <a:latin typeface="Arial" panose="020B0604020202020204" pitchFamily="34" charset="0"/>
              </a:defRPr>
            </a:lvl5pPr>
            <a:lvl6pPr eaLnBrk="0" fontAlgn="base" hangingPunct="0">
              <a:spcBef>
                <a:spcPct val="0"/>
              </a:spcBef>
              <a:spcAft>
                <a:spcPct val="0"/>
              </a:spcAft>
              <a:tabLst>
                <a:tab pos="396875" algn="l"/>
              </a:tabLst>
              <a:defRPr>
                <a:solidFill>
                  <a:schemeClr val="tx1"/>
                </a:solidFill>
                <a:latin typeface="Arial" panose="020B0604020202020204" pitchFamily="34" charset="0"/>
              </a:defRPr>
            </a:lvl6pPr>
            <a:lvl7pPr eaLnBrk="0" fontAlgn="base" hangingPunct="0">
              <a:spcBef>
                <a:spcPct val="0"/>
              </a:spcBef>
              <a:spcAft>
                <a:spcPct val="0"/>
              </a:spcAft>
              <a:tabLst>
                <a:tab pos="396875" algn="l"/>
              </a:tabLst>
              <a:defRPr>
                <a:solidFill>
                  <a:schemeClr val="tx1"/>
                </a:solidFill>
                <a:latin typeface="Arial" panose="020B0604020202020204" pitchFamily="34" charset="0"/>
              </a:defRPr>
            </a:lvl7pPr>
            <a:lvl8pPr eaLnBrk="0" fontAlgn="base" hangingPunct="0">
              <a:spcBef>
                <a:spcPct val="0"/>
              </a:spcBef>
              <a:spcAft>
                <a:spcPct val="0"/>
              </a:spcAft>
              <a:tabLst>
                <a:tab pos="396875" algn="l"/>
              </a:tabLst>
              <a:defRPr>
                <a:solidFill>
                  <a:schemeClr val="tx1"/>
                </a:solidFill>
                <a:latin typeface="Arial" panose="020B0604020202020204" pitchFamily="34" charset="0"/>
              </a:defRPr>
            </a:lvl8pPr>
            <a:lvl9pPr eaLnBrk="0" fontAlgn="base" hangingPunct="0">
              <a:spcBef>
                <a:spcPct val="0"/>
              </a:spcBef>
              <a:spcAft>
                <a:spcPct val="0"/>
              </a:spcAft>
              <a:tabLst>
                <a:tab pos="3968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GB" altLang="en-US" sz="8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*Abbreviations: </a:t>
            </a:r>
            <a:r>
              <a:rPr kumimoji="0" lang="en-GB" altLang="en-US" sz="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REGB = regular budget; FNDN = Foundation non-earmarked; PRGS = programme support; FNDE = Foundation earmarked; TECH = technical cooperation.</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1835D9C3-E3AC-495A-A2DC-A73F4A129785}"/>
              </a:ext>
            </a:extLst>
          </p:cNvPr>
          <p:cNvPicPr>
            <a:picLocks noChangeAspect="1"/>
          </p:cNvPicPr>
          <p:nvPr/>
        </p:nvPicPr>
        <p:blipFill>
          <a:blip r:embed="rId3"/>
          <a:stretch>
            <a:fillRect/>
          </a:stretch>
        </p:blipFill>
        <p:spPr>
          <a:xfrm>
            <a:off x="405394" y="1244326"/>
            <a:ext cx="8727973" cy="4893297"/>
          </a:xfrm>
          <a:prstGeom prst="rect">
            <a:avLst/>
          </a:prstGeom>
        </p:spPr>
      </p:pic>
      <p:pic>
        <p:nvPicPr>
          <p:cNvPr id="14" name="Picture 13">
            <a:extLst>
              <a:ext uri="{FF2B5EF4-FFF2-40B4-BE49-F238E27FC236}">
                <a16:creationId xmlns:a16="http://schemas.microsoft.com/office/drawing/2014/main" id="{E246C344-DAC7-4A60-9962-B141F6CCE499}"/>
              </a:ext>
            </a:extLst>
          </p:cNvPr>
          <p:cNvPicPr>
            <a:picLocks noChangeAspect="1"/>
          </p:cNvPicPr>
          <p:nvPr/>
        </p:nvPicPr>
        <p:blipFill>
          <a:blip r:embed="rId4"/>
          <a:stretch>
            <a:fillRect/>
          </a:stretch>
        </p:blipFill>
        <p:spPr>
          <a:xfrm>
            <a:off x="9398603" y="2357011"/>
            <a:ext cx="2368672" cy="1779054"/>
          </a:xfrm>
          <a:prstGeom prst="rect">
            <a:avLst/>
          </a:prstGeom>
        </p:spPr>
      </p:pic>
      <p:sp>
        <p:nvSpPr>
          <p:cNvPr id="15" name="TextBox 14">
            <a:extLst>
              <a:ext uri="{FF2B5EF4-FFF2-40B4-BE49-F238E27FC236}">
                <a16:creationId xmlns:a16="http://schemas.microsoft.com/office/drawing/2014/main" id="{396D1549-0D6E-4372-B8CD-7C91B729B922}"/>
              </a:ext>
            </a:extLst>
          </p:cNvPr>
          <p:cNvSpPr txBox="1"/>
          <p:nvPr/>
        </p:nvSpPr>
        <p:spPr>
          <a:xfrm>
            <a:off x="9398603" y="2115879"/>
            <a:ext cx="2368672" cy="646331"/>
          </a:xfrm>
          <a:prstGeom prst="rect">
            <a:avLst/>
          </a:prstGeom>
          <a:noFill/>
        </p:spPr>
        <p:txBody>
          <a:bodyPr wrap="square" rtlCol="0">
            <a:spAutoFit/>
          </a:bodyPr>
          <a:lstStyle/>
          <a:p>
            <a:pPr algn="ctr"/>
            <a:r>
              <a:rPr lang="en-US" dirty="0"/>
              <a:t>Professional Posts</a:t>
            </a:r>
          </a:p>
          <a:p>
            <a:pPr algn="ctr"/>
            <a:endParaRPr lang="en-GB" dirty="0"/>
          </a:p>
        </p:txBody>
      </p:sp>
      <p:sp>
        <p:nvSpPr>
          <p:cNvPr id="16" name="Date Placeholder 15">
            <a:extLst>
              <a:ext uri="{FF2B5EF4-FFF2-40B4-BE49-F238E27FC236}">
                <a16:creationId xmlns:a16="http://schemas.microsoft.com/office/drawing/2014/main" id="{FC7075FC-E5D2-4FEB-A254-363DFAADA710}"/>
              </a:ext>
            </a:extLst>
          </p:cNvPr>
          <p:cNvSpPr>
            <a:spLocks noGrp="1"/>
          </p:cNvSpPr>
          <p:nvPr>
            <p:ph type="dt" sz="half" idx="10"/>
          </p:nvPr>
        </p:nvSpPr>
        <p:spPr/>
        <p:txBody>
          <a:bodyPr/>
          <a:lstStyle/>
          <a:p>
            <a:fld id="{520D3256-26B0-4193-8A84-8A67CB708A60}" type="datetime1">
              <a:rPr lang="en-GB" smtClean="0"/>
              <a:t>21/10/2020</a:t>
            </a:fld>
            <a:endParaRPr lang="x-none"/>
          </a:p>
        </p:txBody>
      </p:sp>
      <p:sp>
        <p:nvSpPr>
          <p:cNvPr id="17" name="Footer Placeholder 16">
            <a:extLst>
              <a:ext uri="{FF2B5EF4-FFF2-40B4-BE49-F238E27FC236}">
                <a16:creationId xmlns:a16="http://schemas.microsoft.com/office/drawing/2014/main" id="{C3ABE8C7-F578-4BF8-8EEE-14C7D43138AF}"/>
              </a:ext>
            </a:extLst>
          </p:cNvPr>
          <p:cNvSpPr>
            <a:spLocks noGrp="1"/>
          </p:cNvSpPr>
          <p:nvPr>
            <p:ph type="ftr" sz="quarter" idx="11"/>
          </p:nvPr>
        </p:nvSpPr>
        <p:spPr/>
        <p:txBody>
          <a:bodyPr/>
          <a:lstStyle/>
          <a:p>
            <a:r>
              <a:rPr lang="en-US"/>
              <a:t>EXECUTIVE BOARD 2020, SESSION 2</a:t>
            </a:r>
            <a:endParaRPr lang="x-none"/>
          </a:p>
        </p:txBody>
      </p:sp>
      <p:sp>
        <p:nvSpPr>
          <p:cNvPr id="18" name="Slide Number Placeholder 17">
            <a:extLst>
              <a:ext uri="{FF2B5EF4-FFF2-40B4-BE49-F238E27FC236}">
                <a16:creationId xmlns:a16="http://schemas.microsoft.com/office/drawing/2014/main" id="{C52F1C56-F4BB-450B-91B5-1AB39FE0161E}"/>
              </a:ext>
            </a:extLst>
          </p:cNvPr>
          <p:cNvSpPr>
            <a:spLocks noGrp="1"/>
          </p:cNvSpPr>
          <p:nvPr>
            <p:ph type="sldNum" sz="quarter" idx="12"/>
          </p:nvPr>
        </p:nvSpPr>
        <p:spPr/>
        <p:txBody>
          <a:bodyPr/>
          <a:lstStyle/>
          <a:p>
            <a:fld id="{E13898BE-C0CA-504E-BBD9-8A5444675426}" type="slidenum">
              <a:rPr lang="x-none" smtClean="0"/>
              <a:t>26</a:t>
            </a:fld>
            <a:endParaRPr lang="x-none"/>
          </a:p>
        </p:txBody>
      </p:sp>
    </p:spTree>
    <p:extLst>
      <p:ext uri="{BB962C8B-B14F-4D97-AF65-F5344CB8AC3E}">
        <p14:creationId xmlns:p14="http://schemas.microsoft.com/office/powerpoint/2010/main" val="4135293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7150AE-4C14-4001-84C0-D68B61F1A0C8}"/>
              </a:ext>
            </a:extLst>
          </p:cNvPr>
          <p:cNvSpPr txBox="1"/>
          <p:nvPr/>
        </p:nvSpPr>
        <p:spPr>
          <a:xfrm>
            <a:off x="400383" y="-8161"/>
            <a:ext cx="11327329" cy="769441"/>
          </a:xfrm>
          <a:prstGeom prst="rect">
            <a:avLst/>
          </a:prstGeom>
          <a:noFill/>
        </p:spPr>
        <p:txBody>
          <a:bodyPr wrap="square">
            <a:spAutoFit/>
          </a:bodyPr>
          <a:lstStyle/>
          <a:p>
            <a:pPr>
              <a:spcBef>
                <a:spcPts val="600"/>
              </a:spcBef>
            </a:pPr>
            <a:r>
              <a:rPr lang="en-US" sz="4400" spc="0" dirty="0">
                <a:solidFill>
                  <a:srgbClr val="1482AC"/>
                </a:solidFill>
              </a:rPr>
              <a:t>| </a:t>
            </a:r>
            <a:r>
              <a:rPr lang="en-US" sz="4400" b="1" spc="0" dirty="0">
                <a:solidFill>
                  <a:srgbClr val="0098D9"/>
                </a:solidFill>
                <a:cs typeface="Calibri" panose="020F0502020204030204" pitchFamily="34" charset="0"/>
              </a:rPr>
              <a:t>Staff</a:t>
            </a:r>
            <a:r>
              <a:rPr lang="en-US" sz="4400" b="1" dirty="0">
                <a:solidFill>
                  <a:srgbClr val="0098D9"/>
                </a:solidFill>
                <a:cs typeface="Calibri" panose="020F0502020204030204" pitchFamily="34" charset="0"/>
              </a:rPr>
              <a:t>ing status as at 30 September 2020</a:t>
            </a:r>
          </a:p>
        </p:txBody>
      </p:sp>
      <p:sp>
        <p:nvSpPr>
          <p:cNvPr id="8" name="Slide Number Placeholder 6">
            <a:extLst>
              <a:ext uri="{FF2B5EF4-FFF2-40B4-BE49-F238E27FC236}">
                <a16:creationId xmlns:a16="http://schemas.microsoft.com/office/drawing/2014/main" id="{6FF35B89-5CFC-404D-8B26-535F71F9D65C}"/>
              </a:ext>
            </a:extLst>
          </p:cNvPr>
          <p:cNvSpPr txBox="1">
            <a:spLocks/>
          </p:cNvSpPr>
          <p:nvPr/>
        </p:nvSpPr>
        <p:spPr>
          <a:xfrm>
            <a:off x="517341" y="6161051"/>
            <a:ext cx="536639" cy="4318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FC8E84-CF7F-2F4F-881B-8D7473850D40}" type="slidenum">
              <a:rPr lang="en-US" smtClean="0"/>
              <a:pPr/>
              <a:t>27</a:t>
            </a:fld>
            <a:r>
              <a:rPr lang="en-US" dirty="0"/>
              <a:t>   |</a:t>
            </a:r>
          </a:p>
        </p:txBody>
      </p:sp>
      <p:sp>
        <p:nvSpPr>
          <p:cNvPr id="7" name="Rectangle 4">
            <a:extLst>
              <a:ext uri="{FF2B5EF4-FFF2-40B4-BE49-F238E27FC236}">
                <a16:creationId xmlns:a16="http://schemas.microsoft.com/office/drawing/2014/main" id="{4E6EEF41-9BEF-451B-A5B8-C7E7EB68EE69}"/>
              </a:ext>
            </a:extLst>
          </p:cNvPr>
          <p:cNvSpPr>
            <a:spLocks noChangeArrowheads="1"/>
          </p:cNvSpPr>
          <p:nvPr/>
        </p:nvSpPr>
        <p:spPr bwMode="auto">
          <a:xfrm>
            <a:off x="2025540" y="7545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96875" algn="l"/>
              </a:tabLst>
              <a:defRPr>
                <a:solidFill>
                  <a:schemeClr val="tx1"/>
                </a:solidFill>
                <a:latin typeface="Arial" panose="020B0604020202020204" pitchFamily="34" charset="0"/>
              </a:defRPr>
            </a:lvl1pPr>
            <a:lvl2pPr eaLnBrk="0" fontAlgn="base" hangingPunct="0">
              <a:spcBef>
                <a:spcPct val="0"/>
              </a:spcBef>
              <a:spcAft>
                <a:spcPct val="0"/>
              </a:spcAft>
              <a:tabLst>
                <a:tab pos="396875" algn="l"/>
              </a:tabLst>
              <a:defRPr>
                <a:solidFill>
                  <a:schemeClr val="tx1"/>
                </a:solidFill>
                <a:latin typeface="Arial" panose="020B0604020202020204" pitchFamily="34" charset="0"/>
              </a:defRPr>
            </a:lvl2pPr>
            <a:lvl3pPr eaLnBrk="0" fontAlgn="base" hangingPunct="0">
              <a:spcBef>
                <a:spcPct val="0"/>
              </a:spcBef>
              <a:spcAft>
                <a:spcPct val="0"/>
              </a:spcAft>
              <a:tabLst>
                <a:tab pos="396875" algn="l"/>
              </a:tabLst>
              <a:defRPr>
                <a:solidFill>
                  <a:schemeClr val="tx1"/>
                </a:solidFill>
                <a:latin typeface="Arial" panose="020B0604020202020204" pitchFamily="34" charset="0"/>
              </a:defRPr>
            </a:lvl3pPr>
            <a:lvl4pPr eaLnBrk="0" fontAlgn="base" hangingPunct="0">
              <a:spcBef>
                <a:spcPct val="0"/>
              </a:spcBef>
              <a:spcAft>
                <a:spcPct val="0"/>
              </a:spcAft>
              <a:tabLst>
                <a:tab pos="396875" algn="l"/>
              </a:tabLst>
              <a:defRPr>
                <a:solidFill>
                  <a:schemeClr val="tx1"/>
                </a:solidFill>
                <a:latin typeface="Arial" panose="020B0604020202020204" pitchFamily="34" charset="0"/>
              </a:defRPr>
            </a:lvl4pPr>
            <a:lvl5pPr eaLnBrk="0" fontAlgn="base" hangingPunct="0">
              <a:spcBef>
                <a:spcPct val="0"/>
              </a:spcBef>
              <a:spcAft>
                <a:spcPct val="0"/>
              </a:spcAft>
              <a:tabLst>
                <a:tab pos="396875" algn="l"/>
              </a:tabLst>
              <a:defRPr>
                <a:solidFill>
                  <a:schemeClr val="tx1"/>
                </a:solidFill>
                <a:latin typeface="Arial" panose="020B0604020202020204" pitchFamily="34" charset="0"/>
              </a:defRPr>
            </a:lvl5pPr>
            <a:lvl6pPr eaLnBrk="0" fontAlgn="base" hangingPunct="0">
              <a:spcBef>
                <a:spcPct val="0"/>
              </a:spcBef>
              <a:spcAft>
                <a:spcPct val="0"/>
              </a:spcAft>
              <a:tabLst>
                <a:tab pos="396875" algn="l"/>
              </a:tabLst>
              <a:defRPr>
                <a:solidFill>
                  <a:schemeClr val="tx1"/>
                </a:solidFill>
                <a:latin typeface="Arial" panose="020B0604020202020204" pitchFamily="34" charset="0"/>
              </a:defRPr>
            </a:lvl6pPr>
            <a:lvl7pPr eaLnBrk="0" fontAlgn="base" hangingPunct="0">
              <a:spcBef>
                <a:spcPct val="0"/>
              </a:spcBef>
              <a:spcAft>
                <a:spcPct val="0"/>
              </a:spcAft>
              <a:tabLst>
                <a:tab pos="396875" algn="l"/>
              </a:tabLst>
              <a:defRPr>
                <a:solidFill>
                  <a:schemeClr val="tx1"/>
                </a:solidFill>
                <a:latin typeface="Arial" panose="020B0604020202020204" pitchFamily="34" charset="0"/>
              </a:defRPr>
            </a:lvl7pPr>
            <a:lvl8pPr eaLnBrk="0" fontAlgn="base" hangingPunct="0">
              <a:spcBef>
                <a:spcPct val="0"/>
              </a:spcBef>
              <a:spcAft>
                <a:spcPct val="0"/>
              </a:spcAft>
              <a:tabLst>
                <a:tab pos="396875" algn="l"/>
              </a:tabLst>
              <a:defRPr>
                <a:solidFill>
                  <a:schemeClr val="tx1"/>
                </a:solidFill>
                <a:latin typeface="Arial" panose="020B0604020202020204" pitchFamily="34" charset="0"/>
              </a:defRPr>
            </a:lvl8pPr>
            <a:lvl9pPr eaLnBrk="0" fontAlgn="base" hangingPunct="0">
              <a:spcBef>
                <a:spcPct val="0"/>
              </a:spcBef>
              <a:spcAft>
                <a:spcPct val="0"/>
              </a:spcAft>
              <a:tabLst>
                <a:tab pos="3968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GB" altLang="en-US" sz="8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*Abbreviations: </a:t>
            </a:r>
            <a:r>
              <a:rPr kumimoji="0" lang="en-GB" altLang="en-US" sz="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REGB = regular budget; FNDN = Foundation non-earmarked; PRGS = programme support; FNDE = Foundation earmarked; TECH = technical cooperation.</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FC4C0902-BA09-4BEB-8FFF-5EB771E34F48}"/>
              </a:ext>
            </a:extLst>
          </p:cNvPr>
          <p:cNvPicPr>
            <a:picLocks noChangeAspect="1"/>
          </p:cNvPicPr>
          <p:nvPr/>
        </p:nvPicPr>
        <p:blipFill>
          <a:blip r:embed="rId3"/>
          <a:stretch>
            <a:fillRect/>
          </a:stretch>
        </p:blipFill>
        <p:spPr>
          <a:xfrm>
            <a:off x="191386" y="1053379"/>
            <a:ext cx="11926185" cy="2359672"/>
          </a:xfrm>
          <a:prstGeom prst="rect">
            <a:avLst/>
          </a:prstGeom>
        </p:spPr>
      </p:pic>
      <p:pic>
        <p:nvPicPr>
          <p:cNvPr id="10" name="Picture 9">
            <a:extLst>
              <a:ext uri="{FF2B5EF4-FFF2-40B4-BE49-F238E27FC236}">
                <a16:creationId xmlns:a16="http://schemas.microsoft.com/office/drawing/2014/main" id="{AB62D749-BFD1-4B17-81E9-4DD907126E5F}"/>
              </a:ext>
            </a:extLst>
          </p:cNvPr>
          <p:cNvPicPr>
            <a:picLocks noChangeAspect="1"/>
          </p:cNvPicPr>
          <p:nvPr/>
        </p:nvPicPr>
        <p:blipFill>
          <a:blip r:embed="rId4"/>
          <a:stretch>
            <a:fillRect/>
          </a:stretch>
        </p:blipFill>
        <p:spPr>
          <a:xfrm>
            <a:off x="1286541" y="3366885"/>
            <a:ext cx="6762306" cy="3002017"/>
          </a:xfrm>
          <a:prstGeom prst="rect">
            <a:avLst/>
          </a:prstGeom>
        </p:spPr>
      </p:pic>
      <p:sp>
        <p:nvSpPr>
          <p:cNvPr id="11" name="Date Placeholder 10">
            <a:extLst>
              <a:ext uri="{FF2B5EF4-FFF2-40B4-BE49-F238E27FC236}">
                <a16:creationId xmlns:a16="http://schemas.microsoft.com/office/drawing/2014/main" id="{3B963E18-563C-4C3E-BFE2-9BB1C27A32DA}"/>
              </a:ext>
            </a:extLst>
          </p:cNvPr>
          <p:cNvSpPr>
            <a:spLocks noGrp="1"/>
          </p:cNvSpPr>
          <p:nvPr>
            <p:ph type="dt" sz="half" idx="10"/>
          </p:nvPr>
        </p:nvSpPr>
        <p:spPr/>
        <p:txBody>
          <a:bodyPr/>
          <a:lstStyle/>
          <a:p>
            <a:fld id="{E62A60AA-5591-4CCF-ABDE-90A5FBBBF989}" type="datetime1">
              <a:rPr lang="en-GB" smtClean="0"/>
              <a:t>21/10/2020</a:t>
            </a:fld>
            <a:endParaRPr lang="x-none"/>
          </a:p>
        </p:txBody>
      </p:sp>
      <p:sp>
        <p:nvSpPr>
          <p:cNvPr id="12" name="Footer Placeholder 11">
            <a:extLst>
              <a:ext uri="{FF2B5EF4-FFF2-40B4-BE49-F238E27FC236}">
                <a16:creationId xmlns:a16="http://schemas.microsoft.com/office/drawing/2014/main" id="{100CBED1-1F7D-4FF9-9024-E4551C8EA308}"/>
              </a:ext>
            </a:extLst>
          </p:cNvPr>
          <p:cNvSpPr>
            <a:spLocks noGrp="1"/>
          </p:cNvSpPr>
          <p:nvPr>
            <p:ph type="ftr" sz="quarter" idx="11"/>
          </p:nvPr>
        </p:nvSpPr>
        <p:spPr/>
        <p:txBody>
          <a:bodyPr/>
          <a:lstStyle/>
          <a:p>
            <a:r>
              <a:rPr lang="en-US"/>
              <a:t>EXECUTIVE BOARD 2020, SESSION 2</a:t>
            </a:r>
            <a:endParaRPr lang="x-none"/>
          </a:p>
        </p:txBody>
      </p:sp>
      <p:sp>
        <p:nvSpPr>
          <p:cNvPr id="13" name="Slide Number Placeholder 12">
            <a:extLst>
              <a:ext uri="{FF2B5EF4-FFF2-40B4-BE49-F238E27FC236}">
                <a16:creationId xmlns:a16="http://schemas.microsoft.com/office/drawing/2014/main" id="{D6CBAE31-F3AB-4B5D-BF8B-B80E207187C2}"/>
              </a:ext>
            </a:extLst>
          </p:cNvPr>
          <p:cNvSpPr>
            <a:spLocks noGrp="1"/>
          </p:cNvSpPr>
          <p:nvPr>
            <p:ph type="sldNum" sz="quarter" idx="12"/>
          </p:nvPr>
        </p:nvSpPr>
        <p:spPr/>
        <p:txBody>
          <a:bodyPr/>
          <a:lstStyle/>
          <a:p>
            <a:fld id="{E13898BE-C0CA-504E-BBD9-8A5444675426}" type="slidenum">
              <a:rPr lang="x-none" smtClean="0"/>
              <a:t>27</a:t>
            </a:fld>
            <a:endParaRPr lang="x-none"/>
          </a:p>
        </p:txBody>
      </p:sp>
    </p:spTree>
    <p:extLst>
      <p:ext uri="{BB962C8B-B14F-4D97-AF65-F5344CB8AC3E}">
        <p14:creationId xmlns:p14="http://schemas.microsoft.com/office/powerpoint/2010/main" val="2712561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7150AE-4C14-4001-84C0-D68B61F1A0C8}"/>
              </a:ext>
            </a:extLst>
          </p:cNvPr>
          <p:cNvSpPr txBox="1"/>
          <p:nvPr/>
        </p:nvSpPr>
        <p:spPr>
          <a:xfrm>
            <a:off x="517341" y="-8161"/>
            <a:ext cx="11231635" cy="769441"/>
          </a:xfrm>
          <a:prstGeom prst="rect">
            <a:avLst/>
          </a:prstGeom>
          <a:noFill/>
        </p:spPr>
        <p:txBody>
          <a:bodyPr wrap="square">
            <a:spAutoFit/>
          </a:bodyPr>
          <a:lstStyle/>
          <a:p>
            <a:pPr>
              <a:spcBef>
                <a:spcPts val="600"/>
              </a:spcBef>
            </a:pPr>
            <a:r>
              <a:rPr lang="en-US" sz="4400" spc="0" dirty="0">
                <a:solidFill>
                  <a:srgbClr val="1482AC"/>
                </a:solidFill>
              </a:rPr>
              <a:t>| </a:t>
            </a:r>
            <a:r>
              <a:rPr lang="en-US" sz="4400" b="1" spc="0" dirty="0">
                <a:solidFill>
                  <a:srgbClr val="0098D9"/>
                </a:solidFill>
                <a:cs typeface="Calibri" panose="020F0502020204030204" pitchFamily="34" charset="0"/>
              </a:rPr>
              <a:t>Staff</a:t>
            </a:r>
            <a:r>
              <a:rPr lang="en-US" sz="4400" b="1" dirty="0">
                <a:solidFill>
                  <a:srgbClr val="0098D9"/>
                </a:solidFill>
                <a:cs typeface="Calibri" panose="020F0502020204030204" pitchFamily="34" charset="0"/>
              </a:rPr>
              <a:t>ing status as at 30 September 2020</a:t>
            </a:r>
          </a:p>
        </p:txBody>
      </p:sp>
      <p:sp>
        <p:nvSpPr>
          <p:cNvPr id="8" name="Slide Number Placeholder 6">
            <a:extLst>
              <a:ext uri="{FF2B5EF4-FFF2-40B4-BE49-F238E27FC236}">
                <a16:creationId xmlns:a16="http://schemas.microsoft.com/office/drawing/2014/main" id="{6FF35B89-5CFC-404D-8B26-535F71F9D65C}"/>
              </a:ext>
            </a:extLst>
          </p:cNvPr>
          <p:cNvSpPr txBox="1">
            <a:spLocks/>
          </p:cNvSpPr>
          <p:nvPr/>
        </p:nvSpPr>
        <p:spPr>
          <a:xfrm>
            <a:off x="517341" y="6161051"/>
            <a:ext cx="536639" cy="4318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FC8E84-CF7F-2F4F-881B-8D7473850D40}" type="slidenum">
              <a:rPr lang="en-US" smtClean="0"/>
              <a:pPr/>
              <a:t>28</a:t>
            </a:fld>
            <a:r>
              <a:rPr lang="en-US" dirty="0"/>
              <a:t>   |</a:t>
            </a:r>
          </a:p>
        </p:txBody>
      </p:sp>
      <p:sp>
        <p:nvSpPr>
          <p:cNvPr id="7" name="Rectangle 4">
            <a:extLst>
              <a:ext uri="{FF2B5EF4-FFF2-40B4-BE49-F238E27FC236}">
                <a16:creationId xmlns:a16="http://schemas.microsoft.com/office/drawing/2014/main" id="{4E6EEF41-9BEF-451B-A5B8-C7E7EB68EE69}"/>
              </a:ext>
            </a:extLst>
          </p:cNvPr>
          <p:cNvSpPr>
            <a:spLocks noChangeArrowheads="1"/>
          </p:cNvSpPr>
          <p:nvPr/>
        </p:nvSpPr>
        <p:spPr bwMode="auto">
          <a:xfrm>
            <a:off x="2025540" y="7545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96875" algn="l"/>
              </a:tabLst>
              <a:defRPr>
                <a:solidFill>
                  <a:schemeClr val="tx1"/>
                </a:solidFill>
                <a:latin typeface="Arial" panose="020B0604020202020204" pitchFamily="34" charset="0"/>
              </a:defRPr>
            </a:lvl1pPr>
            <a:lvl2pPr eaLnBrk="0" fontAlgn="base" hangingPunct="0">
              <a:spcBef>
                <a:spcPct val="0"/>
              </a:spcBef>
              <a:spcAft>
                <a:spcPct val="0"/>
              </a:spcAft>
              <a:tabLst>
                <a:tab pos="396875" algn="l"/>
              </a:tabLst>
              <a:defRPr>
                <a:solidFill>
                  <a:schemeClr val="tx1"/>
                </a:solidFill>
                <a:latin typeface="Arial" panose="020B0604020202020204" pitchFamily="34" charset="0"/>
              </a:defRPr>
            </a:lvl2pPr>
            <a:lvl3pPr eaLnBrk="0" fontAlgn="base" hangingPunct="0">
              <a:spcBef>
                <a:spcPct val="0"/>
              </a:spcBef>
              <a:spcAft>
                <a:spcPct val="0"/>
              </a:spcAft>
              <a:tabLst>
                <a:tab pos="396875" algn="l"/>
              </a:tabLst>
              <a:defRPr>
                <a:solidFill>
                  <a:schemeClr val="tx1"/>
                </a:solidFill>
                <a:latin typeface="Arial" panose="020B0604020202020204" pitchFamily="34" charset="0"/>
              </a:defRPr>
            </a:lvl3pPr>
            <a:lvl4pPr eaLnBrk="0" fontAlgn="base" hangingPunct="0">
              <a:spcBef>
                <a:spcPct val="0"/>
              </a:spcBef>
              <a:spcAft>
                <a:spcPct val="0"/>
              </a:spcAft>
              <a:tabLst>
                <a:tab pos="396875" algn="l"/>
              </a:tabLst>
              <a:defRPr>
                <a:solidFill>
                  <a:schemeClr val="tx1"/>
                </a:solidFill>
                <a:latin typeface="Arial" panose="020B0604020202020204" pitchFamily="34" charset="0"/>
              </a:defRPr>
            </a:lvl4pPr>
            <a:lvl5pPr eaLnBrk="0" fontAlgn="base" hangingPunct="0">
              <a:spcBef>
                <a:spcPct val="0"/>
              </a:spcBef>
              <a:spcAft>
                <a:spcPct val="0"/>
              </a:spcAft>
              <a:tabLst>
                <a:tab pos="396875" algn="l"/>
              </a:tabLst>
              <a:defRPr>
                <a:solidFill>
                  <a:schemeClr val="tx1"/>
                </a:solidFill>
                <a:latin typeface="Arial" panose="020B0604020202020204" pitchFamily="34" charset="0"/>
              </a:defRPr>
            </a:lvl5pPr>
            <a:lvl6pPr eaLnBrk="0" fontAlgn="base" hangingPunct="0">
              <a:spcBef>
                <a:spcPct val="0"/>
              </a:spcBef>
              <a:spcAft>
                <a:spcPct val="0"/>
              </a:spcAft>
              <a:tabLst>
                <a:tab pos="396875" algn="l"/>
              </a:tabLst>
              <a:defRPr>
                <a:solidFill>
                  <a:schemeClr val="tx1"/>
                </a:solidFill>
                <a:latin typeface="Arial" panose="020B0604020202020204" pitchFamily="34" charset="0"/>
              </a:defRPr>
            </a:lvl6pPr>
            <a:lvl7pPr eaLnBrk="0" fontAlgn="base" hangingPunct="0">
              <a:spcBef>
                <a:spcPct val="0"/>
              </a:spcBef>
              <a:spcAft>
                <a:spcPct val="0"/>
              </a:spcAft>
              <a:tabLst>
                <a:tab pos="396875" algn="l"/>
              </a:tabLst>
              <a:defRPr>
                <a:solidFill>
                  <a:schemeClr val="tx1"/>
                </a:solidFill>
                <a:latin typeface="Arial" panose="020B0604020202020204" pitchFamily="34" charset="0"/>
              </a:defRPr>
            </a:lvl7pPr>
            <a:lvl8pPr eaLnBrk="0" fontAlgn="base" hangingPunct="0">
              <a:spcBef>
                <a:spcPct val="0"/>
              </a:spcBef>
              <a:spcAft>
                <a:spcPct val="0"/>
              </a:spcAft>
              <a:tabLst>
                <a:tab pos="396875" algn="l"/>
              </a:tabLst>
              <a:defRPr>
                <a:solidFill>
                  <a:schemeClr val="tx1"/>
                </a:solidFill>
                <a:latin typeface="Arial" panose="020B0604020202020204" pitchFamily="34" charset="0"/>
              </a:defRPr>
            </a:lvl8pPr>
            <a:lvl9pPr eaLnBrk="0" fontAlgn="base" hangingPunct="0">
              <a:spcBef>
                <a:spcPct val="0"/>
              </a:spcBef>
              <a:spcAft>
                <a:spcPct val="0"/>
              </a:spcAft>
              <a:tabLst>
                <a:tab pos="3968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GB" altLang="en-US" sz="8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*Abbreviations: </a:t>
            </a:r>
            <a:r>
              <a:rPr kumimoji="0" lang="en-GB" altLang="en-US" sz="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REGB = regular budget; FNDN = Foundation non-earmarked; PRGS = programme support; FNDE = Foundation earmarked; TECH = technical cooperation.</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634BD421-BA8B-4420-A40A-8BC3FD4A6DBA}"/>
              </a:ext>
            </a:extLst>
          </p:cNvPr>
          <p:cNvPicPr>
            <a:picLocks noChangeAspect="1"/>
          </p:cNvPicPr>
          <p:nvPr/>
        </p:nvPicPr>
        <p:blipFill>
          <a:blip r:embed="rId3"/>
          <a:stretch>
            <a:fillRect/>
          </a:stretch>
        </p:blipFill>
        <p:spPr>
          <a:xfrm>
            <a:off x="330275" y="1196069"/>
            <a:ext cx="8834989" cy="4964982"/>
          </a:xfrm>
          <a:prstGeom prst="rect">
            <a:avLst/>
          </a:prstGeom>
        </p:spPr>
      </p:pic>
      <p:pic>
        <p:nvPicPr>
          <p:cNvPr id="11" name="Picture 10">
            <a:extLst>
              <a:ext uri="{FF2B5EF4-FFF2-40B4-BE49-F238E27FC236}">
                <a16:creationId xmlns:a16="http://schemas.microsoft.com/office/drawing/2014/main" id="{5B60FA7E-3867-4F45-BDB3-4834598D82EC}"/>
              </a:ext>
            </a:extLst>
          </p:cNvPr>
          <p:cNvPicPr>
            <a:picLocks noChangeAspect="1"/>
          </p:cNvPicPr>
          <p:nvPr/>
        </p:nvPicPr>
        <p:blipFill>
          <a:blip r:embed="rId4"/>
          <a:stretch>
            <a:fillRect/>
          </a:stretch>
        </p:blipFill>
        <p:spPr>
          <a:xfrm>
            <a:off x="9316426" y="2424735"/>
            <a:ext cx="2506979" cy="2083470"/>
          </a:xfrm>
          <a:prstGeom prst="rect">
            <a:avLst/>
          </a:prstGeom>
        </p:spPr>
      </p:pic>
      <p:sp>
        <p:nvSpPr>
          <p:cNvPr id="12" name="TextBox 11">
            <a:extLst>
              <a:ext uri="{FF2B5EF4-FFF2-40B4-BE49-F238E27FC236}">
                <a16:creationId xmlns:a16="http://schemas.microsoft.com/office/drawing/2014/main" id="{63C6AE2E-F736-4280-88F6-0834EB8A19B3}"/>
              </a:ext>
            </a:extLst>
          </p:cNvPr>
          <p:cNvSpPr txBox="1"/>
          <p:nvPr/>
        </p:nvSpPr>
        <p:spPr>
          <a:xfrm>
            <a:off x="9398603" y="2115879"/>
            <a:ext cx="2368672" cy="646331"/>
          </a:xfrm>
          <a:prstGeom prst="rect">
            <a:avLst/>
          </a:prstGeom>
          <a:noFill/>
        </p:spPr>
        <p:txBody>
          <a:bodyPr wrap="square" rtlCol="0">
            <a:spAutoFit/>
          </a:bodyPr>
          <a:lstStyle/>
          <a:p>
            <a:pPr algn="ctr"/>
            <a:r>
              <a:rPr lang="en-US" dirty="0"/>
              <a:t>Professional Posts</a:t>
            </a:r>
          </a:p>
          <a:p>
            <a:pPr algn="ctr"/>
            <a:endParaRPr lang="en-GB" dirty="0"/>
          </a:p>
        </p:txBody>
      </p:sp>
      <p:sp>
        <p:nvSpPr>
          <p:cNvPr id="13" name="Date Placeholder 12">
            <a:extLst>
              <a:ext uri="{FF2B5EF4-FFF2-40B4-BE49-F238E27FC236}">
                <a16:creationId xmlns:a16="http://schemas.microsoft.com/office/drawing/2014/main" id="{59259FBF-0C97-4D60-9CB7-972A0724541B}"/>
              </a:ext>
            </a:extLst>
          </p:cNvPr>
          <p:cNvSpPr>
            <a:spLocks noGrp="1"/>
          </p:cNvSpPr>
          <p:nvPr>
            <p:ph type="dt" sz="half" idx="10"/>
          </p:nvPr>
        </p:nvSpPr>
        <p:spPr/>
        <p:txBody>
          <a:bodyPr/>
          <a:lstStyle/>
          <a:p>
            <a:fld id="{7C3B0A7E-0997-40B8-A1E4-317F0EB46911}" type="datetime1">
              <a:rPr lang="en-GB" smtClean="0"/>
              <a:t>21/10/2020</a:t>
            </a:fld>
            <a:endParaRPr lang="x-none"/>
          </a:p>
        </p:txBody>
      </p:sp>
      <p:sp>
        <p:nvSpPr>
          <p:cNvPr id="14" name="Footer Placeholder 13">
            <a:extLst>
              <a:ext uri="{FF2B5EF4-FFF2-40B4-BE49-F238E27FC236}">
                <a16:creationId xmlns:a16="http://schemas.microsoft.com/office/drawing/2014/main" id="{55F5DA33-0C79-458D-8A05-9FE2488111CB}"/>
              </a:ext>
            </a:extLst>
          </p:cNvPr>
          <p:cNvSpPr>
            <a:spLocks noGrp="1"/>
          </p:cNvSpPr>
          <p:nvPr>
            <p:ph type="ftr" sz="quarter" idx="11"/>
          </p:nvPr>
        </p:nvSpPr>
        <p:spPr/>
        <p:txBody>
          <a:bodyPr/>
          <a:lstStyle/>
          <a:p>
            <a:r>
              <a:rPr lang="en-US"/>
              <a:t>EXECUTIVE BOARD 2020, SESSION 2</a:t>
            </a:r>
            <a:endParaRPr lang="x-none"/>
          </a:p>
        </p:txBody>
      </p:sp>
      <p:sp>
        <p:nvSpPr>
          <p:cNvPr id="15" name="Slide Number Placeholder 14">
            <a:extLst>
              <a:ext uri="{FF2B5EF4-FFF2-40B4-BE49-F238E27FC236}">
                <a16:creationId xmlns:a16="http://schemas.microsoft.com/office/drawing/2014/main" id="{EE2B0353-7876-47AD-8007-55806A0A9C24}"/>
              </a:ext>
            </a:extLst>
          </p:cNvPr>
          <p:cNvSpPr>
            <a:spLocks noGrp="1"/>
          </p:cNvSpPr>
          <p:nvPr>
            <p:ph type="sldNum" sz="quarter" idx="12"/>
          </p:nvPr>
        </p:nvSpPr>
        <p:spPr/>
        <p:txBody>
          <a:bodyPr/>
          <a:lstStyle/>
          <a:p>
            <a:fld id="{E13898BE-C0CA-504E-BBD9-8A5444675426}" type="slidenum">
              <a:rPr lang="x-none" smtClean="0"/>
              <a:t>28</a:t>
            </a:fld>
            <a:endParaRPr lang="x-none"/>
          </a:p>
        </p:txBody>
      </p:sp>
    </p:spTree>
    <p:extLst>
      <p:ext uri="{BB962C8B-B14F-4D97-AF65-F5344CB8AC3E}">
        <p14:creationId xmlns:p14="http://schemas.microsoft.com/office/powerpoint/2010/main" val="2380430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DEA2-2D70-A743-9B12-DD1674BE59FB}"/>
              </a:ext>
            </a:extLst>
          </p:cNvPr>
          <p:cNvSpPr>
            <a:spLocks noGrp="1"/>
          </p:cNvSpPr>
          <p:nvPr>
            <p:ph type="title"/>
          </p:nvPr>
        </p:nvSpPr>
        <p:spPr>
          <a:xfrm>
            <a:off x="442911" y="260349"/>
            <a:ext cx="11587164" cy="539751"/>
          </a:xfrm>
        </p:spPr>
        <p:txBody>
          <a:bodyPr>
            <a:normAutofit/>
          </a:bodyPr>
          <a:lstStyle/>
          <a:p>
            <a:r>
              <a:rPr lang="en-US" sz="3200" spc="0" dirty="0">
                <a:latin typeface="+mj-lt"/>
              </a:rPr>
              <a:t>| Agenda Item 3 – Contents</a:t>
            </a:r>
            <a:endParaRPr lang="en-KE" sz="2300" b="0" spc="0" dirty="0">
              <a:latin typeface="+mj-lt"/>
            </a:endParaRPr>
          </a:p>
        </p:txBody>
      </p:sp>
      <p:sp>
        <p:nvSpPr>
          <p:cNvPr id="5" name="Date Placeholder 4">
            <a:extLst>
              <a:ext uri="{FF2B5EF4-FFF2-40B4-BE49-F238E27FC236}">
                <a16:creationId xmlns:a16="http://schemas.microsoft.com/office/drawing/2014/main" id="{DBF0B6C3-01D9-D24D-8970-66612455FB9D}"/>
              </a:ext>
            </a:extLst>
          </p:cNvPr>
          <p:cNvSpPr>
            <a:spLocks noGrp="1"/>
          </p:cNvSpPr>
          <p:nvPr>
            <p:ph type="dt" sz="half" idx="10"/>
          </p:nvPr>
        </p:nvSpPr>
        <p:spPr>
          <a:xfrm>
            <a:off x="1083182" y="6431280"/>
            <a:ext cx="1660018" cy="166370"/>
          </a:xfrm>
        </p:spPr>
        <p:txBody>
          <a:bodyPr/>
          <a:lstStyle/>
          <a:p>
            <a:fld id="{D35E55C5-B194-47AD-A12F-0EF8008494DC}" type="datetime1">
              <a:rPr lang="en-GB" smtClean="0">
                <a:latin typeface="+mj-lt"/>
              </a:rPr>
              <a:t>21/10/2020</a:t>
            </a:fld>
            <a:endParaRPr lang="en-US" dirty="0">
              <a:latin typeface="+mj-lt"/>
            </a:endParaRPr>
          </a:p>
        </p:txBody>
      </p:sp>
      <p:sp>
        <p:nvSpPr>
          <p:cNvPr id="6" name="Footer Placeholder 5">
            <a:extLst>
              <a:ext uri="{FF2B5EF4-FFF2-40B4-BE49-F238E27FC236}">
                <a16:creationId xmlns:a16="http://schemas.microsoft.com/office/drawing/2014/main" id="{DD94A52D-7ABB-5C43-A403-4D94800C455A}"/>
              </a:ext>
            </a:extLst>
          </p:cNvPr>
          <p:cNvSpPr>
            <a:spLocks noGrp="1"/>
          </p:cNvSpPr>
          <p:nvPr>
            <p:ph type="ftr" sz="quarter" idx="3"/>
          </p:nvPr>
        </p:nvSpPr>
        <p:spPr>
          <a:xfrm>
            <a:off x="2849758" y="6431280"/>
            <a:ext cx="4259395" cy="166370"/>
          </a:xfrm>
        </p:spPr>
        <p:txBody>
          <a:bodyPr/>
          <a:lstStyle/>
          <a:p>
            <a:r>
              <a:rPr lang="en-US" dirty="0">
                <a:latin typeface="+mj-lt"/>
              </a:rPr>
              <a:t>EXECUTIVE BOARD 2020, SESSION 2</a:t>
            </a:r>
          </a:p>
        </p:txBody>
      </p:sp>
      <p:sp>
        <p:nvSpPr>
          <p:cNvPr id="7" name="Slide Number Placeholder 6">
            <a:extLst>
              <a:ext uri="{FF2B5EF4-FFF2-40B4-BE49-F238E27FC236}">
                <a16:creationId xmlns:a16="http://schemas.microsoft.com/office/drawing/2014/main" id="{1B11DCE7-6582-794E-9E24-D1939009ED1D}"/>
              </a:ext>
            </a:extLst>
          </p:cNvPr>
          <p:cNvSpPr>
            <a:spLocks noGrp="1"/>
          </p:cNvSpPr>
          <p:nvPr>
            <p:ph type="sldNum" sz="quarter" idx="4"/>
          </p:nvPr>
        </p:nvSpPr>
        <p:spPr/>
        <p:txBody>
          <a:bodyPr/>
          <a:lstStyle/>
          <a:p>
            <a:fld id="{2CFC8E84-CF7F-2F4F-881B-8D7473850D40}" type="slidenum">
              <a:rPr lang="en-US" smtClean="0"/>
              <a:pPr/>
              <a:t>2</a:t>
            </a:fld>
            <a:r>
              <a:rPr lang="en-US"/>
              <a:t>   |</a:t>
            </a:r>
            <a:endParaRPr lang="en-US" dirty="0"/>
          </a:p>
        </p:txBody>
      </p:sp>
      <p:pic>
        <p:nvPicPr>
          <p:cNvPr id="12" name="Picture 11">
            <a:extLst>
              <a:ext uri="{FF2B5EF4-FFF2-40B4-BE49-F238E27FC236}">
                <a16:creationId xmlns:a16="http://schemas.microsoft.com/office/drawing/2014/main" id="{D617586E-1647-4DF4-8FEB-16FB119434DB}"/>
              </a:ext>
            </a:extLst>
          </p:cNvPr>
          <p:cNvPicPr>
            <a:picLocks noChangeAspect="1"/>
          </p:cNvPicPr>
          <p:nvPr/>
        </p:nvPicPr>
        <p:blipFill>
          <a:blip r:embed="rId3">
            <a:duotone>
              <a:schemeClr val="accent1">
                <a:shade val="45000"/>
                <a:satMod val="135000"/>
              </a:schemeClr>
              <a:prstClr val="white"/>
            </a:duotone>
          </a:blip>
          <a:stretch>
            <a:fillRect/>
          </a:stretch>
        </p:blipFill>
        <p:spPr>
          <a:xfrm>
            <a:off x="375361" y="2765154"/>
            <a:ext cx="707821" cy="707821"/>
          </a:xfrm>
          <a:prstGeom prst="rect">
            <a:avLst/>
          </a:prstGeom>
        </p:spPr>
      </p:pic>
      <p:sp>
        <p:nvSpPr>
          <p:cNvPr id="15" name="Content Placeholder 2">
            <a:extLst>
              <a:ext uri="{FF2B5EF4-FFF2-40B4-BE49-F238E27FC236}">
                <a16:creationId xmlns:a16="http://schemas.microsoft.com/office/drawing/2014/main" id="{2D6F6F7B-68A9-4482-AAE1-19CFE6A258EF}"/>
              </a:ext>
            </a:extLst>
          </p:cNvPr>
          <p:cNvSpPr>
            <a:spLocks noGrp="1"/>
          </p:cNvSpPr>
          <p:nvPr>
            <p:ph idx="1"/>
          </p:nvPr>
        </p:nvSpPr>
        <p:spPr>
          <a:xfrm>
            <a:off x="1270813" y="1573206"/>
            <a:ext cx="9886885" cy="3790713"/>
          </a:xfrm>
        </p:spPr>
        <p:txBody>
          <a:bodyPr/>
          <a:lstStyle/>
          <a:p>
            <a:pPr marL="468630" lvl="2" indent="-285750">
              <a:lnSpc>
                <a:spcPct val="100000"/>
              </a:lnSpc>
              <a:spcBef>
                <a:spcPts val="0"/>
              </a:spcBef>
              <a:spcAft>
                <a:spcPts val="600"/>
              </a:spcAft>
              <a:buSzPct val="100000"/>
              <a:buFont typeface="Wingdings" pitchFamily="2" charset="2"/>
              <a:buChar char="§"/>
            </a:pPr>
            <a:r>
              <a:rPr lang="en-GB" sz="2400" dirty="0">
                <a:solidFill>
                  <a:srgbClr val="3FB2E3"/>
                </a:solidFill>
                <a:latin typeface="+mj-lt"/>
              </a:rPr>
              <a:t>Overview</a:t>
            </a:r>
          </a:p>
          <a:p>
            <a:pPr marL="468630" lvl="2" indent="-285750">
              <a:lnSpc>
                <a:spcPct val="100000"/>
              </a:lnSpc>
              <a:spcBef>
                <a:spcPts val="0"/>
              </a:spcBef>
              <a:spcAft>
                <a:spcPts val="600"/>
              </a:spcAft>
              <a:buSzPct val="100000"/>
              <a:buFont typeface="Wingdings" pitchFamily="2" charset="2"/>
              <a:buChar char="§"/>
            </a:pPr>
            <a:r>
              <a:rPr lang="en-GB" sz="2400" dirty="0">
                <a:solidFill>
                  <a:srgbClr val="3FB2E3"/>
                </a:solidFill>
                <a:latin typeface="+mj-lt"/>
              </a:rPr>
              <a:t>Supporting documents</a:t>
            </a:r>
          </a:p>
          <a:p>
            <a:pPr marL="468630" marR="0" lvl="2" indent="-285750">
              <a:lnSpc>
                <a:spcPct val="100000"/>
              </a:lnSpc>
              <a:spcBef>
                <a:spcPts val="0"/>
              </a:spcBef>
              <a:spcAft>
                <a:spcPts val="600"/>
              </a:spcAft>
              <a:buSzPct val="100000"/>
              <a:buFont typeface="Wingdings" pitchFamily="2" charset="2"/>
              <a:buChar char="§"/>
            </a:pPr>
            <a:r>
              <a:rPr lang="en-US" sz="2400" dirty="0">
                <a:solidFill>
                  <a:srgbClr val="3FB2E3"/>
                </a:solidFill>
                <a:latin typeface="+mj-lt"/>
              </a:rPr>
              <a:t>The financial status of UN-Habitat as at 30 June 2020 paragraph 4 of decision 2019, with an update as at 30 September 2020</a:t>
            </a:r>
          </a:p>
          <a:p>
            <a:pPr marL="468630" marR="0" lvl="2" indent="-285750">
              <a:lnSpc>
                <a:spcPct val="100000"/>
              </a:lnSpc>
              <a:spcBef>
                <a:spcPts val="0"/>
              </a:spcBef>
              <a:spcAft>
                <a:spcPts val="600"/>
              </a:spcAft>
              <a:buSzPct val="100000"/>
              <a:buFont typeface="Wingdings" pitchFamily="2" charset="2"/>
              <a:buChar char="§"/>
            </a:pPr>
            <a:r>
              <a:rPr lang="en-US" sz="2400" dirty="0">
                <a:solidFill>
                  <a:srgbClr val="3FB2E3"/>
                </a:solidFill>
                <a:latin typeface="+mj-lt"/>
              </a:rPr>
              <a:t>Update on the restructuring and financing of UN-Habitat </a:t>
            </a:r>
          </a:p>
          <a:p>
            <a:pPr marL="468630" marR="0" lvl="2" indent="-285750">
              <a:lnSpc>
                <a:spcPct val="100000"/>
              </a:lnSpc>
              <a:spcBef>
                <a:spcPts val="0"/>
              </a:spcBef>
              <a:spcAft>
                <a:spcPts val="600"/>
              </a:spcAft>
              <a:buSzPct val="100000"/>
              <a:buFont typeface="Wingdings" pitchFamily="2" charset="2"/>
              <a:buChar char="§"/>
            </a:pPr>
            <a:r>
              <a:rPr lang="en-US" sz="2400" dirty="0">
                <a:solidFill>
                  <a:srgbClr val="3FB2E3"/>
                </a:solidFill>
                <a:latin typeface="+mj-lt"/>
              </a:rPr>
              <a:t>Resource mobilization efforts including implementation of resource mobilization strategy </a:t>
            </a:r>
          </a:p>
          <a:p>
            <a:pPr marL="468630" lvl="2" indent="-285750">
              <a:lnSpc>
                <a:spcPct val="100000"/>
              </a:lnSpc>
              <a:spcBef>
                <a:spcPts val="0"/>
              </a:spcBef>
              <a:spcAft>
                <a:spcPts val="600"/>
              </a:spcAft>
              <a:buSzPct val="100000"/>
              <a:buFont typeface="Wingdings" pitchFamily="2" charset="2"/>
              <a:buChar char="§"/>
            </a:pPr>
            <a:r>
              <a:rPr lang="en-US" sz="2400" dirty="0">
                <a:solidFill>
                  <a:srgbClr val="3FB2E3"/>
                </a:solidFill>
                <a:latin typeface="+mj-lt"/>
              </a:rPr>
              <a:t>Staffing status as at 30 June 2020, with an update as at 30 September 2020 </a:t>
            </a:r>
          </a:p>
          <a:p>
            <a:pPr marL="182880" lvl="2" indent="0">
              <a:lnSpc>
                <a:spcPct val="100000"/>
              </a:lnSpc>
              <a:spcBef>
                <a:spcPts val="0"/>
              </a:spcBef>
              <a:spcAft>
                <a:spcPts val="600"/>
              </a:spcAft>
              <a:buSzPct val="100000"/>
              <a:buNone/>
            </a:pPr>
            <a:endParaRPr lang="en-GB" sz="2400" dirty="0">
              <a:latin typeface="+mj-lt"/>
            </a:endParaRPr>
          </a:p>
          <a:p>
            <a:pPr marL="468630" lvl="2" indent="-285750">
              <a:lnSpc>
                <a:spcPct val="100000"/>
              </a:lnSpc>
              <a:spcBef>
                <a:spcPts val="0"/>
              </a:spcBef>
              <a:spcAft>
                <a:spcPts val="600"/>
              </a:spcAft>
              <a:buSzPct val="100000"/>
              <a:buFont typeface="Wingdings" pitchFamily="2" charset="2"/>
              <a:buChar char="§"/>
            </a:pPr>
            <a:endParaRPr lang="en-GB" sz="2400" dirty="0">
              <a:latin typeface="+mj-lt"/>
            </a:endParaRPr>
          </a:p>
          <a:p>
            <a:pPr marL="468630" lvl="2" indent="-285750">
              <a:lnSpc>
                <a:spcPct val="100000"/>
              </a:lnSpc>
              <a:spcBef>
                <a:spcPts val="0"/>
              </a:spcBef>
              <a:spcAft>
                <a:spcPts val="600"/>
              </a:spcAft>
              <a:buSzPct val="100000"/>
              <a:buFont typeface="Wingdings" pitchFamily="2" charset="2"/>
              <a:buChar char="§"/>
            </a:pPr>
            <a:endParaRPr lang="en-GB" sz="2400" dirty="0">
              <a:latin typeface="+mj-lt"/>
            </a:endParaRPr>
          </a:p>
          <a:p>
            <a:pPr marL="182880" lvl="2" indent="0">
              <a:lnSpc>
                <a:spcPct val="100000"/>
              </a:lnSpc>
              <a:spcBef>
                <a:spcPts val="0"/>
              </a:spcBef>
              <a:spcAft>
                <a:spcPts val="600"/>
              </a:spcAft>
              <a:buSzPct val="100000"/>
              <a:buNone/>
            </a:pPr>
            <a:endParaRPr lang="en-GB" sz="2400" dirty="0">
              <a:latin typeface="+mj-lt"/>
            </a:endParaRPr>
          </a:p>
          <a:p>
            <a:pPr marL="0" lvl="1" indent="0">
              <a:spcBef>
                <a:spcPts val="1200"/>
              </a:spcBef>
              <a:spcAft>
                <a:spcPts val="600"/>
              </a:spcAft>
              <a:buSzPct val="100000"/>
              <a:buNone/>
            </a:pPr>
            <a:endParaRPr lang="en-GB" sz="2400" dirty="0">
              <a:latin typeface="+mj-lt"/>
            </a:endParaRPr>
          </a:p>
          <a:p>
            <a:pPr lvl="1">
              <a:spcAft>
                <a:spcPts val="600"/>
              </a:spcAft>
            </a:pPr>
            <a:endParaRPr lang="en-GB" sz="2400" dirty="0">
              <a:latin typeface="+mj-lt"/>
            </a:endParaRPr>
          </a:p>
          <a:p>
            <a:pPr>
              <a:spcAft>
                <a:spcPts val="600"/>
              </a:spcAft>
            </a:pPr>
            <a:endParaRPr lang="en-GB" dirty="0"/>
          </a:p>
        </p:txBody>
      </p:sp>
    </p:spTree>
    <p:extLst>
      <p:ext uri="{BB962C8B-B14F-4D97-AF65-F5344CB8AC3E}">
        <p14:creationId xmlns:p14="http://schemas.microsoft.com/office/powerpoint/2010/main" val="4052913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3B22EBD-5F74-4F71-9DF4-7FC99FE46A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64731"/>
            <a:ext cx="12192001" cy="1190942"/>
          </a:xfrm>
          <a:prstGeom prst="rect">
            <a:avLst/>
          </a:prstGeom>
        </p:spPr>
      </p:pic>
      <p:sp>
        <p:nvSpPr>
          <p:cNvPr id="3" name="TextBox 2">
            <a:extLst>
              <a:ext uri="{FF2B5EF4-FFF2-40B4-BE49-F238E27FC236}">
                <a16:creationId xmlns:a16="http://schemas.microsoft.com/office/drawing/2014/main" id="{523E312E-D4A8-4EBF-A9BB-B64F6B0CA114}"/>
              </a:ext>
            </a:extLst>
          </p:cNvPr>
          <p:cNvSpPr txBox="1"/>
          <p:nvPr/>
        </p:nvSpPr>
        <p:spPr>
          <a:xfrm>
            <a:off x="5291575" y="4784212"/>
            <a:ext cx="1614545" cy="276999"/>
          </a:xfrm>
          <a:prstGeom prst="rect">
            <a:avLst/>
          </a:prstGeom>
          <a:noFill/>
        </p:spPr>
        <p:txBody>
          <a:bodyPr wrap="none" rtlCol="0">
            <a:spAutoFit/>
          </a:bodyPr>
          <a:lstStyle/>
          <a:p>
            <a:pPr algn="ctr"/>
            <a:r>
              <a:rPr lang="en-US" sz="1200">
                <a:latin typeface="Frutiger LT Std 55 Roman" charset="0"/>
                <a:ea typeface="Frutiger LT Std 55 Roman" charset="0"/>
                <a:cs typeface="Frutiger LT Std 55 Roman" charset="0"/>
              </a:rPr>
              <a:t>www.unhabitat.org</a:t>
            </a:r>
          </a:p>
        </p:txBody>
      </p:sp>
      <p:sp>
        <p:nvSpPr>
          <p:cNvPr id="5" name="Title 4">
            <a:extLst>
              <a:ext uri="{FF2B5EF4-FFF2-40B4-BE49-F238E27FC236}">
                <a16:creationId xmlns:a16="http://schemas.microsoft.com/office/drawing/2014/main" id="{8986C7EC-DD6A-4532-B4C7-90047E373917}"/>
              </a:ext>
            </a:extLst>
          </p:cNvPr>
          <p:cNvSpPr txBox="1">
            <a:spLocks/>
          </p:cNvSpPr>
          <p:nvPr/>
        </p:nvSpPr>
        <p:spPr>
          <a:xfrm>
            <a:off x="405686" y="2175294"/>
            <a:ext cx="11393342" cy="703576"/>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9600" dirty="0">
                <a:solidFill>
                  <a:schemeClr val="accent1">
                    <a:lumMod val="75000"/>
                  </a:schemeClr>
                </a:solidFill>
                <a:latin typeface="+mn-lt"/>
              </a:rPr>
              <a:t>Thank you!</a:t>
            </a:r>
            <a:endParaRPr lang="en-KE" sz="9600" dirty="0">
              <a:solidFill>
                <a:schemeClr val="accent1">
                  <a:lumMod val="75000"/>
                </a:schemeClr>
              </a:solidFill>
              <a:latin typeface="+mn-lt"/>
            </a:endParaRPr>
          </a:p>
        </p:txBody>
      </p:sp>
      <p:pic>
        <p:nvPicPr>
          <p:cNvPr id="6" name="Picture 2" descr="C:\Users\Lusaba\Desktop\ALL 7\Habita Logo Blue.png">
            <a:extLst>
              <a:ext uri="{FF2B5EF4-FFF2-40B4-BE49-F238E27FC236}">
                <a16:creationId xmlns:a16="http://schemas.microsoft.com/office/drawing/2014/main" id="{3677415B-7BA9-48CC-AE3F-89FCB28C5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489" y="3986223"/>
            <a:ext cx="3201846" cy="57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16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DEA2-2D70-A743-9B12-DD1674BE59FB}"/>
              </a:ext>
            </a:extLst>
          </p:cNvPr>
          <p:cNvSpPr>
            <a:spLocks noGrp="1"/>
          </p:cNvSpPr>
          <p:nvPr>
            <p:ph type="title"/>
          </p:nvPr>
        </p:nvSpPr>
        <p:spPr>
          <a:xfrm>
            <a:off x="442911" y="260349"/>
            <a:ext cx="11587164" cy="539751"/>
          </a:xfrm>
        </p:spPr>
        <p:txBody>
          <a:bodyPr>
            <a:normAutofit/>
          </a:bodyPr>
          <a:lstStyle/>
          <a:p>
            <a:r>
              <a:rPr lang="en-US" sz="3200" spc="0" dirty="0">
                <a:latin typeface="+mj-lt"/>
              </a:rPr>
              <a:t>| Agenda Item 3 – Overview</a:t>
            </a:r>
            <a:endParaRPr lang="en-KE" sz="2300" b="0" spc="0" dirty="0">
              <a:latin typeface="+mj-lt"/>
            </a:endParaRPr>
          </a:p>
        </p:txBody>
      </p:sp>
      <p:sp>
        <p:nvSpPr>
          <p:cNvPr id="5" name="Date Placeholder 4">
            <a:extLst>
              <a:ext uri="{FF2B5EF4-FFF2-40B4-BE49-F238E27FC236}">
                <a16:creationId xmlns:a16="http://schemas.microsoft.com/office/drawing/2014/main" id="{DBF0B6C3-01D9-D24D-8970-66612455FB9D}"/>
              </a:ext>
            </a:extLst>
          </p:cNvPr>
          <p:cNvSpPr>
            <a:spLocks noGrp="1"/>
          </p:cNvSpPr>
          <p:nvPr>
            <p:ph type="dt" sz="half" idx="10"/>
          </p:nvPr>
        </p:nvSpPr>
        <p:spPr>
          <a:xfrm>
            <a:off x="1083182" y="6431280"/>
            <a:ext cx="1660018" cy="166370"/>
          </a:xfrm>
        </p:spPr>
        <p:txBody>
          <a:bodyPr/>
          <a:lstStyle/>
          <a:p>
            <a:fld id="{29C1ABD5-DFE2-4D9E-B00A-00ED88871627}" type="datetime1">
              <a:rPr lang="en-GB" smtClean="0">
                <a:latin typeface="+mj-lt"/>
              </a:rPr>
              <a:t>21/10/2020</a:t>
            </a:fld>
            <a:endParaRPr lang="en-US" dirty="0">
              <a:latin typeface="+mj-lt"/>
            </a:endParaRPr>
          </a:p>
        </p:txBody>
      </p:sp>
      <p:sp>
        <p:nvSpPr>
          <p:cNvPr id="6" name="Footer Placeholder 5">
            <a:extLst>
              <a:ext uri="{FF2B5EF4-FFF2-40B4-BE49-F238E27FC236}">
                <a16:creationId xmlns:a16="http://schemas.microsoft.com/office/drawing/2014/main" id="{DD94A52D-7ABB-5C43-A403-4D94800C455A}"/>
              </a:ext>
            </a:extLst>
          </p:cNvPr>
          <p:cNvSpPr>
            <a:spLocks noGrp="1"/>
          </p:cNvSpPr>
          <p:nvPr>
            <p:ph type="ftr" sz="quarter" idx="3"/>
          </p:nvPr>
        </p:nvSpPr>
        <p:spPr>
          <a:xfrm>
            <a:off x="2849758" y="6431280"/>
            <a:ext cx="4259395" cy="166370"/>
          </a:xfrm>
        </p:spPr>
        <p:txBody>
          <a:bodyPr/>
          <a:lstStyle/>
          <a:p>
            <a:r>
              <a:rPr lang="en-US" dirty="0">
                <a:latin typeface="+mj-lt"/>
              </a:rPr>
              <a:t>EXECUTIVE BOARD 2020, SESSION 2</a:t>
            </a:r>
          </a:p>
        </p:txBody>
      </p:sp>
      <p:sp>
        <p:nvSpPr>
          <p:cNvPr id="7" name="Slide Number Placeholder 6">
            <a:extLst>
              <a:ext uri="{FF2B5EF4-FFF2-40B4-BE49-F238E27FC236}">
                <a16:creationId xmlns:a16="http://schemas.microsoft.com/office/drawing/2014/main" id="{1B11DCE7-6582-794E-9E24-D1939009ED1D}"/>
              </a:ext>
            </a:extLst>
          </p:cNvPr>
          <p:cNvSpPr>
            <a:spLocks noGrp="1"/>
          </p:cNvSpPr>
          <p:nvPr>
            <p:ph type="sldNum" sz="quarter" idx="4"/>
          </p:nvPr>
        </p:nvSpPr>
        <p:spPr/>
        <p:txBody>
          <a:bodyPr/>
          <a:lstStyle/>
          <a:p>
            <a:fld id="{2CFC8E84-CF7F-2F4F-881B-8D7473850D40}" type="slidenum">
              <a:rPr lang="en-US" smtClean="0"/>
              <a:pPr/>
              <a:t>3</a:t>
            </a:fld>
            <a:r>
              <a:rPr lang="en-US"/>
              <a:t>   |</a:t>
            </a:r>
            <a:endParaRPr lang="en-US" dirty="0"/>
          </a:p>
        </p:txBody>
      </p:sp>
      <p:sp>
        <p:nvSpPr>
          <p:cNvPr id="8" name="Content Placeholder 2">
            <a:extLst>
              <a:ext uri="{FF2B5EF4-FFF2-40B4-BE49-F238E27FC236}">
                <a16:creationId xmlns:a16="http://schemas.microsoft.com/office/drawing/2014/main" id="{83040AEA-1F75-4CD9-8DE8-6E6B28B39D37}"/>
              </a:ext>
            </a:extLst>
          </p:cNvPr>
          <p:cNvSpPr txBox="1">
            <a:spLocks/>
          </p:cNvSpPr>
          <p:nvPr/>
        </p:nvSpPr>
        <p:spPr>
          <a:xfrm>
            <a:off x="1997494" y="1230894"/>
            <a:ext cx="8975682" cy="1207506"/>
          </a:xfrm>
          <a:prstGeom prst="snip2DiagRect">
            <a:avLst/>
          </a:prstGeom>
          <a:solidFill>
            <a:srgbClr val="14B9E7">
              <a:alpha val="23000"/>
            </a:srgbClr>
          </a:solidFill>
        </p:spPr>
        <p:txBody>
          <a:bodyPr vert="horz" lIns="0" tIns="72000" rIns="0" bIns="0" rtlCol="0" anchor="t">
            <a:noAutofit/>
          </a:bodyPr>
          <a:lstStyle>
            <a:lvl1pPr marL="91440" indent="-91440" algn="l" defTabSz="914400" rtl="0" eaLnBrk="1" latinLnBrk="0" hangingPunct="1">
              <a:lnSpc>
                <a:spcPct val="90000"/>
              </a:lnSpc>
              <a:spcBef>
                <a:spcPts val="1200"/>
              </a:spcBef>
              <a:spcAft>
                <a:spcPts val="200"/>
              </a:spcAft>
              <a:buClr>
                <a:schemeClr val="tx1"/>
              </a:buClr>
              <a:buSzPct val="100000"/>
              <a:buFont typeface="Tw Cen MT" panose="020B0602020104020603" pitchFamily="34" charset="0"/>
              <a:buChar char=" "/>
              <a:defRPr lang="en-US" sz="2400" kern="1200" smtClean="0">
                <a:solidFill>
                  <a:schemeClr val="tx1"/>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tx1"/>
              </a:buClr>
              <a:buFont typeface="Wingdings 3" pitchFamily="18" charset="2"/>
              <a:buChar char=""/>
              <a:defRPr sz="2200" kern="1200">
                <a:solidFill>
                  <a:schemeClr val="tx1"/>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tx1"/>
              </a:buClr>
              <a:buFont typeface="Wingdings 3" pitchFamily="18" charset="2"/>
              <a:buChar char=""/>
              <a:defRPr sz="2000" kern="1200">
                <a:solidFill>
                  <a:schemeClr val="tx1"/>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tx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tx1"/>
              </a:buClr>
              <a:buFont typeface="Wingdings 3" pitchFamily="18" charset="2"/>
              <a:buChar char=""/>
              <a:defRPr sz="16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l"/>
            <a:r>
              <a:rPr lang="en-GB" sz="1800" dirty="0">
                <a:latin typeface="+mn-lt"/>
                <a:cs typeface="+mn-cs"/>
              </a:rPr>
              <a:t>The overall financial support to UN-Habitat remains strong, specifically for the earmarked projects.</a:t>
            </a:r>
            <a:endParaRPr lang="en-GB" sz="1800" b="0" i="0" u="none" strike="noStrike" baseline="0" dirty="0">
              <a:solidFill>
                <a:srgbClr val="000000"/>
              </a:solidFill>
              <a:latin typeface="Times New Roman" panose="02020603050405020304" pitchFamily="18" charset="0"/>
            </a:endParaRPr>
          </a:p>
          <a:p>
            <a:pPr marL="173731" lvl="1" indent="0">
              <a:buFont typeface="Wingdings 3" pitchFamily="18" charset="2"/>
              <a:buNone/>
            </a:pPr>
            <a:endParaRPr lang="en-GB" sz="1800" dirty="0">
              <a:latin typeface="+mn-lt"/>
              <a:cs typeface="+mn-cs"/>
            </a:endParaRPr>
          </a:p>
        </p:txBody>
      </p:sp>
      <p:sp>
        <p:nvSpPr>
          <p:cNvPr id="9" name="Content Placeholder 2">
            <a:extLst>
              <a:ext uri="{FF2B5EF4-FFF2-40B4-BE49-F238E27FC236}">
                <a16:creationId xmlns:a16="http://schemas.microsoft.com/office/drawing/2014/main" id="{0CF106E8-065D-4B0C-97FE-01CD06A3AA72}"/>
              </a:ext>
            </a:extLst>
          </p:cNvPr>
          <p:cNvSpPr txBox="1">
            <a:spLocks/>
          </p:cNvSpPr>
          <p:nvPr/>
        </p:nvSpPr>
        <p:spPr>
          <a:xfrm>
            <a:off x="1997494" y="2615571"/>
            <a:ext cx="8975682" cy="1299204"/>
          </a:xfrm>
          <a:prstGeom prst="snip2DiagRect">
            <a:avLst/>
          </a:prstGeom>
          <a:solidFill>
            <a:srgbClr val="14B9E7">
              <a:alpha val="23000"/>
            </a:srgbClr>
          </a:solidFill>
        </p:spPr>
        <p:txBody>
          <a:bodyPr vert="horz" lIns="0" tIns="72000" rIns="0" bIns="0" rtlCol="0" anchor="t">
            <a:noAutofit/>
          </a:bodyPr>
          <a:lstStyle>
            <a:lvl1pPr marL="91440" indent="-91440" algn="l" defTabSz="914400" rtl="0" eaLnBrk="1" latinLnBrk="0" hangingPunct="1">
              <a:lnSpc>
                <a:spcPct val="90000"/>
              </a:lnSpc>
              <a:spcBef>
                <a:spcPts val="1200"/>
              </a:spcBef>
              <a:spcAft>
                <a:spcPts val="200"/>
              </a:spcAft>
              <a:buClr>
                <a:schemeClr val="tx1"/>
              </a:buClr>
              <a:buSzPct val="100000"/>
              <a:buFont typeface="Tw Cen MT" panose="020B0602020104020603" pitchFamily="34" charset="0"/>
              <a:buChar char=" "/>
              <a:defRPr lang="en-US" sz="2400" kern="1200" smtClean="0">
                <a:solidFill>
                  <a:schemeClr val="tx1"/>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tx1"/>
              </a:buClr>
              <a:buFont typeface="Wingdings 3" pitchFamily="18" charset="2"/>
              <a:buChar char=""/>
              <a:defRPr sz="2200" kern="1200">
                <a:solidFill>
                  <a:schemeClr val="tx1"/>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tx1"/>
              </a:buClr>
              <a:buFont typeface="Wingdings 3" pitchFamily="18" charset="2"/>
              <a:buChar char=""/>
              <a:defRPr sz="2000" kern="1200">
                <a:solidFill>
                  <a:schemeClr val="tx1"/>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tx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tx1"/>
              </a:buClr>
              <a:buFont typeface="Wingdings 3" pitchFamily="18" charset="2"/>
              <a:buChar char=""/>
              <a:defRPr sz="16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73736" lvl="1" indent="0">
              <a:spcAft>
                <a:spcPts val="1200"/>
              </a:spcAft>
              <a:buNone/>
            </a:pPr>
            <a:r>
              <a:rPr lang="en-GB" sz="1800" dirty="0">
                <a:latin typeface="+mn-lt"/>
                <a:cs typeface="+mn-cs"/>
              </a:rPr>
              <a:t>The normative financial support to UN-Habitat does not support the full implementation of the 2020-2023 strategic plan, which has resulted in a reduction in the ability to fulfil the mandated normative outputs for 2020 and a reduced proposed programme of work for 2021.</a:t>
            </a:r>
          </a:p>
        </p:txBody>
      </p:sp>
      <p:pic>
        <p:nvPicPr>
          <p:cNvPr id="10" name="Picture 4" descr="C:\Users\Lusaba\Desktop\statistics.png">
            <a:extLst>
              <a:ext uri="{FF2B5EF4-FFF2-40B4-BE49-F238E27FC236}">
                <a16:creationId xmlns:a16="http://schemas.microsoft.com/office/drawing/2014/main" id="{B13E9C18-602F-46F1-9B99-2DC07BC5E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035" y="2621476"/>
            <a:ext cx="595740" cy="5957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Lusaba\Desktop\analysis-1.png">
            <a:extLst>
              <a:ext uri="{FF2B5EF4-FFF2-40B4-BE49-F238E27FC236}">
                <a16:creationId xmlns:a16="http://schemas.microsoft.com/office/drawing/2014/main" id="{93F5F7A2-E56A-4DD8-AF26-BCB4684CC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181" y="1270087"/>
            <a:ext cx="587031" cy="587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617586E-1647-4DF4-8FEB-16FB119434DB}"/>
              </a:ext>
            </a:extLst>
          </p:cNvPr>
          <p:cNvPicPr>
            <a:picLocks noChangeAspect="1"/>
          </p:cNvPicPr>
          <p:nvPr/>
        </p:nvPicPr>
        <p:blipFill>
          <a:blip r:embed="rId4">
            <a:duotone>
              <a:schemeClr val="accent1">
                <a:shade val="45000"/>
                <a:satMod val="135000"/>
              </a:schemeClr>
              <a:prstClr val="white"/>
            </a:duotone>
          </a:blip>
          <a:stretch>
            <a:fillRect/>
          </a:stretch>
        </p:blipFill>
        <p:spPr>
          <a:xfrm>
            <a:off x="979552" y="4363361"/>
            <a:ext cx="707821" cy="707821"/>
          </a:xfrm>
          <a:prstGeom prst="rect">
            <a:avLst/>
          </a:prstGeom>
        </p:spPr>
      </p:pic>
      <p:sp>
        <p:nvSpPr>
          <p:cNvPr id="13" name="Content Placeholder 2">
            <a:extLst>
              <a:ext uri="{FF2B5EF4-FFF2-40B4-BE49-F238E27FC236}">
                <a16:creationId xmlns:a16="http://schemas.microsoft.com/office/drawing/2014/main" id="{ACEFA8BB-A71C-4915-9B41-54E4A02CF30E}"/>
              </a:ext>
            </a:extLst>
          </p:cNvPr>
          <p:cNvSpPr txBox="1">
            <a:spLocks/>
          </p:cNvSpPr>
          <p:nvPr/>
        </p:nvSpPr>
        <p:spPr>
          <a:xfrm>
            <a:off x="1997494" y="4363361"/>
            <a:ext cx="8975682" cy="1263745"/>
          </a:xfrm>
          <a:prstGeom prst="snip2DiagRect">
            <a:avLst/>
          </a:prstGeom>
          <a:solidFill>
            <a:srgbClr val="14B9E7">
              <a:alpha val="23000"/>
            </a:srgbClr>
          </a:solidFill>
        </p:spPr>
        <p:txBody>
          <a:bodyPr vert="horz" lIns="0" tIns="72000" rIns="0" bIns="0" rtlCol="0" anchor="t">
            <a:noAutofit/>
          </a:bodyPr>
          <a:lstStyle>
            <a:lvl1pPr marL="91440" indent="-91440" algn="l" defTabSz="914400" rtl="0" eaLnBrk="1" latinLnBrk="0" hangingPunct="1">
              <a:lnSpc>
                <a:spcPct val="90000"/>
              </a:lnSpc>
              <a:spcBef>
                <a:spcPts val="1200"/>
              </a:spcBef>
              <a:spcAft>
                <a:spcPts val="200"/>
              </a:spcAft>
              <a:buClr>
                <a:schemeClr val="tx1"/>
              </a:buClr>
              <a:buSzPct val="100000"/>
              <a:buFont typeface="Tw Cen MT" panose="020B0602020104020603" pitchFamily="34" charset="0"/>
              <a:buChar char=" "/>
              <a:defRPr lang="en-US" sz="2400" kern="1200" smtClean="0">
                <a:solidFill>
                  <a:schemeClr val="tx1"/>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tx1"/>
              </a:buClr>
              <a:buFont typeface="Wingdings 3" pitchFamily="18" charset="2"/>
              <a:buChar char=""/>
              <a:defRPr sz="2200" kern="1200">
                <a:solidFill>
                  <a:schemeClr val="tx1"/>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tx1"/>
              </a:buClr>
              <a:buFont typeface="Wingdings 3" pitchFamily="18" charset="2"/>
              <a:buChar char=""/>
              <a:defRPr sz="2000" kern="1200">
                <a:solidFill>
                  <a:schemeClr val="tx1"/>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tx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tx1"/>
              </a:buClr>
              <a:buFont typeface="Wingdings 3" pitchFamily="18" charset="2"/>
              <a:buChar char=""/>
              <a:defRPr sz="16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73736" lvl="1" indent="0">
              <a:spcAft>
                <a:spcPts val="1200"/>
              </a:spcAft>
              <a:buNone/>
            </a:pPr>
            <a:r>
              <a:rPr lang="en-US" sz="1800" dirty="0">
                <a:latin typeface="+mn-lt"/>
                <a:cs typeface="+mn-cs"/>
              </a:rPr>
              <a:t>The above continues to leave UN-Habitat with unfunded areas, specifically in data collection and reporting in support of Agenda 2030 and the implementation of the Regional Architecture. In other areas there are many functions for which UN-Habitat is reliant on a single staff member to achieve significant mandated deliverables. </a:t>
            </a:r>
            <a:endParaRPr lang="en-GB" sz="1800" dirty="0">
              <a:latin typeface="+mn-lt"/>
              <a:cs typeface="+mn-cs"/>
            </a:endParaRPr>
          </a:p>
        </p:txBody>
      </p:sp>
    </p:spTree>
    <p:extLst>
      <p:ext uri="{BB962C8B-B14F-4D97-AF65-F5344CB8AC3E}">
        <p14:creationId xmlns:p14="http://schemas.microsoft.com/office/powerpoint/2010/main" val="3302137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25501BDE-6AD1-4ED2-B8DF-F60EFE386791}"/>
              </a:ext>
            </a:extLst>
          </p:cNvPr>
          <p:cNvSpPr>
            <a:spLocks noGrp="1"/>
          </p:cNvSpPr>
          <p:nvPr>
            <p:ph type="sldNum" sz="quarter" idx="4"/>
          </p:nvPr>
        </p:nvSpPr>
        <p:spPr/>
        <p:txBody>
          <a:bodyPr/>
          <a:lstStyle/>
          <a:p>
            <a:fld id="{2CFC8E84-CF7F-2F4F-881B-8D7473850D40}" type="slidenum">
              <a:rPr lang="en-US" smtClean="0"/>
              <a:pPr/>
              <a:t>4</a:t>
            </a:fld>
            <a:r>
              <a:rPr lang="en-US"/>
              <a:t>   |</a:t>
            </a:r>
            <a:endParaRPr lang="en-US" dirty="0"/>
          </a:p>
        </p:txBody>
      </p:sp>
      <p:sp>
        <p:nvSpPr>
          <p:cNvPr id="13" name="Content Placeholder 2">
            <a:extLst>
              <a:ext uri="{FF2B5EF4-FFF2-40B4-BE49-F238E27FC236}">
                <a16:creationId xmlns:a16="http://schemas.microsoft.com/office/drawing/2014/main" id="{C049EDF2-0CD2-4325-BE16-38FF1F9103B4}"/>
              </a:ext>
            </a:extLst>
          </p:cNvPr>
          <p:cNvSpPr>
            <a:spLocks noGrp="1"/>
          </p:cNvSpPr>
          <p:nvPr>
            <p:ph idx="1"/>
          </p:nvPr>
        </p:nvSpPr>
        <p:spPr>
          <a:xfrm>
            <a:off x="361887" y="1003123"/>
            <a:ext cx="11110643" cy="5378627"/>
          </a:xfrm>
        </p:spPr>
        <p:txBody>
          <a:bodyPr/>
          <a:lstStyle/>
          <a:p>
            <a:pPr marL="0" indent="0">
              <a:buNone/>
            </a:pPr>
            <a:r>
              <a:rPr lang="en-US" b="1" dirty="0">
                <a:latin typeface="+mj-lt"/>
              </a:rPr>
              <a:t>The following two documents are related to this agenda item:</a:t>
            </a:r>
          </a:p>
          <a:p>
            <a:pPr marL="0" marR="0" algn="just">
              <a:lnSpc>
                <a:spcPct val="107000"/>
              </a:lnSpc>
              <a:spcBef>
                <a:spcPts val="0"/>
              </a:spcBef>
              <a:spcAft>
                <a:spcPts val="0"/>
              </a:spcAft>
            </a:pPr>
            <a:endParaRPr lang="en-GB" dirty="0">
              <a:latin typeface="+mj-lt"/>
            </a:endParaRPr>
          </a:p>
          <a:p>
            <a:pPr marL="468630" lvl="2" indent="-285750">
              <a:lnSpc>
                <a:spcPct val="100000"/>
              </a:lnSpc>
              <a:spcBef>
                <a:spcPts val="0"/>
              </a:spcBef>
              <a:spcAft>
                <a:spcPts val="600"/>
              </a:spcAft>
              <a:buSzPct val="100000"/>
              <a:buFont typeface="Wingdings" pitchFamily="2" charset="2"/>
              <a:buChar char="§"/>
            </a:pPr>
            <a:r>
              <a:rPr lang="en-US" sz="2200" b="1" dirty="0">
                <a:latin typeface="+mj-lt"/>
              </a:rPr>
              <a:t>HSP/EB.2020/21: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Report of the Executive Director on the financial status of UN-Habitat as at 30 June 2020</a:t>
            </a:r>
          </a:p>
          <a:p>
            <a:pPr marL="614934" lvl="3" indent="-285750">
              <a:lnSpc>
                <a:spcPct val="100000"/>
              </a:lnSpc>
              <a:spcBef>
                <a:spcPts val="0"/>
              </a:spcBef>
              <a:spcAft>
                <a:spcPts val="600"/>
              </a:spcAft>
              <a:buSzPct val="100000"/>
              <a:buFont typeface="Wingdings" pitchFamily="2" charset="2"/>
              <a:buChar char="§"/>
            </a:pPr>
            <a:r>
              <a:rPr lang="en-GB" dirty="0">
                <a:latin typeface="Times New Roman" panose="02020603050405020304" pitchFamily="18" charset="0"/>
                <a:cs typeface="Times New Roman" panose="02020603050405020304" pitchFamily="18" charset="0"/>
              </a:rPr>
              <a:t>Financial report and audited financial statements for the year ended 31 December 2019 and report of the Board of auditors (</a:t>
            </a:r>
            <a:r>
              <a:rPr lang="en-GB" b="1" dirty="0">
                <a:latin typeface="Times New Roman" panose="02020603050405020304" pitchFamily="18" charset="0"/>
                <a:cs typeface="Times New Roman" panose="02020603050405020304" pitchFamily="18" charset="0"/>
              </a:rPr>
              <a:t>A/75/5/Add.9</a:t>
            </a:r>
            <a:r>
              <a:rPr lang="en-GB"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468630" lvl="2" indent="-285750">
              <a:lnSpc>
                <a:spcPct val="100000"/>
              </a:lnSpc>
              <a:spcBef>
                <a:spcPts val="0"/>
              </a:spcBef>
              <a:spcAft>
                <a:spcPts val="600"/>
              </a:spcAft>
              <a:buSzPct val="100000"/>
              <a:buFont typeface="Wingdings" pitchFamily="2" charset="2"/>
              <a:buChar char="§"/>
            </a:pPr>
            <a:r>
              <a:rPr lang="en-US" sz="2200" b="1" dirty="0">
                <a:latin typeface="+mj-lt"/>
              </a:rPr>
              <a:t>HSP/EB.2020/21/Add.1: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Report of the Executive Director on an update on the on-going restructuring of UN-Habitat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68630" lvl="2" indent="-285750">
              <a:lnSpc>
                <a:spcPct val="100000"/>
              </a:lnSpc>
              <a:spcBef>
                <a:spcPts val="0"/>
              </a:spcBef>
              <a:spcAft>
                <a:spcPts val="600"/>
              </a:spcAft>
              <a:buSzPct val="100000"/>
              <a:buFont typeface="Wingdings" pitchFamily="2" charset="2"/>
              <a:buChar char="§"/>
            </a:pPr>
            <a:r>
              <a:rPr lang="en-US" sz="2200" b="1" dirty="0">
                <a:latin typeface="+mj-lt"/>
              </a:rPr>
              <a:t>HSP/EB.2020/21/Add.2: </a:t>
            </a:r>
            <a:r>
              <a:rPr lang="en-US" sz="1800" dirty="0">
                <a:effectLst/>
                <a:latin typeface="Times New Roman" panose="02020603050405020304" pitchFamily="18" charset="0"/>
                <a:ea typeface="Calibri" panose="020F0502020204030204" pitchFamily="34" charset="0"/>
              </a:rPr>
              <a:t>Report of the Executive Director on the staffing of UN-Habitat as at 30 June 2020 </a:t>
            </a:r>
            <a:endParaRPr lang="en-US" sz="2200" b="1" dirty="0">
              <a:latin typeface="+mj-lt"/>
            </a:endParaRPr>
          </a:p>
          <a:p>
            <a:pPr marL="182880" lvl="2" indent="0">
              <a:lnSpc>
                <a:spcPct val="100000"/>
              </a:lnSpc>
              <a:spcBef>
                <a:spcPts val="0"/>
              </a:spcBef>
              <a:spcAft>
                <a:spcPts val="600"/>
              </a:spcAft>
              <a:buSzPct val="100000"/>
              <a:buNone/>
            </a:pPr>
            <a:endParaRPr lang="en-GB" sz="2400" dirty="0">
              <a:latin typeface="+mj-lt"/>
            </a:endParaRPr>
          </a:p>
          <a:p>
            <a:pPr marL="468630" lvl="2" indent="-285750">
              <a:lnSpc>
                <a:spcPct val="100000"/>
              </a:lnSpc>
              <a:spcBef>
                <a:spcPts val="0"/>
              </a:spcBef>
              <a:spcAft>
                <a:spcPts val="600"/>
              </a:spcAft>
              <a:buSzPct val="100000"/>
              <a:buFont typeface="Wingdings" pitchFamily="2" charset="2"/>
              <a:buChar char="§"/>
            </a:pPr>
            <a:endParaRPr lang="en-GB" sz="2400" dirty="0">
              <a:latin typeface="+mj-lt"/>
            </a:endParaRPr>
          </a:p>
          <a:p>
            <a:pPr marL="0" lvl="1" indent="0">
              <a:spcBef>
                <a:spcPts val="1200"/>
              </a:spcBef>
              <a:spcAft>
                <a:spcPts val="600"/>
              </a:spcAft>
              <a:buSzPct val="100000"/>
              <a:buNone/>
            </a:pPr>
            <a:endParaRPr lang="en-GB" sz="2400" dirty="0">
              <a:latin typeface="+mj-lt"/>
            </a:endParaRPr>
          </a:p>
          <a:p>
            <a:pPr lvl="1">
              <a:spcAft>
                <a:spcPts val="600"/>
              </a:spcAft>
            </a:pPr>
            <a:endParaRPr lang="en-GB" sz="2400" dirty="0">
              <a:latin typeface="+mj-lt"/>
            </a:endParaRPr>
          </a:p>
          <a:p>
            <a:pPr>
              <a:spcAft>
                <a:spcPts val="600"/>
              </a:spcAft>
            </a:pPr>
            <a:endParaRPr lang="en-GB" dirty="0"/>
          </a:p>
        </p:txBody>
      </p:sp>
      <p:sp>
        <p:nvSpPr>
          <p:cNvPr id="16" name="Title 1">
            <a:extLst>
              <a:ext uri="{FF2B5EF4-FFF2-40B4-BE49-F238E27FC236}">
                <a16:creationId xmlns:a16="http://schemas.microsoft.com/office/drawing/2014/main" id="{D1D179CF-E16B-41C4-8153-206570DB9B63}"/>
              </a:ext>
            </a:extLst>
          </p:cNvPr>
          <p:cNvSpPr>
            <a:spLocks noGrp="1"/>
          </p:cNvSpPr>
          <p:nvPr>
            <p:ph type="title"/>
          </p:nvPr>
        </p:nvSpPr>
        <p:spPr>
          <a:xfrm>
            <a:off x="442911" y="260349"/>
            <a:ext cx="11306173" cy="539751"/>
          </a:xfrm>
        </p:spPr>
        <p:txBody>
          <a:bodyPr>
            <a:normAutofit/>
          </a:bodyPr>
          <a:lstStyle/>
          <a:p>
            <a:r>
              <a:rPr lang="en-US" sz="3200" spc="0" dirty="0">
                <a:latin typeface="+mj-lt"/>
              </a:rPr>
              <a:t>| Agenda Item 5 – Supporting documents</a:t>
            </a:r>
            <a:endParaRPr lang="en-KE" sz="3200" spc="0" dirty="0">
              <a:latin typeface="+mj-lt"/>
            </a:endParaRPr>
          </a:p>
        </p:txBody>
      </p:sp>
      <p:sp>
        <p:nvSpPr>
          <p:cNvPr id="8" name="Date Placeholder 4">
            <a:extLst>
              <a:ext uri="{FF2B5EF4-FFF2-40B4-BE49-F238E27FC236}">
                <a16:creationId xmlns:a16="http://schemas.microsoft.com/office/drawing/2014/main" id="{00F4A6F8-4C12-374E-8ECE-8260C9E7E6BD}"/>
              </a:ext>
            </a:extLst>
          </p:cNvPr>
          <p:cNvSpPr txBox="1">
            <a:spLocks/>
          </p:cNvSpPr>
          <p:nvPr/>
        </p:nvSpPr>
        <p:spPr>
          <a:xfrm>
            <a:off x="1084646" y="6412345"/>
            <a:ext cx="1660018" cy="166370"/>
          </a:xfrm>
          <a:prstGeom prst="rect">
            <a:avLst/>
          </a:prstGeom>
        </p:spPr>
        <p:txBody>
          <a:bodyPr vert="horz" lIns="0" tIns="0" rIns="0" bIns="0" rtlCol="0" anchor="b"/>
          <a:lstStyle>
            <a:defPPr>
              <a:defRPr lang="en-US"/>
            </a:defPPr>
            <a:lvl1pPr marL="0" algn="l" defTabSz="914400" rtl="0" eaLnBrk="1" latinLnBrk="0" hangingPunct="1">
              <a:defRPr sz="1000" b="0" i="0" kern="120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mj-lt"/>
              </a:rPr>
              <a:t>Tuesday, 27 October 2020</a:t>
            </a:r>
          </a:p>
        </p:txBody>
      </p:sp>
      <p:sp>
        <p:nvSpPr>
          <p:cNvPr id="6" name="Footer Placeholder 5">
            <a:extLst>
              <a:ext uri="{FF2B5EF4-FFF2-40B4-BE49-F238E27FC236}">
                <a16:creationId xmlns:a16="http://schemas.microsoft.com/office/drawing/2014/main" id="{B61DC862-026D-48AF-AE64-DA4BCE45D3D3}"/>
              </a:ext>
            </a:extLst>
          </p:cNvPr>
          <p:cNvSpPr>
            <a:spLocks noGrp="1"/>
          </p:cNvSpPr>
          <p:nvPr>
            <p:ph type="ftr" sz="quarter" idx="3"/>
          </p:nvPr>
        </p:nvSpPr>
        <p:spPr>
          <a:xfrm>
            <a:off x="2849758" y="6406485"/>
            <a:ext cx="4259395" cy="166370"/>
          </a:xfrm>
        </p:spPr>
        <p:txBody>
          <a:bodyPr/>
          <a:lstStyle/>
          <a:p>
            <a:r>
              <a:rPr lang="en-US" dirty="0">
                <a:latin typeface="+mj-lt"/>
              </a:rPr>
              <a:t>EXECUTIVE BOARD 2020, SESSION 2</a:t>
            </a:r>
          </a:p>
        </p:txBody>
      </p:sp>
      <p:sp>
        <p:nvSpPr>
          <p:cNvPr id="2" name="Date Placeholder 1">
            <a:extLst>
              <a:ext uri="{FF2B5EF4-FFF2-40B4-BE49-F238E27FC236}">
                <a16:creationId xmlns:a16="http://schemas.microsoft.com/office/drawing/2014/main" id="{747D45D4-D5F1-42BF-9037-5DE9014147CC}"/>
              </a:ext>
            </a:extLst>
          </p:cNvPr>
          <p:cNvSpPr>
            <a:spLocks noGrp="1"/>
          </p:cNvSpPr>
          <p:nvPr>
            <p:ph type="dt" sz="half" idx="10"/>
          </p:nvPr>
        </p:nvSpPr>
        <p:spPr/>
        <p:txBody>
          <a:bodyPr/>
          <a:lstStyle/>
          <a:p>
            <a:fld id="{715386AD-F213-48BC-809B-CD7B08CCC668}" type="datetime1">
              <a:rPr lang="en-GB" smtClean="0"/>
              <a:t>21/10/2020</a:t>
            </a:fld>
            <a:endParaRPr lang="en-US" dirty="0"/>
          </a:p>
        </p:txBody>
      </p:sp>
    </p:spTree>
    <p:extLst>
      <p:ext uri="{BB962C8B-B14F-4D97-AF65-F5344CB8AC3E}">
        <p14:creationId xmlns:p14="http://schemas.microsoft.com/office/powerpoint/2010/main" val="417600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k object 16">
            <a:extLst>
              <a:ext uri="{FF2B5EF4-FFF2-40B4-BE49-F238E27FC236}">
                <a16:creationId xmlns:a16="http://schemas.microsoft.com/office/drawing/2014/main" id="{B9250163-B7D4-43E4-A282-560CB419601D}"/>
              </a:ext>
            </a:extLst>
          </p:cNvPr>
          <p:cNvSpPr/>
          <p:nvPr/>
        </p:nvSpPr>
        <p:spPr>
          <a:xfrm>
            <a:off x="0" y="876300"/>
            <a:ext cx="12192000" cy="3225182"/>
          </a:xfrm>
          <a:custGeom>
            <a:avLst/>
            <a:gdLst/>
            <a:ahLst/>
            <a:cxnLst/>
            <a:rect l="l" t="t" r="r" b="b"/>
            <a:pathLst>
              <a:path w="12185650" h="6858000">
                <a:moveTo>
                  <a:pt x="12185345" y="0"/>
                </a:moveTo>
                <a:lnTo>
                  <a:pt x="0" y="0"/>
                </a:lnTo>
                <a:lnTo>
                  <a:pt x="0" y="6858000"/>
                </a:lnTo>
                <a:lnTo>
                  <a:pt x="12185345" y="6858000"/>
                </a:lnTo>
                <a:lnTo>
                  <a:pt x="12185345" y="0"/>
                </a:lnTo>
                <a:close/>
              </a:path>
            </a:pathLst>
          </a:custGeom>
          <a:solidFill>
            <a:srgbClr val="1482AC"/>
          </a:solidFill>
        </p:spPr>
        <p:txBody>
          <a:bodyPr wrap="square" lIns="0" tIns="0" rIns="0" bIns="0" rtlCol="0"/>
          <a:lstStyle/>
          <a:p>
            <a:endParaRPr/>
          </a:p>
        </p:txBody>
      </p:sp>
      <p:sp>
        <p:nvSpPr>
          <p:cNvPr id="12" name="TextBox 11">
            <a:extLst>
              <a:ext uri="{FF2B5EF4-FFF2-40B4-BE49-F238E27FC236}">
                <a16:creationId xmlns:a16="http://schemas.microsoft.com/office/drawing/2014/main" id="{50A5A1B3-D397-F942-86A3-CA9D369B7A8B}"/>
              </a:ext>
            </a:extLst>
          </p:cNvPr>
          <p:cNvSpPr txBox="1"/>
          <p:nvPr/>
        </p:nvSpPr>
        <p:spPr>
          <a:xfrm>
            <a:off x="668867" y="1428441"/>
            <a:ext cx="11315987" cy="2308324"/>
          </a:xfrm>
          <a:prstGeom prst="rect">
            <a:avLst/>
          </a:prstGeom>
          <a:noFill/>
        </p:spPr>
        <p:txBody>
          <a:bodyPr wrap="square" rtlCol="0">
            <a:spAutoFit/>
          </a:bodyPr>
          <a:lstStyle/>
          <a:p>
            <a:r>
              <a:rPr lang="en-US" sz="7200" dirty="0">
                <a:solidFill>
                  <a:schemeClr val="bg1"/>
                </a:solidFill>
                <a:latin typeface="Tw Cen MT Condensed" panose="020B0606020104020203" pitchFamily="34" charset="0"/>
                <a:cs typeface="Calibri" panose="020F0502020204030204" pitchFamily="34" charset="0"/>
              </a:rPr>
              <a:t>Financial Status of UN-Habitat </a:t>
            </a:r>
          </a:p>
          <a:p>
            <a:r>
              <a:rPr lang="en-US" sz="3600" i="1" dirty="0">
                <a:solidFill>
                  <a:schemeClr val="bg1"/>
                </a:solidFill>
                <a:latin typeface="Tw Cen MT Condensed" panose="020B0606020104020203" pitchFamily="34" charset="0"/>
                <a:cs typeface="Calibri" panose="020F0502020204030204" pitchFamily="34" charset="0"/>
              </a:rPr>
              <a:t>As at 30 June 2020</a:t>
            </a:r>
          </a:p>
          <a:p>
            <a:r>
              <a:rPr lang="en-US" sz="3600" i="1" dirty="0">
                <a:solidFill>
                  <a:schemeClr val="bg1"/>
                </a:solidFill>
                <a:latin typeface="Tw Cen MT Condensed" panose="020B0606020104020203" pitchFamily="34" charset="0"/>
                <a:cs typeface="Calibri" panose="020F0502020204030204" pitchFamily="34" charset="0"/>
              </a:rPr>
              <a:t>Updated interim status as at 30 September 2020</a:t>
            </a:r>
            <a:endParaRPr lang="en-US" sz="3600" i="1" dirty="0">
              <a:solidFill>
                <a:schemeClr val="bg1"/>
              </a:solidFill>
            </a:endParaRPr>
          </a:p>
        </p:txBody>
      </p:sp>
      <p:pic>
        <p:nvPicPr>
          <p:cNvPr id="2" name="Graphic 1">
            <a:extLst>
              <a:ext uri="{FF2B5EF4-FFF2-40B4-BE49-F238E27FC236}">
                <a16:creationId xmlns:a16="http://schemas.microsoft.com/office/drawing/2014/main" id="{6A57FC3C-963C-4820-BCA8-CA14A83C2F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6750" y="6224537"/>
            <a:ext cx="3462337" cy="413534"/>
          </a:xfrm>
          <a:prstGeom prst="rect">
            <a:avLst/>
          </a:prstGeom>
        </p:spPr>
      </p:pic>
      <p:sp>
        <p:nvSpPr>
          <p:cNvPr id="4" name="Date Placeholder 3">
            <a:extLst>
              <a:ext uri="{FF2B5EF4-FFF2-40B4-BE49-F238E27FC236}">
                <a16:creationId xmlns:a16="http://schemas.microsoft.com/office/drawing/2014/main" id="{7EFD8584-A66D-4E69-9F16-C7BD86890FA0}"/>
              </a:ext>
            </a:extLst>
          </p:cNvPr>
          <p:cNvSpPr>
            <a:spLocks noGrp="1"/>
          </p:cNvSpPr>
          <p:nvPr>
            <p:ph type="dt" sz="half" idx="10"/>
          </p:nvPr>
        </p:nvSpPr>
        <p:spPr/>
        <p:txBody>
          <a:bodyPr/>
          <a:lstStyle/>
          <a:p>
            <a:fld id="{35BCBF9B-9844-4099-8B02-877324306EFF}" type="datetime1">
              <a:rPr lang="en-GB" smtClean="0"/>
              <a:t>21/10/2020</a:t>
            </a:fld>
            <a:endParaRPr lang="en-US" dirty="0"/>
          </a:p>
        </p:txBody>
      </p:sp>
      <p:sp>
        <p:nvSpPr>
          <p:cNvPr id="5" name="Footer Placeholder 4">
            <a:extLst>
              <a:ext uri="{FF2B5EF4-FFF2-40B4-BE49-F238E27FC236}">
                <a16:creationId xmlns:a16="http://schemas.microsoft.com/office/drawing/2014/main" id="{D0B7BEC1-3ABF-4F3A-8917-08C3FB7557A9}"/>
              </a:ext>
            </a:extLst>
          </p:cNvPr>
          <p:cNvSpPr>
            <a:spLocks noGrp="1"/>
          </p:cNvSpPr>
          <p:nvPr>
            <p:ph type="ftr" sz="quarter" idx="3"/>
          </p:nvPr>
        </p:nvSpPr>
        <p:spPr/>
        <p:txBody>
          <a:bodyPr/>
          <a:lstStyle/>
          <a:p>
            <a:r>
              <a:rPr lang="en-US"/>
              <a:t>EXECUTIVE BOARD 2020, SESSION 2</a:t>
            </a:r>
            <a:endParaRPr lang="en-US" dirty="0"/>
          </a:p>
        </p:txBody>
      </p:sp>
      <p:sp>
        <p:nvSpPr>
          <p:cNvPr id="6" name="Slide Number Placeholder 5">
            <a:extLst>
              <a:ext uri="{FF2B5EF4-FFF2-40B4-BE49-F238E27FC236}">
                <a16:creationId xmlns:a16="http://schemas.microsoft.com/office/drawing/2014/main" id="{7CD77D5D-43AB-4675-8E6D-71FDAB9900BE}"/>
              </a:ext>
            </a:extLst>
          </p:cNvPr>
          <p:cNvSpPr>
            <a:spLocks noGrp="1"/>
          </p:cNvSpPr>
          <p:nvPr>
            <p:ph type="sldNum" sz="quarter" idx="4"/>
          </p:nvPr>
        </p:nvSpPr>
        <p:spPr/>
        <p:txBody>
          <a:bodyPr/>
          <a:lstStyle/>
          <a:p>
            <a:fld id="{2CFC8E84-CF7F-2F4F-881B-8D7473850D40}" type="slidenum">
              <a:rPr lang="en-US" smtClean="0"/>
              <a:pPr/>
              <a:t>5</a:t>
            </a:fld>
            <a:r>
              <a:rPr lang="en-US"/>
              <a:t>   |</a:t>
            </a:r>
            <a:endParaRPr lang="en-US" dirty="0"/>
          </a:p>
        </p:txBody>
      </p:sp>
    </p:spTree>
    <p:extLst>
      <p:ext uri="{BB962C8B-B14F-4D97-AF65-F5344CB8AC3E}">
        <p14:creationId xmlns:p14="http://schemas.microsoft.com/office/powerpoint/2010/main" val="82850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DEA2-2D70-A743-9B12-DD1674BE59FB}"/>
              </a:ext>
            </a:extLst>
          </p:cNvPr>
          <p:cNvSpPr>
            <a:spLocks noGrp="1"/>
          </p:cNvSpPr>
          <p:nvPr>
            <p:ph type="title"/>
          </p:nvPr>
        </p:nvSpPr>
        <p:spPr>
          <a:xfrm>
            <a:off x="442911" y="260349"/>
            <a:ext cx="11587164" cy="539751"/>
          </a:xfrm>
        </p:spPr>
        <p:txBody>
          <a:bodyPr>
            <a:normAutofit fontScale="90000"/>
          </a:bodyPr>
          <a:lstStyle/>
          <a:p>
            <a:r>
              <a:rPr lang="en-US" sz="3200" spc="0" dirty="0">
                <a:latin typeface="+mj-lt"/>
              </a:rPr>
              <a:t>|</a:t>
            </a:r>
            <a:r>
              <a:rPr lang="en-US" sz="3200" b="0" spc="0" dirty="0">
                <a:solidFill>
                  <a:srgbClr val="3FB2E3"/>
                </a:solidFill>
                <a:latin typeface="+mj-lt"/>
              </a:rPr>
              <a:t>Implications of reducing the </a:t>
            </a:r>
            <a:r>
              <a:rPr lang="en-GB" sz="3200" b="0" spc="0" dirty="0">
                <a:solidFill>
                  <a:srgbClr val="3FB2E3"/>
                </a:solidFill>
                <a:latin typeface="+mj-lt"/>
              </a:rPr>
              <a:t>Foundation non-earmarked budget </a:t>
            </a:r>
            <a:r>
              <a:rPr lang="en-US" sz="3200" b="0" spc="0" dirty="0">
                <a:solidFill>
                  <a:srgbClr val="3FB2E3"/>
                </a:solidFill>
                <a:latin typeface="+mj-lt"/>
              </a:rPr>
              <a:t>on the work programme for 2021</a:t>
            </a:r>
            <a:endParaRPr lang="en-KE" sz="3200" b="0" spc="0" dirty="0">
              <a:solidFill>
                <a:srgbClr val="3FB2E3"/>
              </a:solidFill>
              <a:latin typeface="+mj-lt"/>
            </a:endParaRPr>
          </a:p>
        </p:txBody>
      </p:sp>
      <p:sp>
        <p:nvSpPr>
          <p:cNvPr id="5" name="Date Placeholder 4">
            <a:extLst>
              <a:ext uri="{FF2B5EF4-FFF2-40B4-BE49-F238E27FC236}">
                <a16:creationId xmlns:a16="http://schemas.microsoft.com/office/drawing/2014/main" id="{DBF0B6C3-01D9-D24D-8970-66612455FB9D}"/>
              </a:ext>
            </a:extLst>
          </p:cNvPr>
          <p:cNvSpPr>
            <a:spLocks noGrp="1"/>
          </p:cNvSpPr>
          <p:nvPr>
            <p:ph type="dt" sz="half" idx="10"/>
          </p:nvPr>
        </p:nvSpPr>
        <p:spPr>
          <a:xfrm>
            <a:off x="1083182" y="6431280"/>
            <a:ext cx="1660018" cy="166370"/>
          </a:xfrm>
        </p:spPr>
        <p:txBody>
          <a:bodyPr/>
          <a:lstStyle/>
          <a:p>
            <a:fld id="{92FB6B5E-0FA8-41A8-AEAC-0F5BA0401D8F}" type="datetime1">
              <a:rPr lang="en-GB" smtClean="0">
                <a:latin typeface="+mj-lt"/>
              </a:rPr>
              <a:t>21/10/2020</a:t>
            </a:fld>
            <a:endParaRPr lang="en-US" dirty="0">
              <a:latin typeface="+mj-lt"/>
            </a:endParaRPr>
          </a:p>
        </p:txBody>
      </p:sp>
      <p:sp>
        <p:nvSpPr>
          <p:cNvPr id="6" name="Footer Placeholder 5">
            <a:extLst>
              <a:ext uri="{FF2B5EF4-FFF2-40B4-BE49-F238E27FC236}">
                <a16:creationId xmlns:a16="http://schemas.microsoft.com/office/drawing/2014/main" id="{DD94A52D-7ABB-5C43-A403-4D94800C455A}"/>
              </a:ext>
            </a:extLst>
          </p:cNvPr>
          <p:cNvSpPr>
            <a:spLocks noGrp="1"/>
          </p:cNvSpPr>
          <p:nvPr>
            <p:ph type="ftr" sz="quarter" idx="3"/>
          </p:nvPr>
        </p:nvSpPr>
        <p:spPr>
          <a:xfrm>
            <a:off x="2849758" y="6431280"/>
            <a:ext cx="4259395" cy="166370"/>
          </a:xfrm>
        </p:spPr>
        <p:txBody>
          <a:bodyPr/>
          <a:lstStyle/>
          <a:p>
            <a:r>
              <a:rPr lang="en-US" dirty="0">
                <a:latin typeface="+mj-lt"/>
              </a:rPr>
              <a:t>EXECUTIVE BOARD 2020, SESSION 2</a:t>
            </a:r>
          </a:p>
        </p:txBody>
      </p:sp>
      <p:sp>
        <p:nvSpPr>
          <p:cNvPr id="7" name="Slide Number Placeholder 6">
            <a:extLst>
              <a:ext uri="{FF2B5EF4-FFF2-40B4-BE49-F238E27FC236}">
                <a16:creationId xmlns:a16="http://schemas.microsoft.com/office/drawing/2014/main" id="{1B11DCE7-6582-794E-9E24-D1939009ED1D}"/>
              </a:ext>
            </a:extLst>
          </p:cNvPr>
          <p:cNvSpPr>
            <a:spLocks noGrp="1"/>
          </p:cNvSpPr>
          <p:nvPr>
            <p:ph type="sldNum" sz="quarter" idx="4"/>
          </p:nvPr>
        </p:nvSpPr>
        <p:spPr/>
        <p:txBody>
          <a:bodyPr/>
          <a:lstStyle/>
          <a:p>
            <a:fld id="{2CFC8E84-CF7F-2F4F-881B-8D7473850D40}" type="slidenum">
              <a:rPr lang="en-US" smtClean="0"/>
              <a:pPr/>
              <a:t>6</a:t>
            </a:fld>
            <a:r>
              <a:rPr lang="en-US"/>
              <a:t>   |</a:t>
            </a:r>
            <a:endParaRPr lang="en-US" dirty="0"/>
          </a:p>
        </p:txBody>
      </p:sp>
      <p:pic>
        <p:nvPicPr>
          <p:cNvPr id="4" name="Picture 3">
            <a:extLst>
              <a:ext uri="{FF2B5EF4-FFF2-40B4-BE49-F238E27FC236}">
                <a16:creationId xmlns:a16="http://schemas.microsoft.com/office/drawing/2014/main" id="{0101C426-A6F2-43D2-8919-7B866FC30B87}"/>
              </a:ext>
            </a:extLst>
          </p:cNvPr>
          <p:cNvPicPr>
            <a:picLocks noChangeAspect="1"/>
          </p:cNvPicPr>
          <p:nvPr/>
        </p:nvPicPr>
        <p:blipFill>
          <a:blip r:embed="rId3"/>
          <a:stretch>
            <a:fillRect/>
          </a:stretch>
        </p:blipFill>
        <p:spPr>
          <a:xfrm>
            <a:off x="361508" y="1014943"/>
            <a:ext cx="5592726" cy="5321225"/>
          </a:xfrm>
          <a:prstGeom prst="rect">
            <a:avLst/>
          </a:prstGeom>
        </p:spPr>
      </p:pic>
      <p:pic>
        <p:nvPicPr>
          <p:cNvPr id="15" name="Picture 14">
            <a:extLst>
              <a:ext uri="{FF2B5EF4-FFF2-40B4-BE49-F238E27FC236}">
                <a16:creationId xmlns:a16="http://schemas.microsoft.com/office/drawing/2014/main" id="{2494FD2F-A3BB-46EA-9250-CFDB4FD34CAC}"/>
              </a:ext>
            </a:extLst>
          </p:cNvPr>
          <p:cNvPicPr>
            <a:picLocks noChangeAspect="1"/>
          </p:cNvPicPr>
          <p:nvPr/>
        </p:nvPicPr>
        <p:blipFill>
          <a:blip r:embed="rId4"/>
          <a:stretch>
            <a:fillRect/>
          </a:stretch>
        </p:blipFill>
        <p:spPr>
          <a:xfrm>
            <a:off x="6357245" y="1090350"/>
            <a:ext cx="5410478" cy="5245817"/>
          </a:xfrm>
          <a:prstGeom prst="rect">
            <a:avLst/>
          </a:prstGeom>
        </p:spPr>
      </p:pic>
    </p:spTree>
    <p:extLst>
      <p:ext uri="{BB962C8B-B14F-4D97-AF65-F5344CB8AC3E}">
        <p14:creationId xmlns:p14="http://schemas.microsoft.com/office/powerpoint/2010/main" val="19509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6C9D-4525-4DA1-A980-211FA3EE4558}"/>
              </a:ext>
            </a:extLst>
          </p:cNvPr>
          <p:cNvSpPr>
            <a:spLocks noGrp="1"/>
          </p:cNvSpPr>
          <p:nvPr>
            <p:ph type="title"/>
          </p:nvPr>
        </p:nvSpPr>
        <p:spPr/>
        <p:txBody>
          <a:bodyPr/>
          <a:lstStyle/>
          <a:p>
            <a:r>
              <a:rPr lang="en-US" sz="2800" spc="0" dirty="0">
                <a:latin typeface="+mj-lt"/>
              </a:rPr>
              <a:t>| Top 10 </a:t>
            </a:r>
            <a:r>
              <a:rPr lang="en-US" sz="2900" spc="0" dirty="0">
                <a:latin typeface="+mj-lt"/>
              </a:rPr>
              <a:t>Earmarked Contributor 2016 – 2020 (as at 30 June 2020)</a:t>
            </a:r>
            <a:endParaRPr lang="en-GB" sz="2900" spc="0" dirty="0">
              <a:latin typeface="+mj-lt"/>
            </a:endParaRPr>
          </a:p>
        </p:txBody>
      </p:sp>
      <p:sp>
        <p:nvSpPr>
          <p:cNvPr id="5" name="Date Placeholder 4">
            <a:extLst>
              <a:ext uri="{FF2B5EF4-FFF2-40B4-BE49-F238E27FC236}">
                <a16:creationId xmlns:a16="http://schemas.microsoft.com/office/drawing/2014/main" id="{A9CF4124-8354-4281-A7C0-81C3B4FAA427}"/>
              </a:ext>
            </a:extLst>
          </p:cNvPr>
          <p:cNvSpPr>
            <a:spLocks noGrp="1"/>
          </p:cNvSpPr>
          <p:nvPr>
            <p:ph type="dt" sz="half" idx="10"/>
          </p:nvPr>
        </p:nvSpPr>
        <p:spPr/>
        <p:txBody>
          <a:bodyPr/>
          <a:lstStyle/>
          <a:p>
            <a:fld id="{C538AA37-6EFA-49C7-B662-8946BF902783}" type="datetime1">
              <a:rPr lang="en-GB" smtClean="0"/>
              <a:t>21/10/2020</a:t>
            </a:fld>
            <a:endParaRPr lang="en-US" dirty="0"/>
          </a:p>
        </p:txBody>
      </p:sp>
      <p:sp>
        <p:nvSpPr>
          <p:cNvPr id="6" name="Footer Placeholder 5">
            <a:extLst>
              <a:ext uri="{FF2B5EF4-FFF2-40B4-BE49-F238E27FC236}">
                <a16:creationId xmlns:a16="http://schemas.microsoft.com/office/drawing/2014/main" id="{FBDA5F92-2EDC-47E9-A9C3-89F3BFE57DBF}"/>
              </a:ext>
            </a:extLst>
          </p:cNvPr>
          <p:cNvSpPr>
            <a:spLocks noGrp="1"/>
          </p:cNvSpPr>
          <p:nvPr>
            <p:ph type="ftr" sz="quarter" idx="3"/>
          </p:nvPr>
        </p:nvSpPr>
        <p:spPr/>
        <p:txBody>
          <a:bodyPr/>
          <a:lstStyle/>
          <a:p>
            <a:r>
              <a:rPr lang="en-US"/>
              <a:t>EXECUTIVE BOARD 2020, SESSION 2</a:t>
            </a:r>
            <a:endParaRPr lang="en-US" dirty="0"/>
          </a:p>
        </p:txBody>
      </p:sp>
      <p:sp>
        <p:nvSpPr>
          <p:cNvPr id="7" name="Slide Number Placeholder 6">
            <a:extLst>
              <a:ext uri="{FF2B5EF4-FFF2-40B4-BE49-F238E27FC236}">
                <a16:creationId xmlns:a16="http://schemas.microsoft.com/office/drawing/2014/main" id="{FBC35CDB-50CF-4E77-815C-A92C5BA4E8B5}"/>
              </a:ext>
            </a:extLst>
          </p:cNvPr>
          <p:cNvSpPr>
            <a:spLocks noGrp="1"/>
          </p:cNvSpPr>
          <p:nvPr>
            <p:ph type="sldNum" sz="quarter" idx="4"/>
          </p:nvPr>
        </p:nvSpPr>
        <p:spPr/>
        <p:txBody>
          <a:bodyPr/>
          <a:lstStyle/>
          <a:p>
            <a:fld id="{2CFC8E84-CF7F-2F4F-881B-8D7473850D40}" type="slidenum">
              <a:rPr lang="en-US" smtClean="0"/>
              <a:pPr/>
              <a:t>7</a:t>
            </a:fld>
            <a:r>
              <a:rPr lang="en-US"/>
              <a:t>   |</a:t>
            </a:r>
            <a:endParaRPr lang="en-US" dirty="0"/>
          </a:p>
        </p:txBody>
      </p:sp>
      <p:pic>
        <p:nvPicPr>
          <p:cNvPr id="9" name="Picture 8">
            <a:extLst>
              <a:ext uri="{FF2B5EF4-FFF2-40B4-BE49-F238E27FC236}">
                <a16:creationId xmlns:a16="http://schemas.microsoft.com/office/drawing/2014/main" id="{F5F8341A-9BE8-4C07-9EE2-557FEE397F4A}"/>
              </a:ext>
            </a:extLst>
          </p:cNvPr>
          <p:cNvPicPr>
            <a:picLocks noChangeAspect="1"/>
          </p:cNvPicPr>
          <p:nvPr/>
        </p:nvPicPr>
        <p:blipFill>
          <a:blip r:embed="rId2"/>
          <a:stretch>
            <a:fillRect/>
          </a:stretch>
        </p:blipFill>
        <p:spPr>
          <a:xfrm>
            <a:off x="442912" y="914271"/>
            <a:ext cx="11593144" cy="5029458"/>
          </a:xfrm>
          <a:prstGeom prst="rect">
            <a:avLst/>
          </a:prstGeom>
        </p:spPr>
      </p:pic>
    </p:spTree>
    <p:extLst>
      <p:ext uri="{BB962C8B-B14F-4D97-AF65-F5344CB8AC3E}">
        <p14:creationId xmlns:p14="http://schemas.microsoft.com/office/powerpoint/2010/main" val="1309633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6C9D-4525-4DA1-A980-211FA3EE4558}"/>
              </a:ext>
            </a:extLst>
          </p:cNvPr>
          <p:cNvSpPr>
            <a:spLocks noGrp="1"/>
          </p:cNvSpPr>
          <p:nvPr>
            <p:ph type="title"/>
          </p:nvPr>
        </p:nvSpPr>
        <p:spPr/>
        <p:txBody>
          <a:bodyPr/>
          <a:lstStyle/>
          <a:p>
            <a:r>
              <a:rPr lang="en-US" sz="2800" spc="0" dirty="0">
                <a:latin typeface="+mj-lt"/>
              </a:rPr>
              <a:t>| Top 10 </a:t>
            </a:r>
            <a:r>
              <a:rPr lang="en-US" sz="2900" spc="0" dirty="0">
                <a:latin typeface="+mj-lt"/>
              </a:rPr>
              <a:t>Earmarked Contributors 2020 (as at 30 September)</a:t>
            </a:r>
            <a:endParaRPr lang="en-GB" sz="2900" spc="0" dirty="0">
              <a:latin typeface="+mj-lt"/>
            </a:endParaRPr>
          </a:p>
        </p:txBody>
      </p:sp>
      <p:sp>
        <p:nvSpPr>
          <p:cNvPr id="5" name="Date Placeholder 4">
            <a:extLst>
              <a:ext uri="{FF2B5EF4-FFF2-40B4-BE49-F238E27FC236}">
                <a16:creationId xmlns:a16="http://schemas.microsoft.com/office/drawing/2014/main" id="{A9CF4124-8354-4281-A7C0-81C3B4FAA427}"/>
              </a:ext>
            </a:extLst>
          </p:cNvPr>
          <p:cNvSpPr>
            <a:spLocks noGrp="1"/>
          </p:cNvSpPr>
          <p:nvPr>
            <p:ph type="dt" sz="half" idx="10"/>
          </p:nvPr>
        </p:nvSpPr>
        <p:spPr/>
        <p:txBody>
          <a:bodyPr/>
          <a:lstStyle/>
          <a:p>
            <a:fld id="{DAD42ABE-2B2E-455D-A05E-8545A892080E}" type="datetime1">
              <a:rPr lang="en-GB" smtClean="0"/>
              <a:t>21/10/2020</a:t>
            </a:fld>
            <a:endParaRPr lang="en-US" dirty="0"/>
          </a:p>
        </p:txBody>
      </p:sp>
      <p:sp>
        <p:nvSpPr>
          <p:cNvPr id="6" name="Footer Placeholder 5">
            <a:extLst>
              <a:ext uri="{FF2B5EF4-FFF2-40B4-BE49-F238E27FC236}">
                <a16:creationId xmlns:a16="http://schemas.microsoft.com/office/drawing/2014/main" id="{FBDA5F92-2EDC-47E9-A9C3-89F3BFE57DBF}"/>
              </a:ext>
            </a:extLst>
          </p:cNvPr>
          <p:cNvSpPr>
            <a:spLocks noGrp="1"/>
          </p:cNvSpPr>
          <p:nvPr>
            <p:ph type="ftr" sz="quarter" idx="3"/>
          </p:nvPr>
        </p:nvSpPr>
        <p:spPr/>
        <p:txBody>
          <a:bodyPr/>
          <a:lstStyle/>
          <a:p>
            <a:r>
              <a:rPr lang="en-US"/>
              <a:t>EXECUTIVE BOARD 2020, SESSION 2</a:t>
            </a:r>
            <a:endParaRPr lang="en-US" dirty="0"/>
          </a:p>
        </p:txBody>
      </p:sp>
      <p:sp>
        <p:nvSpPr>
          <p:cNvPr id="7" name="Slide Number Placeholder 6">
            <a:extLst>
              <a:ext uri="{FF2B5EF4-FFF2-40B4-BE49-F238E27FC236}">
                <a16:creationId xmlns:a16="http://schemas.microsoft.com/office/drawing/2014/main" id="{FBC35CDB-50CF-4E77-815C-A92C5BA4E8B5}"/>
              </a:ext>
            </a:extLst>
          </p:cNvPr>
          <p:cNvSpPr>
            <a:spLocks noGrp="1"/>
          </p:cNvSpPr>
          <p:nvPr>
            <p:ph type="sldNum" sz="quarter" idx="4"/>
          </p:nvPr>
        </p:nvSpPr>
        <p:spPr/>
        <p:txBody>
          <a:bodyPr/>
          <a:lstStyle/>
          <a:p>
            <a:fld id="{2CFC8E84-CF7F-2F4F-881B-8D7473850D40}" type="slidenum">
              <a:rPr lang="en-US" smtClean="0"/>
              <a:pPr/>
              <a:t>8</a:t>
            </a:fld>
            <a:r>
              <a:rPr lang="en-US"/>
              <a:t>   |</a:t>
            </a:r>
            <a:endParaRPr lang="en-US" dirty="0"/>
          </a:p>
        </p:txBody>
      </p:sp>
      <p:pic>
        <p:nvPicPr>
          <p:cNvPr id="4" name="Picture 3">
            <a:extLst>
              <a:ext uri="{FF2B5EF4-FFF2-40B4-BE49-F238E27FC236}">
                <a16:creationId xmlns:a16="http://schemas.microsoft.com/office/drawing/2014/main" id="{C33AD585-5F23-4AA3-AA43-6581C054DC28}"/>
              </a:ext>
            </a:extLst>
          </p:cNvPr>
          <p:cNvPicPr>
            <a:picLocks noChangeAspect="1"/>
          </p:cNvPicPr>
          <p:nvPr/>
        </p:nvPicPr>
        <p:blipFill>
          <a:blip r:embed="rId3"/>
          <a:stretch>
            <a:fillRect/>
          </a:stretch>
        </p:blipFill>
        <p:spPr>
          <a:xfrm>
            <a:off x="2466753" y="1406421"/>
            <a:ext cx="6400800" cy="4045158"/>
          </a:xfrm>
          <a:prstGeom prst="rect">
            <a:avLst/>
          </a:prstGeom>
          <a:ln>
            <a:solidFill>
              <a:schemeClr val="accent1"/>
            </a:solidFill>
          </a:ln>
        </p:spPr>
      </p:pic>
    </p:spTree>
    <p:extLst>
      <p:ext uri="{BB962C8B-B14F-4D97-AF65-F5344CB8AC3E}">
        <p14:creationId xmlns:p14="http://schemas.microsoft.com/office/powerpoint/2010/main" val="3761089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20170115_V2_Session 2_MIT Metro Lab API Course_Lessons from the New Urban Agenda and the UN-Habitat MetroHUB_Remy Sietchiping_Compressed" id="{A04E8D02-271E-2243-823F-7CA09BCCF3A1}" vid="{B74C52B7-9AEF-8946-B841-AAB0398EF8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12674</TotalTime>
  <Words>5367</Words>
  <Application>Microsoft Office PowerPoint</Application>
  <PresentationFormat>Grand écran</PresentationFormat>
  <Paragraphs>575</Paragraphs>
  <Slides>30</Slides>
  <Notes>21</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30</vt:i4>
      </vt:variant>
    </vt:vector>
  </HeadingPairs>
  <TitlesOfParts>
    <vt:vector size="43" baseType="lpstr">
      <vt:lpstr>Arial</vt:lpstr>
      <vt:lpstr>Calibri</vt:lpstr>
      <vt:lpstr>Calibri Light</vt:lpstr>
      <vt:lpstr>Frutiger LT Std 55 Roman</vt:lpstr>
      <vt:lpstr>ProximaNova</vt:lpstr>
      <vt:lpstr>Roboto</vt:lpstr>
      <vt:lpstr>Times New Roman</vt:lpstr>
      <vt:lpstr>Times New Roman Italic</vt:lpstr>
      <vt:lpstr>Tw Cen MT</vt:lpstr>
      <vt:lpstr>Tw Cen MT Condensed</vt:lpstr>
      <vt:lpstr>Wingdings</vt:lpstr>
      <vt:lpstr>Wingdings 3</vt:lpstr>
      <vt:lpstr>Integral</vt:lpstr>
      <vt:lpstr>Présentation PowerPoint</vt:lpstr>
      <vt:lpstr>Présentation PowerPoint</vt:lpstr>
      <vt:lpstr>| Agenda Item 3 – Contents</vt:lpstr>
      <vt:lpstr>| Agenda Item 3 – Overview</vt:lpstr>
      <vt:lpstr>| Agenda Item 5 – Supporting documents</vt:lpstr>
      <vt:lpstr>Présentation PowerPoint</vt:lpstr>
      <vt:lpstr>|Implications of reducing the Foundation non-earmarked budget on the work programme for 2021</vt:lpstr>
      <vt:lpstr>| Top 10 Earmarked Contributor 2016 – 2020 (as at 30 June 2020)</vt:lpstr>
      <vt:lpstr>| Top 10 Earmarked Contributors 2020 (as at 30 September)</vt:lpstr>
      <vt:lpstr>| Foundation non-earmarked contributions (as at 15 October 2020)</vt:lpstr>
      <vt:lpstr>| Foundation Non-earmarked Contributions (30 June 2020 /  30 September 2020)</vt:lpstr>
      <vt:lpstr>Présentation PowerPoint</vt:lpstr>
      <vt:lpstr>|UN-Habitat 2019 Financial Statements and Report of the Board of Auditors</vt:lpstr>
      <vt:lpstr>| UN-Habitat 2019 Financial Statements and Report of the Board of Auditors</vt:lpstr>
      <vt:lpstr>Présentation PowerPoint</vt:lpstr>
      <vt:lpstr>|Update on the organizational restructuring of UN-Habitat  </vt:lpstr>
      <vt:lpstr>|Update on the organizational restructuring of UN-Habitat  </vt:lpstr>
      <vt:lpstr>|Update on the organizational restructuring of UN-Habitat  </vt:lpstr>
      <vt:lpstr>|Update on the organizational restructuring of UN-Habitat  </vt:lpstr>
      <vt:lpstr>|Update on the organizational restructuring of UN-Habitat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Townhall Office of the executive Director</dc:title>
  <dc:creator>Marion Reinosa</dc:creator>
  <cp:lastModifiedBy>Marie-Pia Tixier</cp:lastModifiedBy>
  <cp:revision>236</cp:revision>
  <dcterms:created xsi:type="dcterms:W3CDTF">2020-04-19T18:33:49Z</dcterms:created>
  <dcterms:modified xsi:type="dcterms:W3CDTF">2020-10-21T09:18:06Z</dcterms:modified>
</cp:coreProperties>
</file>